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1"/>
  </p:notesMasterIdLst>
  <p:handoutMasterIdLst>
    <p:handoutMasterId r:id="rId22"/>
  </p:handoutMasterIdLst>
  <p:sldIdLst>
    <p:sldId id="256" r:id="rId3"/>
    <p:sldId id="258" r:id="rId4"/>
    <p:sldId id="310" r:id="rId5"/>
    <p:sldId id="285" r:id="rId6"/>
    <p:sldId id="277" r:id="rId7"/>
    <p:sldId id="278" r:id="rId8"/>
    <p:sldId id="264" r:id="rId9"/>
    <p:sldId id="282" r:id="rId10"/>
    <p:sldId id="283" r:id="rId11"/>
    <p:sldId id="304" r:id="rId12"/>
    <p:sldId id="305" r:id="rId13"/>
    <p:sldId id="307" r:id="rId14"/>
    <p:sldId id="306" r:id="rId15"/>
    <p:sldId id="284" r:id="rId16"/>
    <p:sldId id="311" r:id="rId17"/>
    <p:sldId id="312" r:id="rId18"/>
    <p:sldId id="313" r:id="rId19"/>
    <p:sldId id="31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42" autoAdjust="0"/>
    <p:restoredTop sz="94660"/>
  </p:normalViewPr>
  <p:slideViewPr>
    <p:cSldViewPr>
      <p:cViewPr>
        <p:scale>
          <a:sx n="77" d="100"/>
          <a:sy n="77" d="100"/>
        </p:scale>
        <p:origin x="-744"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CCC485-61C0-434A-8003-F92EE546E78A}" type="datetimeFigureOut">
              <a:rPr lang="en-US" smtClean="0"/>
              <a:t>6/5/13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E59725-4355-F246-9F03-E1978F62AEE9}" type="slidenum">
              <a:rPr lang="en-US" smtClean="0"/>
              <a:t>‹#›</a:t>
            </a:fld>
            <a:endParaRPr lang="en-US"/>
          </a:p>
        </p:txBody>
      </p:sp>
    </p:spTree>
    <p:extLst>
      <p:ext uri="{BB962C8B-B14F-4D97-AF65-F5344CB8AC3E}">
        <p14:creationId xmlns:p14="http://schemas.microsoft.com/office/powerpoint/2010/main" val="31281513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F932B-83DC-4E57-B0DE-A2CE24EEE19C}" type="datetimeFigureOut">
              <a:rPr lang="en-US" smtClean="0"/>
              <a:pPr/>
              <a:t>6/5/13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5E8E99-545C-4A49-8506-0905DA47FE13}" type="slidenum">
              <a:rPr lang="en-US" smtClean="0"/>
              <a:pPr/>
              <a:t>‹#›</a:t>
            </a:fld>
            <a:endParaRPr lang="en-US" dirty="0"/>
          </a:p>
        </p:txBody>
      </p:sp>
    </p:spTree>
    <p:extLst>
      <p:ext uri="{BB962C8B-B14F-4D97-AF65-F5344CB8AC3E}">
        <p14:creationId xmlns:p14="http://schemas.microsoft.com/office/powerpoint/2010/main" val="36898869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5E8E99-545C-4A49-8506-0905DA47FE13}"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5E8E99-545C-4A49-8506-0905DA47FE13}"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5E8E99-545C-4A49-8506-0905DA47FE13}"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ADD942-BC35-174C-9047-B5E3ED7D0F98}" type="slidenum">
              <a:rPr lang="en-US" sz="1200">
                <a:latin typeface="Calibri" charset="0"/>
              </a:rPr>
              <a:pPr eaLnBrk="1" hangingPunct="1"/>
              <a:t>6</a:t>
            </a:fld>
            <a:endParaRPr lang="en-US" sz="1200" dirty="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6F5ACF-A857-8D48-BFF2-E633DE63C405}" type="datetime1">
              <a:rPr lang="en-US" smtClean="0"/>
              <a:t>6/5/13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013516-D33C-4AD9-AA21-18F8F840099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1FF0E5C-BACA-1D49-B11B-D6319F58D946}" type="datetime1">
              <a:rPr lang="en-US" smtClean="0"/>
              <a:t>6/5/13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013516-D33C-4AD9-AA21-18F8F840099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26D9D99-E32F-E044-82A1-2C5EC8ADAED9}" type="datetime1">
              <a:rPr lang="en-US" smtClean="0"/>
              <a:t>6/5/13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013516-D33C-4AD9-AA21-18F8F840099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24C8C7-59B3-C94C-9E99-BE272F3A5D63}" type="datetime1">
              <a:rPr lang="en-US" smtClean="0"/>
              <a:t>6/5/13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013516-D33C-4AD9-AA21-18F8F8400992}"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FAF71-97F7-0142-A9DB-B733FD297469}" type="datetime1">
              <a:rPr lang="en-US" smtClean="0"/>
              <a:t>6/5/13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013516-D33C-4AD9-AA21-18F8F8400992}"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DCD1AE-93B9-E44D-8B09-585B1B8E8878}" type="datetime1">
              <a:rPr lang="en-US" smtClean="0"/>
              <a:t>6/5/13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013516-D33C-4AD9-AA21-18F8F8400992}"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235A2D-FCE0-1041-8EA4-AB08DBD05D52}" type="datetime1">
              <a:rPr lang="en-US" smtClean="0"/>
              <a:t>6/5/13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013516-D33C-4AD9-AA21-18F8F8400992}"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E5A2E2-0CB3-F846-9AB5-803E5D9DDBBF}" type="datetime1">
              <a:rPr lang="en-US" smtClean="0"/>
              <a:t>6/5/13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013516-D33C-4AD9-AA21-18F8F8400992}"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BD5A8F-D8FA-1D47-906B-AAF69BD997A1}" type="datetime1">
              <a:rPr lang="en-US" smtClean="0"/>
              <a:t>6/5/13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013516-D33C-4AD9-AA21-18F8F8400992}"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93C2B-9F28-4548-A055-78112CF2EA4F}" type="datetime1">
              <a:rPr lang="en-US" smtClean="0"/>
              <a:t>6/5/13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013516-D33C-4AD9-AA21-18F8F8400992}"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1CA00-CF13-3547-8CA8-966A2AEE613A}" type="datetime1">
              <a:rPr lang="en-US" smtClean="0"/>
              <a:t>6/5/13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013516-D33C-4AD9-AA21-18F8F840099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F338D50-1C38-D741-BEB2-071918627890}" type="datetime1">
              <a:rPr lang="en-US" smtClean="0"/>
              <a:t>6/5/13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013516-D33C-4AD9-AA21-18F8F840099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484C42-B978-0749-B546-B48F74277621}" type="datetime1">
              <a:rPr lang="en-US" smtClean="0"/>
              <a:t>6/5/13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013516-D33C-4AD9-AA21-18F8F8400992}"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F5A04-6BFF-C14F-BD31-325FFD2ED4D4}" type="datetime1">
              <a:rPr lang="en-US" smtClean="0"/>
              <a:t>6/5/13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013516-D33C-4AD9-AA21-18F8F8400992}"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78432B-A51C-8D47-9DFC-772A52B5C57C}" type="datetime1">
              <a:rPr lang="en-US" smtClean="0"/>
              <a:t>6/5/13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013516-D33C-4AD9-AA21-18F8F840099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E050434-AC7A-5147-B5D5-AA620DDBD767}" type="datetime1">
              <a:rPr lang="en-US" smtClean="0"/>
              <a:t>6/5/13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013516-D33C-4AD9-AA21-18F8F840099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7455A99-3502-B84A-874C-FB0B3A3FC3AE}" type="datetime1">
              <a:rPr lang="en-US" smtClean="0"/>
              <a:t>6/5/13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013516-D33C-4AD9-AA21-18F8F840099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95658AB-E236-0E44-89CF-31EE6EA3B50F}" type="datetime1">
              <a:rPr lang="en-US" smtClean="0"/>
              <a:t>6/5/13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013516-D33C-4AD9-AA21-18F8F840099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DCA535D-28F9-4648-BF18-75B451CD409B}" type="datetime1">
              <a:rPr lang="en-US" smtClean="0"/>
              <a:t>6/5/13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013516-D33C-4AD9-AA21-18F8F840099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CD8AA14-B4FF-5A41-9CCF-C8E516AA5862}" type="datetime1">
              <a:rPr lang="en-US" smtClean="0"/>
              <a:t>6/5/13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013516-D33C-4AD9-AA21-18F8F840099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DCF4E7-6BA3-8745-9AEE-DABA144A1053}" type="datetime1">
              <a:rPr lang="en-US" smtClean="0"/>
              <a:t>6/5/13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013516-D33C-4AD9-AA21-18F8F840099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88B34D-DA33-8849-A51D-6C043BEBB77E}" type="datetime1">
              <a:rPr lang="en-US" smtClean="0"/>
              <a:t>6/5/13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013516-D33C-4AD9-AA21-18F8F840099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13516-D33C-4AD9-AA21-18F8F8400992}" type="slidenum">
              <a:rPr lang="en-US" smtClean="0"/>
              <a:pPr/>
              <a:t>‹#›</a:t>
            </a:fld>
            <a:endParaRPr lang="en-US" dirty="0"/>
          </a:p>
        </p:txBody>
      </p:sp>
      <p:pic>
        <p:nvPicPr>
          <p:cNvPr id="7" name="Picture 6" descr="logo of information, insight, improvement"/>
          <p:cNvPicPr/>
          <p:nvPr userDrawn="1"/>
        </p:nvPicPr>
        <p:blipFill>
          <a:blip r:embed="rId14">
            <a:extLst>
              <a:ext uri="{28A0092B-C50C-407E-A947-70E740481C1C}">
                <a14:useLocalDpi xmlns:a14="http://schemas.microsoft.com/office/drawing/2010/main" val="0"/>
              </a:ext>
            </a:extLst>
          </a:blip>
          <a:stretch>
            <a:fillRect/>
          </a:stretch>
        </p:blipFill>
        <p:spPr bwMode="auto">
          <a:xfrm>
            <a:off x="228600" y="6172200"/>
            <a:ext cx="2573275" cy="6096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0933A-81CD-9645-830D-94CF9AC1C8D7}" type="datetime1">
              <a:rPr lang="en-US" smtClean="0"/>
              <a:t>6/5/13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13516-D33C-4AD9-AA21-18F8F8400992}"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828800"/>
            <a:ext cx="7772400" cy="1470025"/>
          </a:xfrm>
        </p:spPr>
        <p:txBody>
          <a:bodyPr>
            <a:normAutofit fontScale="90000"/>
          </a:bodyPr>
          <a:lstStyle/>
          <a:p>
            <a:r>
              <a:rPr lang="en-US" sz="3600" b="1" dirty="0" smtClean="0"/>
              <a:t/>
            </a:r>
            <a:br>
              <a:rPr lang="en-US" sz="3600" b="1" dirty="0" smtClean="0"/>
            </a:br>
            <a:r>
              <a:rPr lang="en-US" sz="3200" b="1" dirty="0" smtClean="0"/>
              <a:t>Project Update</a:t>
            </a:r>
            <a:r>
              <a:rPr lang="en-US" sz="3600" b="1" dirty="0" smtClean="0"/>
              <a:t>: Claims/Clinical Linkage Project</a:t>
            </a:r>
            <a:endParaRPr lang="en-US" sz="3600" b="1" dirty="0"/>
          </a:p>
        </p:txBody>
      </p:sp>
      <p:sp>
        <p:nvSpPr>
          <p:cNvPr id="3" name="Subtitle 2"/>
          <p:cNvSpPr>
            <a:spLocks noGrp="1"/>
          </p:cNvSpPr>
          <p:nvPr>
            <p:ph type="subTitle" idx="1"/>
          </p:nvPr>
        </p:nvSpPr>
        <p:spPr>
          <a:xfrm>
            <a:off x="1371600" y="4038600"/>
            <a:ext cx="6400800" cy="1752600"/>
          </a:xfrm>
        </p:spPr>
        <p:txBody>
          <a:bodyPr>
            <a:normAutofit/>
          </a:bodyPr>
          <a:lstStyle/>
          <a:p>
            <a:r>
              <a:rPr lang="en-US" sz="2800" dirty="0" smtClean="0">
                <a:solidFill>
                  <a:srgbClr val="007176"/>
                </a:solidFill>
              </a:rPr>
              <a:t>MHDO Board of Directors</a:t>
            </a:r>
          </a:p>
          <a:p>
            <a:r>
              <a:rPr lang="en-US" sz="2800" dirty="0" smtClean="0">
                <a:solidFill>
                  <a:srgbClr val="007176"/>
                </a:solidFill>
              </a:rPr>
              <a:t>June 6, 2013</a:t>
            </a:r>
            <a:endParaRPr lang="en-US" sz="2800" dirty="0">
              <a:solidFill>
                <a:srgbClr val="007176"/>
              </a:solidFill>
            </a:endParaRPr>
          </a:p>
        </p:txBody>
      </p:sp>
      <p:pic>
        <p:nvPicPr>
          <p:cNvPr id="5" name="Picture 4" descr="logo of information, insight, improvement"/>
          <p:cNvPicPr/>
          <p:nvPr/>
        </p:nvPicPr>
        <p:blipFill>
          <a:blip r:embed="rId3">
            <a:extLst>
              <a:ext uri="{28A0092B-C50C-407E-A947-70E740481C1C}">
                <a14:useLocalDpi xmlns:a14="http://schemas.microsoft.com/office/drawing/2010/main" val="0"/>
              </a:ext>
            </a:extLst>
          </a:blip>
          <a:stretch>
            <a:fillRect/>
          </a:stretch>
        </p:blipFill>
        <p:spPr bwMode="auto">
          <a:xfrm>
            <a:off x="5715000" y="152400"/>
            <a:ext cx="3038475" cy="9144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Clinical Data</a:t>
            </a:r>
            <a:endParaRPr lang="en-US" sz="3600" b="1" dirty="0"/>
          </a:p>
        </p:txBody>
      </p:sp>
      <p:pic>
        <p:nvPicPr>
          <p:cNvPr id="15" name="Picture 14"/>
          <p:cNvPicPr>
            <a:picLocks noChangeAspect="1"/>
          </p:cNvPicPr>
          <p:nvPr/>
        </p:nvPicPr>
        <p:blipFill>
          <a:blip r:embed="rId2"/>
          <a:stretch>
            <a:fillRect/>
          </a:stretch>
        </p:blipFill>
        <p:spPr>
          <a:xfrm>
            <a:off x="381000" y="1663700"/>
            <a:ext cx="8382000" cy="4051300"/>
          </a:xfrm>
          <a:prstGeom prst="rect">
            <a:avLst/>
          </a:prstGeom>
        </p:spPr>
      </p:pic>
      <p:sp>
        <p:nvSpPr>
          <p:cNvPr id="6" name="Slide Number Placeholder 6"/>
          <p:cNvSpPr>
            <a:spLocks noGrp="1"/>
          </p:cNvSpPr>
          <p:nvPr>
            <p:ph type="sldNum" sz="quarter" idx="12"/>
          </p:nvPr>
        </p:nvSpPr>
        <p:spPr>
          <a:xfrm>
            <a:off x="3733800" y="6324600"/>
            <a:ext cx="2133600" cy="365125"/>
          </a:xfrm>
        </p:spPr>
        <p:txBody>
          <a:bodyPr/>
          <a:lstStyle/>
          <a:p>
            <a:pPr algn="ctr"/>
            <a:fld id="{E4013516-D33C-4AD9-AA21-18F8F8400992}" type="slidenum">
              <a:rPr lang="en-US" smtClean="0"/>
              <a:pPr algn="ctr"/>
              <a:t>10</a:t>
            </a:fld>
            <a:endParaRPr lang="en-US" dirty="0"/>
          </a:p>
        </p:txBody>
      </p:sp>
    </p:spTree>
    <p:extLst>
      <p:ext uri="{BB962C8B-B14F-4D97-AF65-F5344CB8AC3E}">
        <p14:creationId xmlns:p14="http://schemas.microsoft.com/office/powerpoint/2010/main" val="3363472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Matching Approach Logic</a:t>
            </a:r>
            <a:endParaRPr lang="en-US" sz="3600" b="1" dirty="0"/>
          </a:p>
        </p:txBody>
      </p:sp>
      <p:pic>
        <p:nvPicPr>
          <p:cNvPr id="5" name="Picture 4"/>
          <p:cNvPicPr>
            <a:picLocks noChangeAspect="1"/>
          </p:cNvPicPr>
          <p:nvPr/>
        </p:nvPicPr>
        <p:blipFill>
          <a:blip r:embed="rId2"/>
          <a:stretch>
            <a:fillRect/>
          </a:stretch>
        </p:blipFill>
        <p:spPr>
          <a:xfrm>
            <a:off x="1193800" y="1485900"/>
            <a:ext cx="6883400" cy="4610100"/>
          </a:xfrm>
          <a:prstGeom prst="rect">
            <a:avLst/>
          </a:prstGeom>
        </p:spPr>
      </p:pic>
      <p:sp>
        <p:nvSpPr>
          <p:cNvPr id="7" name="Slide Number Placeholder 6"/>
          <p:cNvSpPr>
            <a:spLocks noGrp="1"/>
          </p:cNvSpPr>
          <p:nvPr>
            <p:ph type="sldNum" sz="quarter" idx="12"/>
          </p:nvPr>
        </p:nvSpPr>
        <p:spPr>
          <a:xfrm>
            <a:off x="3733800" y="6324600"/>
            <a:ext cx="2133600" cy="365125"/>
          </a:xfrm>
        </p:spPr>
        <p:txBody>
          <a:bodyPr/>
          <a:lstStyle/>
          <a:p>
            <a:pPr algn="ctr"/>
            <a:fld id="{E4013516-D33C-4AD9-AA21-18F8F8400992}" type="slidenum">
              <a:rPr lang="en-US" smtClean="0"/>
              <a:pPr algn="ctr"/>
              <a:t>11</a:t>
            </a:fld>
            <a:endParaRPr lang="en-US" dirty="0"/>
          </a:p>
        </p:txBody>
      </p:sp>
    </p:spTree>
    <p:extLst>
      <p:ext uri="{BB962C8B-B14F-4D97-AF65-F5344CB8AC3E}">
        <p14:creationId xmlns:p14="http://schemas.microsoft.com/office/powerpoint/2010/main" val="904933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dirty="0" smtClean="0"/>
              <a:t>The Opportunity</a:t>
            </a:r>
            <a:endParaRPr lang="en-US" sz="3600" b="1" dirty="0"/>
          </a:p>
        </p:txBody>
      </p:sp>
      <p:pic>
        <p:nvPicPr>
          <p:cNvPr id="4" name="Picture 3"/>
          <p:cNvPicPr>
            <a:picLocks noChangeAspect="1"/>
          </p:cNvPicPr>
          <p:nvPr/>
        </p:nvPicPr>
        <p:blipFill>
          <a:blip r:embed="rId2"/>
          <a:stretch>
            <a:fillRect/>
          </a:stretch>
        </p:blipFill>
        <p:spPr>
          <a:xfrm>
            <a:off x="42333" y="685800"/>
            <a:ext cx="9080500" cy="5676900"/>
          </a:xfrm>
          <a:prstGeom prst="rect">
            <a:avLst/>
          </a:prstGeom>
        </p:spPr>
      </p:pic>
      <p:sp>
        <p:nvSpPr>
          <p:cNvPr id="7" name="Slide Number Placeholder 6"/>
          <p:cNvSpPr>
            <a:spLocks noGrp="1"/>
          </p:cNvSpPr>
          <p:nvPr>
            <p:ph type="sldNum" sz="quarter" idx="12"/>
          </p:nvPr>
        </p:nvSpPr>
        <p:spPr>
          <a:xfrm>
            <a:off x="3733800" y="6324600"/>
            <a:ext cx="2133600" cy="365125"/>
          </a:xfrm>
        </p:spPr>
        <p:txBody>
          <a:bodyPr/>
          <a:lstStyle/>
          <a:p>
            <a:pPr algn="ctr"/>
            <a:fld id="{E4013516-D33C-4AD9-AA21-18F8F8400992}" type="slidenum">
              <a:rPr lang="en-US" smtClean="0"/>
              <a:pPr algn="ctr"/>
              <a:t>12</a:t>
            </a:fld>
            <a:endParaRPr lang="en-US" dirty="0"/>
          </a:p>
        </p:txBody>
      </p:sp>
    </p:spTree>
    <p:extLst>
      <p:ext uri="{BB962C8B-B14F-4D97-AF65-F5344CB8AC3E}">
        <p14:creationId xmlns:p14="http://schemas.microsoft.com/office/powerpoint/2010/main" val="2886079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Matching Methodology and Results</a:t>
            </a:r>
            <a:endParaRPr lang="en-US" sz="3600" b="1" dirty="0"/>
          </a:p>
        </p:txBody>
      </p:sp>
      <p:sp>
        <p:nvSpPr>
          <p:cNvPr id="3" name="Content Placeholder 2"/>
          <p:cNvSpPr>
            <a:spLocks noGrp="1"/>
          </p:cNvSpPr>
          <p:nvPr>
            <p:ph idx="1"/>
          </p:nvPr>
        </p:nvSpPr>
        <p:spPr/>
        <p:txBody>
          <a:bodyPr>
            <a:normAutofit fontScale="92500" lnSpcReduction="10000"/>
          </a:bodyPr>
          <a:lstStyle/>
          <a:p>
            <a:pPr marL="0" indent="0">
              <a:buNone/>
            </a:pPr>
            <a:r>
              <a:rPr lang="en-US" sz="2400" b="1" dirty="0" smtClean="0"/>
              <a:t>Methodology</a:t>
            </a:r>
          </a:p>
          <a:p>
            <a:r>
              <a:rPr lang="en-US" sz="2400" dirty="0" smtClean="0"/>
              <a:t>Member/person matching using limited demographics</a:t>
            </a:r>
            <a:endParaRPr lang="en-US" sz="2000" dirty="0" smtClean="0"/>
          </a:p>
          <a:p>
            <a:r>
              <a:rPr lang="en-US" sz="2400" dirty="0" smtClean="0"/>
              <a:t>Event of care matching using demographics and date of service</a:t>
            </a:r>
          </a:p>
          <a:p>
            <a:r>
              <a:rPr lang="en-US" sz="2400" dirty="0" smtClean="0"/>
              <a:t>Procedure code validation</a:t>
            </a:r>
          </a:p>
          <a:p>
            <a:r>
              <a:rPr lang="en-US" sz="2400" dirty="0" smtClean="0"/>
              <a:t>Member/person matching using history of events of care</a:t>
            </a:r>
          </a:p>
          <a:p>
            <a:r>
              <a:rPr lang="en-US" sz="2400" dirty="0" smtClean="0"/>
              <a:t>Frequency matching</a:t>
            </a:r>
          </a:p>
          <a:p>
            <a:r>
              <a:rPr lang="en-US" sz="2400" dirty="0" smtClean="0"/>
              <a:t>Provider matching on history of events of care</a:t>
            </a:r>
          </a:p>
          <a:p>
            <a:pPr marL="0" indent="0">
              <a:buNone/>
            </a:pPr>
            <a:r>
              <a:rPr lang="en-US" sz="2400" b="1" dirty="0" smtClean="0"/>
              <a:t>Results</a:t>
            </a:r>
          </a:p>
          <a:p>
            <a:r>
              <a:rPr lang="en-US" sz="2400" dirty="0" smtClean="0"/>
              <a:t>Of 645K Member IDs, 379K (55%) were not matched</a:t>
            </a:r>
          </a:p>
          <a:p>
            <a:r>
              <a:rPr lang="en-US" sz="2400" dirty="0" smtClean="0"/>
              <a:t>Demographic and event of care matching found a significant match for 264K (41%) </a:t>
            </a:r>
          </a:p>
          <a:p>
            <a:endParaRPr lang="en-US" sz="2400" dirty="0" smtClean="0"/>
          </a:p>
          <a:p>
            <a:endParaRPr lang="en-US" sz="2400" dirty="0"/>
          </a:p>
        </p:txBody>
      </p:sp>
      <p:sp>
        <p:nvSpPr>
          <p:cNvPr id="7" name="Slide Number Placeholder 6"/>
          <p:cNvSpPr>
            <a:spLocks noGrp="1"/>
          </p:cNvSpPr>
          <p:nvPr>
            <p:ph type="sldNum" sz="quarter" idx="12"/>
          </p:nvPr>
        </p:nvSpPr>
        <p:spPr>
          <a:xfrm>
            <a:off x="3733800" y="6324600"/>
            <a:ext cx="2133600" cy="365125"/>
          </a:xfrm>
        </p:spPr>
        <p:txBody>
          <a:bodyPr/>
          <a:lstStyle/>
          <a:p>
            <a:pPr algn="ctr"/>
            <a:fld id="{E4013516-D33C-4AD9-AA21-18F8F8400992}" type="slidenum">
              <a:rPr lang="en-US" smtClean="0"/>
              <a:pPr algn="ctr"/>
              <a:t>13</a:t>
            </a:fld>
            <a:endParaRPr lang="en-US" dirty="0"/>
          </a:p>
        </p:txBody>
      </p:sp>
    </p:spTree>
    <p:extLst>
      <p:ext uri="{BB962C8B-B14F-4D97-AF65-F5344CB8AC3E}">
        <p14:creationId xmlns:p14="http://schemas.microsoft.com/office/powerpoint/2010/main" val="2455745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Implications and Next Steps</a:t>
            </a:r>
            <a:endParaRPr lang="en-US" sz="3600" b="1" dirty="0"/>
          </a:p>
        </p:txBody>
      </p:sp>
      <p:sp>
        <p:nvSpPr>
          <p:cNvPr id="3" name="Content Placeholder 2"/>
          <p:cNvSpPr>
            <a:spLocks noGrp="1"/>
          </p:cNvSpPr>
          <p:nvPr>
            <p:ph idx="1"/>
          </p:nvPr>
        </p:nvSpPr>
        <p:spPr>
          <a:xfrm>
            <a:off x="304800" y="1447800"/>
            <a:ext cx="8839200" cy="4953000"/>
          </a:xfrm>
        </p:spPr>
        <p:txBody>
          <a:bodyPr>
            <a:normAutofit fontScale="55000" lnSpcReduction="20000"/>
          </a:bodyPr>
          <a:lstStyle/>
          <a:p>
            <a:pPr marL="0" indent="0">
              <a:lnSpc>
                <a:spcPct val="120000"/>
              </a:lnSpc>
              <a:spcBef>
                <a:spcPts val="0"/>
              </a:spcBef>
              <a:spcAft>
                <a:spcPts val="600"/>
              </a:spcAft>
              <a:buNone/>
            </a:pPr>
            <a:r>
              <a:rPr lang="en-US" b="1" dirty="0" smtClean="0"/>
              <a:t>Considering the limitations of the data – 41% is a VERY high match rate!</a:t>
            </a:r>
          </a:p>
          <a:p>
            <a:pPr lvl="1">
              <a:lnSpc>
                <a:spcPct val="120000"/>
              </a:lnSpc>
              <a:spcBef>
                <a:spcPts val="0"/>
              </a:spcBef>
              <a:spcAft>
                <a:spcPts val="600"/>
              </a:spcAft>
            </a:pPr>
            <a:r>
              <a:rPr lang="en-US" dirty="0" smtClean="0"/>
              <a:t>2012 Clinical data excluded many providers around the state </a:t>
            </a:r>
          </a:p>
          <a:p>
            <a:pPr lvl="1">
              <a:lnSpc>
                <a:spcPct val="120000"/>
              </a:lnSpc>
              <a:spcBef>
                <a:spcPts val="0"/>
              </a:spcBef>
              <a:spcAft>
                <a:spcPts val="600"/>
              </a:spcAft>
            </a:pPr>
            <a:r>
              <a:rPr lang="en-US" dirty="0" smtClean="0"/>
              <a:t>2012 Claims data excluded public payers and uninsured</a:t>
            </a:r>
          </a:p>
          <a:p>
            <a:pPr>
              <a:lnSpc>
                <a:spcPct val="120000"/>
              </a:lnSpc>
              <a:spcBef>
                <a:spcPts val="0"/>
              </a:spcBef>
              <a:spcAft>
                <a:spcPts val="600"/>
              </a:spcAft>
            </a:pPr>
            <a:r>
              <a:rPr lang="en-US" dirty="0" smtClean="0"/>
              <a:t>Validation</a:t>
            </a:r>
            <a:r>
              <a:rPr lang="en-US" dirty="0"/>
              <a:t>: </a:t>
            </a:r>
            <a:r>
              <a:rPr lang="en-US" i="1" dirty="0"/>
              <a:t>The single best thing we can do is confirm the results.</a:t>
            </a:r>
          </a:p>
          <a:p>
            <a:pPr>
              <a:lnSpc>
                <a:spcPct val="120000"/>
              </a:lnSpc>
              <a:spcBef>
                <a:spcPts val="0"/>
              </a:spcBef>
              <a:spcAft>
                <a:spcPts val="600"/>
              </a:spcAft>
            </a:pPr>
            <a:r>
              <a:rPr lang="en-US" dirty="0"/>
              <a:t>Additional Data </a:t>
            </a:r>
            <a:r>
              <a:rPr lang="en-US" dirty="0" smtClean="0"/>
              <a:t>Elements will likely result in 90+% match:</a:t>
            </a:r>
            <a:endParaRPr lang="en-US" dirty="0"/>
          </a:p>
          <a:p>
            <a:pPr lvl="1">
              <a:lnSpc>
                <a:spcPct val="120000"/>
              </a:lnSpc>
              <a:spcBef>
                <a:spcPts val="0"/>
              </a:spcBef>
              <a:spcAft>
                <a:spcPts val="600"/>
              </a:spcAft>
            </a:pPr>
            <a:r>
              <a:rPr lang="en-US" dirty="0" smtClean="0"/>
              <a:t>Provider identifiers</a:t>
            </a:r>
          </a:p>
          <a:p>
            <a:pPr lvl="1">
              <a:lnSpc>
                <a:spcPct val="120000"/>
              </a:lnSpc>
              <a:spcBef>
                <a:spcPts val="0"/>
              </a:spcBef>
              <a:spcAft>
                <a:spcPts val="600"/>
              </a:spcAft>
            </a:pPr>
            <a:r>
              <a:rPr lang="en-US" dirty="0" smtClean="0"/>
              <a:t>More </a:t>
            </a:r>
            <a:r>
              <a:rPr lang="en-US" dirty="0"/>
              <a:t>Data: Longer timespan for richer event histories</a:t>
            </a:r>
          </a:p>
          <a:p>
            <a:pPr marL="0" indent="0">
              <a:lnSpc>
                <a:spcPct val="120000"/>
              </a:lnSpc>
              <a:spcBef>
                <a:spcPts val="0"/>
              </a:spcBef>
              <a:spcAft>
                <a:spcPts val="600"/>
              </a:spcAft>
              <a:buNone/>
            </a:pPr>
            <a:r>
              <a:rPr lang="en-US" b="1" dirty="0" smtClean="0"/>
              <a:t>Next Steps</a:t>
            </a:r>
          </a:p>
          <a:p>
            <a:pPr>
              <a:lnSpc>
                <a:spcPct val="120000"/>
              </a:lnSpc>
              <a:spcBef>
                <a:spcPts val="0"/>
              </a:spcBef>
              <a:spcAft>
                <a:spcPts val="600"/>
              </a:spcAft>
            </a:pPr>
            <a:r>
              <a:rPr lang="en-US" dirty="0" smtClean="0"/>
              <a:t>HIN and MHDO review technical strategies for collaboration – Enterprise Master Provider and Patient Indices' (EMPI)</a:t>
            </a:r>
          </a:p>
          <a:p>
            <a:pPr>
              <a:lnSpc>
                <a:spcPct val="120000"/>
              </a:lnSpc>
              <a:spcBef>
                <a:spcPts val="0"/>
              </a:spcBef>
              <a:spcAft>
                <a:spcPts val="600"/>
              </a:spcAft>
            </a:pPr>
            <a:r>
              <a:rPr lang="en-US" dirty="0" smtClean="0"/>
              <a:t>Continued work with the PHI Subcommittee on Policy issues </a:t>
            </a:r>
          </a:p>
          <a:p>
            <a:pPr lvl="1">
              <a:lnSpc>
                <a:spcPct val="120000"/>
              </a:lnSpc>
              <a:spcBef>
                <a:spcPts val="0"/>
              </a:spcBef>
              <a:spcAft>
                <a:spcPts val="600"/>
              </a:spcAft>
            </a:pPr>
            <a:r>
              <a:rPr lang="en-US" dirty="0" smtClean="0"/>
              <a:t>Release of PHI</a:t>
            </a:r>
          </a:p>
          <a:p>
            <a:pPr lvl="1">
              <a:lnSpc>
                <a:spcPct val="120000"/>
              </a:lnSpc>
              <a:spcBef>
                <a:spcPts val="0"/>
              </a:spcBef>
              <a:spcAft>
                <a:spcPts val="600"/>
              </a:spcAft>
            </a:pPr>
            <a:r>
              <a:rPr lang="en-US" dirty="0" smtClean="0"/>
              <a:t>Integration of clinical and claims data</a:t>
            </a:r>
            <a:endParaRPr lang="en-US" dirty="0"/>
          </a:p>
        </p:txBody>
      </p:sp>
      <p:sp>
        <p:nvSpPr>
          <p:cNvPr id="7" name="Slide Number Placeholder 6"/>
          <p:cNvSpPr>
            <a:spLocks noGrp="1"/>
          </p:cNvSpPr>
          <p:nvPr>
            <p:ph type="sldNum" sz="quarter" idx="12"/>
          </p:nvPr>
        </p:nvSpPr>
        <p:spPr>
          <a:xfrm>
            <a:off x="3733800" y="6324600"/>
            <a:ext cx="2133600" cy="365125"/>
          </a:xfrm>
        </p:spPr>
        <p:txBody>
          <a:bodyPr/>
          <a:lstStyle/>
          <a:p>
            <a:pPr algn="ctr"/>
            <a:fld id="{E4013516-D33C-4AD9-AA21-18F8F8400992}" type="slidenum">
              <a:rPr lang="en-US" smtClean="0"/>
              <a:pPr algn="ctr"/>
              <a:t>14</a:t>
            </a:fld>
            <a:endParaRPr lang="en-US" dirty="0"/>
          </a:p>
        </p:txBody>
      </p:sp>
    </p:spTree>
    <p:extLst>
      <p:ext uri="{BB962C8B-B14F-4D97-AF65-F5344CB8AC3E}">
        <p14:creationId xmlns:p14="http://schemas.microsoft.com/office/powerpoint/2010/main" val="2045444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514600"/>
            <a:ext cx="5289579" cy="1200329"/>
          </a:xfrm>
          <a:prstGeom prst="rect">
            <a:avLst/>
          </a:prstGeom>
          <a:noFill/>
        </p:spPr>
        <p:txBody>
          <a:bodyPr wrap="none" rtlCol="0">
            <a:spAutoFit/>
          </a:bodyPr>
          <a:lstStyle/>
          <a:p>
            <a:pPr algn="ctr"/>
            <a:r>
              <a:rPr lang="en-US" sz="3600" b="1" dirty="0" smtClean="0"/>
              <a:t>HealthInfoNet Data Use </a:t>
            </a:r>
          </a:p>
          <a:p>
            <a:pPr algn="ctr"/>
            <a:r>
              <a:rPr lang="en-US" sz="3600" b="1" dirty="0" smtClean="0"/>
              <a:t>and Release Policy</a:t>
            </a:r>
            <a:endParaRPr lang="en-US" sz="3600" b="1" dirty="0"/>
          </a:p>
        </p:txBody>
      </p:sp>
      <p:sp>
        <p:nvSpPr>
          <p:cNvPr id="2" name="Slide Number Placeholder 1"/>
          <p:cNvSpPr>
            <a:spLocks noGrp="1"/>
          </p:cNvSpPr>
          <p:nvPr>
            <p:ph type="sldNum" sz="quarter" idx="12"/>
          </p:nvPr>
        </p:nvSpPr>
        <p:spPr/>
        <p:txBody>
          <a:bodyPr/>
          <a:lstStyle/>
          <a:p>
            <a:fld id="{E4013516-D33C-4AD9-AA21-18F8F8400992}" type="slidenum">
              <a:rPr lang="en-US" smtClean="0"/>
              <a:pPr/>
              <a:t>15</a:t>
            </a:fld>
            <a:endParaRPr lang="en-US" dirty="0"/>
          </a:p>
        </p:txBody>
      </p:sp>
      <p:sp>
        <p:nvSpPr>
          <p:cNvPr id="6" name="Slide Number Placeholder 6"/>
          <p:cNvSpPr txBox="1">
            <a:spLocks/>
          </p:cNvSpPr>
          <p:nvPr/>
        </p:nvSpPr>
        <p:spPr>
          <a:xfrm>
            <a:off x="3733800" y="63246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013516-D33C-4AD9-AA21-18F8F8400992}" type="slidenum">
              <a:rPr lang="en-US" smtClean="0"/>
              <a:pPr algn="ctr"/>
              <a:t>15</a:t>
            </a:fld>
            <a:endParaRPr lang="en-US" dirty="0"/>
          </a:p>
        </p:txBody>
      </p:sp>
    </p:spTree>
    <p:extLst>
      <p:ext uri="{BB962C8B-B14F-4D97-AF65-F5344CB8AC3E}">
        <p14:creationId xmlns:p14="http://schemas.microsoft.com/office/powerpoint/2010/main" val="1972332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Process for Data Use and Release</a:t>
            </a:r>
            <a:br>
              <a:rPr lang="en-US" sz="3200" b="1" dirty="0" smtClean="0"/>
            </a:br>
            <a:r>
              <a:rPr lang="en-US" sz="3200" b="1" dirty="0" smtClean="0"/>
              <a:t>Policy Development</a:t>
            </a:r>
            <a:endParaRPr lang="en-US" sz="3200" b="1" dirty="0"/>
          </a:p>
        </p:txBody>
      </p:sp>
      <p:sp>
        <p:nvSpPr>
          <p:cNvPr id="3" name="Content Placeholder 2"/>
          <p:cNvSpPr>
            <a:spLocks noGrp="1"/>
          </p:cNvSpPr>
          <p:nvPr>
            <p:ph idx="1"/>
          </p:nvPr>
        </p:nvSpPr>
        <p:spPr/>
        <p:txBody>
          <a:bodyPr>
            <a:normAutofit fontScale="92500"/>
          </a:bodyPr>
          <a:lstStyle/>
          <a:p>
            <a:r>
              <a:rPr lang="en-US" sz="2400" dirty="0" smtClean="0"/>
              <a:t>Based Upon Participant Agreement Provisions</a:t>
            </a:r>
          </a:p>
          <a:p>
            <a:r>
              <a:rPr lang="en-US" sz="2400" dirty="0" smtClean="0"/>
              <a:t>Incorporation of relevant HIPAA and MHDO Data Access &amp; Use Rules</a:t>
            </a:r>
          </a:p>
          <a:p>
            <a:r>
              <a:rPr lang="en-US" sz="2400" dirty="0" smtClean="0"/>
              <a:t>Review by legal counsel, HIN staff, &amp; consultants</a:t>
            </a:r>
          </a:p>
          <a:p>
            <a:r>
              <a:rPr lang="en-US" sz="2400" dirty="0" smtClean="0"/>
              <a:t>Two reviews by HIN Technical and Professional Practice Advisory Committee (TPAAC- 2/6/13 recommendation to adopt)</a:t>
            </a:r>
          </a:p>
          <a:p>
            <a:r>
              <a:rPr lang="en-US" sz="2400" dirty="0" smtClean="0"/>
              <a:t>Preliminary review with HIN Board of Directors – 1/16/13</a:t>
            </a:r>
          </a:p>
          <a:p>
            <a:r>
              <a:rPr lang="en-US" sz="2400" dirty="0" smtClean="0"/>
              <a:t>Presentation to HIN Data Advisory Committee – 3/13/13</a:t>
            </a:r>
          </a:p>
          <a:p>
            <a:r>
              <a:rPr lang="en-US" sz="2400" dirty="0" smtClean="0"/>
              <a:t>Adopted By HIN Board of Directors – 3/20/13 </a:t>
            </a:r>
          </a:p>
          <a:p>
            <a:r>
              <a:rPr lang="en-US" sz="2400" dirty="0" smtClean="0"/>
              <a:t>Patient Communication Plan – Consumer Advisory Committee</a:t>
            </a:r>
            <a:endParaRPr lang="en-US" sz="2400" dirty="0"/>
          </a:p>
        </p:txBody>
      </p:sp>
      <p:sp>
        <p:nvSpPr>
          <p:cNvPr id="4" name="Slide Number Placeholder 3"/>
          <p:cNvSpPr>
            <a:spLocks noGrp="1"/>
          </p:cNvSpPr>
          <p:nvPr>
            <p:ph type="sldNum" sz="quarter" idx="12"/>
          </p:nvPr>
        </p:nvSpPr>
        <p:spPr/>
        <p:txBody>
          <a:bodyPr/>
          <a:lstStyle/>
          <a:p>
            <a:fld id="{E4013516-D33C-4AD9-AA21-18F8F8400992}" type="slidenum">
              <a:rPr lang="en-US" smtClean="0"/>
              <a:pPr/>
              <a:t>16</a:t>
            </a:fld>
            <a:endParaRPr lang="en-US" dirty="0"/>
          </a:p>
        </p:txBody>
      </p:sp>
      <p:sp>
        <p:nvSpPr>
          <p:cNvPr id="6" name="Slide Number Placeholder 6"/>
          <p:cNvSpPr txBox="1">
            <a:spLocks/>
          </p:cNvSpPr>
          <p:nvPr/>
        </p:nvSpPr>
        <p:spPr>
          <a:xfrm>
            <a:off x="3733800" y="63246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013516-D33C-4AD9-AA21-18F8F8400992}" type="slidenum">
              <a:rPr lang="en-US" smtClean="0"/>
              <a:pPr algn="ctr"/>
              <a:t>16</a:t>
            </a:fld>
            <a:endParaRPr lang="en-US" dirty="0"/>
          </a:p>
        </p:txBody>
      </p:sp>
    </p:spTree>
    <p:extLst>
      <p:ext uri="{BB962C8B-B14F-4D97-AF65-F5344CB8AC3E}">
        <p14:creationId xmlns:p14="http://schemas.microsoft.com/office/powerpoint/2010/main" val="1716797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Data Request Categories</a:t>
            </a:r>
            <a:endParaRPr lang="en-US" sz="3200"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Participant request for clinical data for treatment and/or operations purposes</a:t>
            </a:r>
          </a:p>
          <a:p>
            <a:pPr marL="514350" indent="-514350">
              <a:buFont typeface="+mj-lt"/>
              <a:buAutoNum type="arabicPeriod"/>
            </a:pPr>
            <a:r>
              <a:rPr lang="en-US" sz="2800" dirty="0" smtClean="0"/>
              <a:t>Participant request for meeting reporting requirements</a:t>
            </a:r>
          </a:p>
          <a:p>
            <a:pPr marL="514350" indent="-514350">
              <a:buFont typeface="+mj-lt"/>
              <a:buAutoNum type="arabicPeriod"/>
            </a:pPr>
            <a:r>
              <a:rPr lang="en-US" sz="2800" dirty="0" smtClean="0"/>
              <a:t>Request by Participant for providing clinical data to patients via PHR</a:t>
            </a:r>
          </a:p>
          <a:p>
            <a:pPr marL="514350" indent="-514350">
              <a:buFont typeface="+mj-lt"/>
              <a:buAutoNum type="arabicPeriod"/>
            </a:pPr>
            <a:r>
              <a:rPr lang="en-US" sz="2800" dirty="0" smtClean="0"/>
              <a:t>Request for utilization data authorized as public</a:t>
            </a:r>
          </a:p>
          <a:p>
            <a:pPr marL="514350" indent="-514350">
              <a:buFont typeface="+mj-lt"/>
              <a:buAutoNum type="arabicPeriod"/>
            </a:pPr>
            <a:r>
              <a:rPr lang="en-US" sz="2800" dirty="0" smtClean="0"/>
              <a:t>Request by a non-Participant for provider specific data not considered public</a:t>
            </a:r>
          </a:p>
          <a:p>
            <a:pPr marL="0" indent="0">
              <a:buNone/>
            </a:pPr>
            <a:endParaRPr lang="en-US" sz="2800" dirty="0"/>
          </a:p>
        </p:txBody>
      </p:sp>
      <p:sp>
        <p:nvSpPr>
          <p:cNvPr id="4" name="Slide Number Placeholder 3"/>
          <p:cNvSpPr>
            <a:spLocks noGrp="1"/>
          </p:cNvSpPr>
          <p:nvPr>
            <p:ph type="sldNum" sz="quarter" idx="12"/>
          </p:nvPr>
        </p:nvSpPr>
        <p:spPr/>
        <p:txBody>
          <a:bodyPr/>
          <a:lstStyle/>
          <a:p>
            <a:fld id="{E4013516-D33C-4AD9-AA21-18F8F8400992}" type="slidenum">
              <a:rPr lang="en-US" smtClean="0"/>
              <a:pPr/>
              <a:t>17</a:t>
            </a:fld>
            <a:endParaRPr lang="en-US" dirty="0"/>
          </a:p>
        </p:txBody>
      </p:sp>
      <p:sp>
        <p:nvSpPr>
          <p:cNvPr id="6" name="Slide Number Placeholder 6"/>
          <p:cNvSpPr txBox="1">
            <a:spLocks/>
          </p:cNvSpPr>
          <p:nvPr/>
        </p:nvSpPr>
        <p:spPr>
          <a:xfrm>
            <a:off x="3733800" y="63246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013516-D33C-4AD9-AA21-18F8F8400992}" type="slidenum">
              <a:rPr lang="en-US" smtClean="0"/>
              <a:pPr algn="ctr"/>
              <a:t>17</a:t>
            </a:fld>
            <a:endParaRPr lang="en-US" dirty="0"/>
          </a:p>
        </p:txBody>
      </p:sp>
    </p:spTree>
    <p:extLst>
      <p:ext uri="{BB962C8B-B14F-4D97-AF65-F5344CB8AC3E}">
        <p14:creationId xmlns:p14="http://schemas.microsoft.com/office/powerpoint/2010/main" val="2771017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Notification and Approval Requirements</a:t>
            </a:r>
            <a:endParaRPr lang="en-US" sz="3200" b="1" dirty="0"/>
          </a:p>
        </p:txBody>
      </p:sp>
      <p:sp>
        <p:nvSpPr>
          <p:cNvPr id="3" name="Content Placeholder 2"/>
          <p:cNvSpPr>
            <a:spLocks noGrp="1"/>
          </p:cNvSpPr>
          <p:nvPr>
            <p:ph idx="1"/>
          </p:nvPr>
        </p:nvSpPr>
        <p:spPr/>
        <p:txBody>
          <a:bodyPr>
            <a:normAutofit/>
          </a:bodyPr>
          <a:lstStyle/>
          <a:p>
            <a:pPr>
              <a:lnSpc>
                <a:spcPct val="110000"/>
              </a:lnSpc>
              <a:spcBef>
                <a:spcPts val="0"/>
              </a:spcBef>
              <a:spcAft>
                <a:spcPts val="600"/>
              </a:spcAft>
            </a:pPr>
            <a:r>
              <a:rPr lang="en-US" sz="2800" b="1" dirty="0" smtClean="0"/>
              <a:t>No Requirement</a:t>
            </a:r>
          </a:p>
          <a:p>
            <a:pPr lvl="1">
              <a:lnSpc>
                <a:spcPct val="110000"/>
              </a:lnSpc>
              <a:spcBef>
                <a:spcPts val="0"/>
              </a:spcBef>
              <a:spcAft>
                <a:spcPts val="600"/>
              </a:spcAft>
            </a:pPr>
            <a:r>
              <a:rPr lang="en-US" sz="2000" dirty="0" smtClean="0"/>
              <a:t>Provider requests for patients with treatment relationship</a:t>
            </a:r>
          </a:p>
          <a:p>
            <a:pPr lvl="1">
              <a:lnSpc>
                <a:spcPct val="110000"/>
              </a:lnSpc>
              <a:spcBef>
                <a:spcPts val="0"/>
              </a:spcBef>
              <a:spcAft>
                <a:spcPts val="600"/>
              </a:spcAft>
            </a:pPr>
            <a:r>
              <a:rPr lang="en-US" sz="2000" dirty="0" smtClean="0"/>
              <a:t>De-identified data considered publicly available</a:t>
            </a:r>
          </a:p>
          <a:p>
            <a:pPr>
              <a:lnSpc>
                <a:spcPct val="110000"/>
              </a:lnSpc>
              <a:spcBef>
                <a:spcPts val="0"/>
              </a:spcBef>
              <a:spcAft>
                <a:spcPts val="600"/>
              </a:spcAft>
            </a:pPr>
            <a:r>
              <a:rPr lang="en-US" sz="2800" b="1" dirty="0" smtClean="0"/>
              <a:t>Notification Only </a:t>
            </a:r>
            <a:r>
              <a:rPr lang="en-US" sz="2000" b="1" dirty="0" smtClean="0"/>
              <a:t>(data supplier may opt-out)</a:t>
            </a:r>
          </a:p>
          <a:p>
            <a:pPr lvl="1">
              <a:lnSpc>
                <a:spcPct val="110000"/>
              </a:lnSpc>
              <a:spcBef>
                <a:spcPts val="0"/>
              </a:spcBef>
              <a:spcAft>
                <a:spcPts val="600"/>
              </a:spcAft>
            </a:pPr>
            <a:r>
              <a:rPr lang="en-US" sz="2000" dirty="0" smtClean="0"/>
              <a:t>Providing access to clinical data to patient</a:t>
            </a:r>
          </a:p>
          <a:p>
            <a:pPr lvl="1">
              <a:lnSpc>
                <a:spcPct val="110000"/>
              </a:lnSpc>
              <a:spcBef>
                <a:spcPts val="0"/>
              </a:spcBef>
              <a:spcAft>
                <a:spcPts val="600"/>
              </a:spcAft>
            </a:pPr>
            <a:r>
              <a:rPr lang="en-US" sz="2000" dirty="0" smtClean="0"/>
              <a:t>De-identified aggregated data</a:t>
            </a:r>
          </a:p>
          <a:p>
            <a:pPr marL="341313" indent="-341313">
              <a:lnSpc>
                <a:spcPct val="110000"/>
              </a:lnSpc>
              <a:spcBef>
                <a:spcPts val="0"/>
              </a:spcBef>
              <a:spcAft>
                <a:spcPts val="600"/>
              </a:spcAft>
            </a:pPr>
            <a:r>
              <a:rPr lang="en-US" sz="2800" b="1" dirty="0" smtClean="0"/>
              <a:t>Notification and Approval </a:t>
            </a:r>
            <a:r>
              <a:rPr lang="en-US" sz="2000" b="1" dirty="0" smtClean="0"/>
              <a:t>(data supplier must op-in)</a:t>
            </a:r>
            <a:endParaRPr lang="en-US" sz="2000" b="1" dirty="0"/>
          </a:p>
          <a:p>
            <a:pPr marL="741363" lvl="1" indent="-341313">
              <a:lnSpc>
                <a:spcPct val="110000"/>
              </a:lnSpc>
              <a:spcBef>
                <a:spcPts val="0"/>
              </a:spcBef>
              <a:spcAft>
                <a:spcPts val="600"/>
              </a:spcAft>
            </a:pPr>
            <a:r>
              <a:rPr lang="en-US" sz="2000" dirty="0" smtClean="0"/>
              <a:t>Person or provider identified data without treatment relationship</a:t>
            </a:r>
          </a:p>
          <a:p>
            <a:pPr marL="741363" lvl="1" indent="-341313">
              <a:lnSpc>
                <a:spcPct val="110000"/>
              </a:lnSpc>
              <a:spcBef>
                <a:spcPts val="0"/>
              </a:spcBef>
              <a:spcAft>
                <a:spcPts val="600"/>
              </a:spcAft>
            </a:pPr>
            <a:r>
              <a:rPr lang="en-US" sz="2000" dirty="0" smtClean="0"/>
              <a:t>Request by non-provider for provider/patient specific data</a:t>
            </a:r>
            <a:endParaRPr lang="en-US" sz="2000" dirty="0"/>
          </a:p>
        </p:txBody>
      </p:sp>
      <p:sp>
        <p:nvSpPr>
          <p:cNvPr id="4" name="Slide Number Placeholder 3"/>
          <p:cNvSpPr>
            <a:spLocks noGrp="1"/>
          </p:cNvSpPr>
          <p:nvPr>
            <p:ph type="sldNum" sz="quarter" idx="12"/>
          </p:nvPr>
        </p:nvSpPr>
        <p:spPr/>
        <p:txBody>
          <a:bodyPr/>
          <a:lstStyle/>
          <a:p>
            <a:fld id="{E4013516-D33C-4AD9-AA21-18F8F8400992}" type="slidenum">
              <a:rPr lang="en-US" smtClean="0"/>
              <a:pPr/>
              <a:t>18</a:t>
            </a:fld>
            <a:endParaRPr lang="en-US" dirty="0"/>
          </a:p>
        </p:txBody>
      </p:sp>
      <p:sp>
        <p:nvSpPr>
          <p:cNvPr id="6" name="Slide Number Placeholder 6"/>
          <p:cNvSpPr txBox="1">
            <a:spLocks/>
          </p:cNvSpPr>
          <p:nvPr/>
        </p:nvSpPr>
        <p:spPr>
          <a:xfrm>
            <a:off x="3733800" y="63246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013516-D33C-4AD9-AA21-18F8F8400992}" type="slidenum">
              <a:rPr lang="en-US" smtClean="0"/>
              <a:pPr algn="ctr"/>
              <a:t>18</a:t>
            </a:fld>
            <a:endParaRPr lang="en-US" dirty="0"/>
          </a:p>
        </p:txBody>
      </p:sp>
    </p:spTree>
    <p:extLst>
      <p:ext uri="{BB962C8B-B14F-4D97-AF65-F5344CB8AC3E}">
        <p14:creationId xmlns:p14="http://schemas.microsoft.com/office/powerpoint/2010/main" val="3603563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Topics To Be Covered</a:t>
            </a:r>
            <a:endParaRPr lang="en-US" sz="3600" b="1" dirty="0"/>
          </a:p>
        </p:txBody>
      </p:sp>
      <p:sp>
        <p:nvSpPr>
          <p:cNvPr id="3" name="Content Placeholder 2"/>
          <p:cNvSpPr>
            <a:spLocks noGrp="1"/>
          </p:cNvSpPr>
          <p:nvPr>
            <p:ph idx="1"/>
          </p:nvPr>
        </p:nvSpPr>
        <p:spPr>
          <a:xfrm>
            <a:off x="457200" y="1371600"/>
            <a:ext cx="8229600" cy="4525963"/>
          </a:xfrm>
        </p:spPr>
        <p:txBody>
          <a:bodyPr>
            <a:normAutofit/>
          </a:bodyPr>
          <a:lstStyle/>
          <a:p>
            <a:pPr>
              <a:buFont typeface="Arial"/>
              <a:buChar char="•"/>
            </a:pPr>
            <a:r>
              <a:rPr lang="en-US" sz="2800" dirty="0" smtClean="0"/>
              <a:t>Part I (Joint)</a:t>
            </a:r>
          </a:p>
          <a:p>
            <a:pPr lvl="1">
              <a:buFont typeface="Arial"/>
              <a:buChar char="•"/>
            </a:pPr>
            <a:r>
              <a:rPr lang="en-US" sz="2400" dirty="0" smtClean="0"/>
              <a:t>Introductions-MHDO</a:t>
            </a:r>
          </a:p>
          <a:p>
            <a:pPr lvl="1">
              <a:buFont typeface="Arial"/>
              <a:buChar char="•"/>
            </a:pPr>
            <a:r>
              <a:rPr lang="en-US" sz="2400" dirty="0" smtClean="0"/>
              <a:t>Exchange Update-HIN</a:t>
            </a:r>
          </a:p>
          <a:p>
            <a:pPr lvl="1">
              <a:buFont typeface="Arial"/>
              <a:buChar char="•"/>
            </a:pPr>
            <a:r>
              <a:rPr lang="en-US" sz="2400" dirty="0" smtClean="0"/>
              <a:t>Findings from The Clinical/Claims Data Matching Project-MHDO/HIN</a:t>
            </a:r>
          </a:p>
          <a:p>
            <a:pPr>
              <a:buFont typeface="Arial"/>
              <a:buChar char="•"/>
            </a:pPr>
            <a:r>
              <a:rPr lang="en-US" sz="2800" dirty="0" smtClean="0"/>
              <a:t>Part II (HIN)</a:t>
            </a:r>
          </a:p>
          <a:p>
            <a:pPr lvl="1">
              <a:buFont typeface="Arial"/>
              <a:buChar char="•"/>
            </a:pPr>
            <a:r>
              <a:rPr lang="en-US" sz="2400" dirty="0"/>
              <a:t>HealthInfoNet Data Use and Release </a:t>
            </a:r>
            <a:r>
              <a:rPr lang="en-US" sz="2400" dirty="0" smtClean="0"/>
              <a:t>Policy</a:t>
            </a:r>
          </a:p>
          <a:p>
            <a:pPr marL="0" indent="0">
              <a:buNone/>
            </a:pPr>
            <a:endParaRPr lang="en-US" sz="2800" dirty="0"/>
          </a:p>
        </p:txBody>
      </p:sp>
      <p:sp>
        <p:nvSpPr>
          <p:cNvPr id="6" name="Slide Number Placeholder 6"/>
          <p:cNvSpPr>
            <a:spLocks noGrp="1"/>
          </p:cNvSpPr>
          <p:nvPr>
            <p:ph type="sldNum" sz="quarter" idx="12"/>
          </p:nvPr>
        </p:nvSpPr>
        <p:spPr>
          <a:xfrm>
            <a:off x="3733800" y="6324600"/>
            <a:ext cx="2133600" cy="365125"/>
          </a:xfrm>
        </p:spPr>
        <p:txBody>
          <a:bodyPr/>
          <a:lstStyle/>
          <a:p>
            <a:pPr algn="ctr"/>
            <a:fld id="{E4013516-D33C-4AD9-AA21-18F8F8400992}" type="slidenum">
              <a:rPr lang="en-US" smtClean="0"/>
              <a:pPr algn="ctr"/>
              <a:t>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38200"/>
          </a:xfrm>
        </p:spPr>
        <p:txBody>
          <a:bodyPr>
            <a:normAutofit/>
          </a:bodyPr>
          <a:lstStyle/>
          <a:p>
            <a:r>
              <a:rPr lang="en-US" sz="4000" dirty="0" smtClean="0"/>
              <a:t>Introduction of the Project</a:t>
            </a:r>
            <a:endParaRPr lang="en-US" sz="4000" dirty="0"/>
          </a:p>
        </p:txBody>
      </p:sp>
      <p:sp>
        <p:nvSpPr>
          <p:cNvPr id="3" name="Subtitle 2"/>
          <p:cNvSpPr>
            <a:spLocks noGrp="1"/>
          </p:cNvSpPr>
          <p:nvPr>
            <p:ph idx="1"/>
          </p:nvPr>
        </p:nvSpPr>
        <p:spPr>
          <a:xfrm>
            <a:off x="152400" y="914400"/>
            <a:ext cx="8991600" cy="5410199"/>
          </a:xfrm>
        </p:spPr>
        <p:txBody>
          <a:bodyPr>
            <a:normAutofit fontScale="47500" lnSpcReduction="20000"/>
          </a:bodyPr>
          <a:lstStyle/>
          <a:p>
            <a:pPr>
              <a:lnSpc>
                <a:spcPct val="120000"/>
              </a:lnSpc>
              <a:spcBef>
                <a:spcPts val="0"/>
              </a:spcBef>
              <a:spcAft>
                <a:spcPts val="600"/>
              </a:spcAft>
            </a:pPr>
            <a:r>
              <a:rPr lang="en-US" dirty="0" smtClean="0"/>
              <a:t>MHDO and HIN entered into a contract in the fall of 2012 to determine the technical challenges and initial match rates of linking de-identified claims data from the APCD with the identified </a:t>
            </a:r>
            <a:r>
              <a:rPr lang="en-US" dirty="0" smtClean="0"/>
              <a:t>HIE</a:t>
            </a:r>
            <a:r>
              <a:rPr lang="en-US" dirty="0" smtClean="0"/>
              <a:t> data.</a:t>
            </a:r>
          </a:p>
          <a:p>
            <a:pPr>
              <a:lnSpc>
                <a:spcPct val="120000"/>
              </a:lnSpc>
              <a:spcBef>
                <a:spcPts val="0"/>
              </a:spcBef>
              <a:spcAft>
                <a:spcPts val="600"/>
              </a:spcAft>
            </a:pPr>
            <a:r>
              <a:rPr lang="en-US" dirty="0" smtClean="0"/>
              <a:t>MHDO </a:t>
            </a:r>
            <a:r>
              <a:rPr lang="en-US" dirty="0" smtClean="0"/>
              <a:t>provided HIN with twelve months of commercial claims data (restricted data set which includes date of birth and member zip code)</a:t>
            </a:r>
            <a:r>
              <a:rPr lang="en-US" dirty="0" smtClean="0"/>
              <a:t>.</a:t>
            </a:r>
            <a:endParaRPr lang="en-US" dirty="0" smtClean="0"/>
          </a:p>
          <a:p>
            <a:pPr>
              <a:lnSpc>
                <a:spcPct val="120000"/>
              </a:lnSpc>
              <a:spcBef>
                <a:spcPts val="0"/>
              </a:spcBef>
              <a:spcAft>
                <a:spcPts val="600"/>
              </a:spcAft>
            </a:pPr>
            <a:r>
              <a:rPr lang="en-US" dirty="0" smtClean="0"/>
              <a:t>HIN received a grant </a:t>
            </a:r>
            <a:r>
              <a:rPr lang="en-US" dirty="0" smtClean="0"/>
              <a:t>from MeHAF </a:t>
            </a:r>
            <a:r>
              <a:rPr lang="en-US" dirty="0" smtClean="0"/>
              <a:t>to support the expense associated with the project.  </a:t>
            </a:r>
            <a:endParaRPr lang="en-US" dirty="0"/>
          </a:p>
          <a:p>
            <a:pPr>
              <a:lnSpc>
                <a:spcPct val="120000"/>
              </a:lnSpc>
              <a:spcBef>
                <a:spcPts val="0"/>
              </a:spcBef>
              <a:spcAft>
                <a:spcPts val="600"/>
              </a:spcAft>
            </a:pPr>
            <a:r>
              <a:rPr lang="en-US" dirty="0" smtClean="0"/>
              <a:t>HIN contracted with a vendor,  Arcadia Solutions, to conduct the technical linkage of claims and clinical data by matching unique patients across the claims and clinical data sets and where possible matching distinct episodes of care and encounters from the from the clinical data set with distinct claims in the claims data set. </a:t>
            </a:r>
          </a:p>
          <a:p>
            <a:pPr marL="0" indent="0">
              <a:lnSpc>
                <a:spcPct val="120000"/>
              </a:lnSpc>
              <a:spcBef>
                <a:spcPts val="0"/>
              </a:spcBef>
              <a:spcAft>
                <a:spcPts val="600"/>
              </a:spcAft>
              <a:buNone/>
            </a:pPr>
            <a:r>
              <a:rPr lang="en-US" b="1" u="sng" dirty="0" smtClean="0"/>
              <a:t>Conclusions</a:t>
            </a:r>
            <a:r>
              <a:rPr lang="en-US" b="1" u="sng" dirty="0" smtClean="0"/>
              <a:t>:</a:t>
            </a:r>
            <a:endParaRPr lang="en-US" dirty="0" smtClean="0"/>
          </a:p>
          <a:p>
            <a:pPr lvl="0">
              <a:lnSpc>
                <a:spcPct val="120000"/>
              </a:lnSpc>
              <a:spcBef>
                <a:spcPts val="0"/>
              </a:spcBef>
              <a:spcAft>
                <a:spcPts val="600"/>
              </a:spcAft>
            </a:pPr>
            <a:r>
              <a:rPr lang="en-US" dirty="0" smtClean="0"/>
              <a:t>Technically we can do the linkage with the data we collect today however the </a:t>
            </a:r>
            <a:r>
              <a:rPr lang="en-US" dirty="0"/>
              <a:t>confidence level and the match rate </a:t>
            </a:r>
            <a:r>
              <a:rPr lang="en-US" dirty="0" smtClean="0"/>
              <a:t>of the linkage would be higher if we were linking an identified claims data set with an identified clinical data set. </a:t>
            </a:r>
          </a:p>
          <a:p>
            <a:pPr lvl="0">
              <a:lnSpc>
                <a:spcPct val="120000"/>
              </a:lnSpc>
              <a:spcBef>
                <a:spcPts val="0"/>
              </a:spcBef>
              <a:spcAft>
                <a:spcPts val="600"/>
              </a:spcAft>
            </a:pPr>
            <a:r>
              <a:rPr lang="en-US" dirty="0" smtClean="0"/>
              <a:t>The public policy discussion needs to address</a:t>
            </a:r>
            <a:r>
              <a:rPr lang="en-US" dirty="0" smtClean="0"/>
              <a:t>:</a:t>
            </a:r>
            <a:endParaRPr lang="en-US" dirty="0" smtClean="0"/>
          </a:p>
          <a:p>
            <a:pPr lvl="1">
              <a:lnSpc>
                <a:spcPct val="120000"/>
              </a:lnSpc>
              <a:spcBef>
                <a:spcPts val="0"/>
              </a:spcBef>
              <a:spcAft>
                <a:spcPts val="600"/>
              </a:spcAft>
            </a:pPr>
            <a:r>
              <a:rPr lang="en-US" sz="3000" dirty="0"/>
              <a:t>T</a:t>
            </a:r>
            <a:r>
              <a:rPr lang="en-US" sz="3300" dirty="0" smtClean="0"/>
              <a:t>he collection and release of identified data to allow providers to more effectively improve care for their </a:t>
            </a:r>
            <a:r>
              <a:rPr lang="en-US" sz="3300" dirty="0" smtClean="0">
                <a:solidFill>
                  <a:schemeClr val="bg1"/>
                </a:solidFill>
              </a:rPr>
              <a:t>patients</a:t>
            </a:r>
          </a:p>
          <a:p>
            <a:pPr lvl="1">
              <a:lnSpc>
                <a:spcPct val="120000"/>
              </a:lnSpc>
              <a:spcBef>
                <a:spcPts val="0"/>
              </a:spcBef>
              <a:spcAft>
                <a:spcPts val="600"/>
              </a:spcAft>
            </a:pPr>
            <a:r>
              <a:rPr lang="en-US" sz="3300" dirty="0" smtClean="0">
                <a:solidFill>
                  <a:schemeClr val="bg1"/>
                </a:solidFill>
              </a:rPr>
              <a:t>Define the role of MHDO in collecting data other than what is required by rule to collect today (including clinical data) and linking it with administrative data already collected.</a:t>
            </a:r>
          </a:p>
        </p:txBody>
      </p:sp>
      <p:sp>
        <p:nvSpPr>
          <p:cNvPr id="5" name="Slide Number Placeholder 6"/>
          <p:cNvSpPr>
            <a:spLocks noGrp="1"/>
          </p:cNvSpPr>
          <p:nvPr>
            <p:ph type="sldNum" sz="quarter" idx="12"/>
          </p:nvPr>
        </p:nvSpPr>
        <p:spPr>
          <a:xfrm>
            <a:off x="3733800" y="6324600"/>
            <a:ext cx="2133600" cy="365125"/>
          </a:xfrm>
        </p:spPr>
        <p:txBody>
          <a:bodyPr/>
          <a:lstStyle/>
          <a:p>
            <a:pPr algn="ctr"/>
            <a:fld id="{E4013516-D33C-4AD9-AA21-18F8F8400992}" type="slidenum">
              <a:rPr lang="en-US" smtClean="0"/>
              <a:pPr algn="ctr"/>
              <a:t>3</a:t>
            </a:fld>
            <a:endParaRPr lang="en-US" dirty="0"/>
          </a:p>
        </p:txBody>
      </p:sp>
    </p:spTree>
    <p:extLst>
      <p:ext uri="{BB962C8B-B14F-4D97-AF65-F5344CB8AC3E}">
        <p14:creationId xmlns:p14="http://schemas.microsoft.com/office/powerpoint/2010/main" val="2513812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381000"/>
            <a:ext cx="4103077" cy="6170437"/>
          </a:xfrm>
          <a:prstGeom prst="rect">
            <a:avLst/>
          </a:prstGeom>
        </p:spPr>
      </p:pic>
      <p:sp>
        <p:nvSpPr>
          <p:cNvPr id="5" name="TextBox 4"/>
          <p:cNvSpPr txBox="1"/>
          <p:nvPr/>
        </p:nvSpPr>
        <p:spPr>
          <a:xfrm>
            <a:off x="5257800" y="685800"/>
            <a:ext cx="3544560" cy="861774"/>
          </a:xfrm>
          <a:prstGeom prst="rect">
            <a:avLst/>
          </a:prstGeom>
          <a:noFill/>
        </p:spPr>
        <p:txBody>
          <a:bodyPr wrap="none" rtlCol="0">
            <a:spAutoFit/>
          </a:bodyPr>
          <a:lstStyle/>
          <a:p>
            <a:r>
              <a:rPr lang="en-US" sz="3200" b="1" dirty="0" smtClean="0"/>
              <a:t>HIE Connections</a:t>
            </a:r>
          </a:p>
          <a:p>
            <a:r>
              <a:rPr lang="en-US" b="1" dirty="0" smtClean="0"/>
              <a:t>Hospitals, FQHCs, Ambulatory</a:t>
            </a:r>
            <a:endParaRPr lang="en-US" b="1" dirty="0"/>
          </a:p>
        </p:txBody>
      </p:sp>
      <p:sp>
        <p:nvSpPr>
          <p:cNvPr id="10" name="TextBox 9"/>
          <p:cNvSpPr txBox="1"/>
          <p:nvPr/>
        </p:nvSpPr>
        <p:spPr>
          <a:xfrm>
            <a:off x="5105400" y="2057400"/>
            <a:ext cx="3724096" cy="4555094"/>
          </a:xfrm>
          <a:prstGeom prst="rect">
            <a:avLst/>
          </a:prstGeom>
          <a:noFill/>
        </p:spPr>
        <p:txBody>
          <a:bodyPr wrap="none" rtlCol="0">
            <a:spAutoFit/>
          </a:bodyPr>
          <a:lstStyle/>
          <a:p>
            <a:pPr marL="285750" indent="-285750">
              <a:buFont typeface="Arial"/>
              <a:buChar char="•"/>
            </a:pPr>
            <a:r>
              <a:rPr lang="en-US" sz="2000" dirty="0" smtClean="0"/>
              <a:t>34 of 38 hospitals connected</a:t>
            </a:r>
          </a:p>
          <a:p>
            <a:endParaRPr lang="en-US" sz="2000" dirty="0" smtClean="0"/>
          </a:p>
          <a:p>
            <a:pPr marL="285750" indent="-285750">
              <a:buFont typeface="Arial"/>
              <a:buChar char="•"/>
            </a:pPr>
            <a:r>
              <a:rPr lang="en-US" sz="2000" dirty="0" smtClean="0"/>
              <a:t>All Maine Hospitals under </a:t>
            </a:r>
          </a:p>
          <a:p>
            <a:r>
              <a:rPr lang="en-US" sz="2000" dirty="0" smtClean="0"/>
              <a:t>     Contract to HIN</a:t>
            </a:r>
          </a:p>
          <a:p>
            <a:endParaRPr lang="en-US" dirty="0" smtClean="0"/>
          </a:p>
          <a:p>
            <a:pPr marL="285750" indent="-285750">
              <a:buFont typeface="Arial"/>
              <a:buChar char="•"/>
            </a:pPr>
            <a:r>
              <a:rPr lang="en-US" sz="2000" dirty="0" smtClean="0"/>
              <a:t>15 FQHCs</a:t>
            </a:r>
          </a:p>
          <a:p>
            <a:pPr marL="285750" indent="-285750">
              <a:buFont typeface="Arial"/>
              <a:buChar char="•"/>
            </a:pPr>
            <a:endParaRPr lang="en-US" sz="2000" dirty="0"/>
          </a:p>
          <a:p>
            <a:pPr marL="285750" indent="-285750">
              <a:buFont typeface="Arial"/>
              <a:buChar char="•"/>
            </a:pPr>
            <a:r>
              <a:rPr lang="en-US" sz="2000" dirty="0" smtClean="0"/>
              <a:t>376 Ambulatory sites </a:t>
            </a:r>
            <a:endParaRPr lang="en-US" sz="2000" dirty="0"/>
          </a:p>
          <a:p>
            <a:r>
              <a:rPr lang="en-US" sz="2000" dirty="0" smtClean="0"/>
              <a:t>    including physician practices</a:t>
            </a:r>
          </a:p>
          <a:p>
            <a:r>
              <a:rPr lang="en-US" sz="2000" dirty="0" smtClean="0"/>
              <a:t>    behavioral health and long</a:t>
            </a:r>
          </a:p>
          <a:p>
            <a:r>
              <a:rPr lang="en-US" sz="2000" dirty="0"/>
              <a:t> </a:t>
            </a:r>
            <a:r>
              <a:rPr lang="en-US" sz="2000" dirty="0" smtClean="0"/>
              <a:t>   term care</a:t>
            </a:r>
            <a:r>
              <a:rPr lang="en-US" sz="2000" dirty="0"/>
              <a:t>	</a:t>
            </a:r>
            <a:r>
              <a:rPr lang="en-US" sz="2000" dirty="0" smtClean="0"/>
              <a:t> </a:t>
            </a:r>
          </a:p>
          <a:p>
            <a:endParaRPr lang="en-US" dirty="0"/>
          </a:p>
          <a:p>
            <a:endParaRPr lang="en-US" dirty="0" smtClean="0"/>
          </a:p>
          <a:p>
            <a:pPr marL="285750" indent="-285750">
              <a:buFont typeface="Arial"/>
              <a:buChar char="•"/>
            </a:pPr>
            <a:endParaRPr lang="en-US" dirty="0" smtClean="0"/>
          </a:p>
          <a:p>
            <a:r>
              <a:rPr lang="en-US" dirty="0"/>
              <a:t>	</a:t>
            </a:r>
            <a:r>
              <a:rPr lang="en-US" dirty="0" smtClean="0"/>
              <a:t> </a:t>
            </a:r>
            <a:r>
              <a:rPr lang="en-US" dirty="0"/>
              <a:t>	</a:t>
            </a:r>
          </a:p>
        </p:txBody>
      </p:sp>
      <p:sp>
        <p:nvSpPr>
          <p:cNvPr id="2" name="Slide Number Placeholder 1"/>
          <p:cNvSpPr>
            <a:spLocks noGrp="1"/>
          </p:cNvSpPr>
          <p:nvPr>
            <p:ph type="sldNum" sz="quarter" idx="12"/>
          </p:nvPr>
        </p:nvSpPr>
        <p:spPr/>
        <p:txBody>
          <a:bodyPr/>
          <a:lstStyle/>
          <a:p>
            <a:fld id="{E4013516-D33C-4AD9-AA21-18F8F8400992}" type="slidenum">
              <a:rPr lang="en-US" smtClean="0"/>
              <a:pPr/>
              <a:t>4</a:t>
            </a:fld>
            <a:endParaRPr lang="en-US" dirty="0"/>
          </a:p>
        </p:txBody>
      </p:sp>
      <p:sp>
        <p:nvSpPr>
          <p:cNvPr id="7" name="Slide Number Placeholder 6"/>
          <p:cNvSpPr txBox="1">
            <a:spLocks/>
          </p:cNvSpPr>
          <p:nvPr/>
        </p:nvSpPr>
        <p:spPr>
          <a:xfrm>
            <a:off x="3733800" y="63246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013516-D33C-4AD9-AA21-18F8F8400992}" type="slidenum">
              <a:rPr lang="en-US" smtClean="0"/>
              <a:pPr algn="ctr"/>
              <a:t>4</a:t>
            </a:fld>
            <a:endParaRPr lang="en-US" dirty="0"/>
          </a:p>
        </p:txBody>
      </p:sp>
    </p:spTree>
    <p:extLst>
      <p:ext uri="{BB962C8B-B14F-4D97-AF65-F5344CB8AC3E}">
        <p14:creationId xmlns:p14="http://schemas.microsoft.com/office/powerpoint/2010/main" val="4358815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HealthInfoNet’s HIE Operating Statistics As of April 31, 2013</a:t>
            </a:r>
            <a:endParaRPr lang="en-US" sz="3200" b="1" dirty="0"/>
          </a:p>
        </p:txBody>
      </p:sp>
      <p:sp>
        <p:nvSpPr>
          <p:cNvPr id="3" name="Content Placeholder 2"/>
          <p:cNvSpPr>
            <a:spLocks noGrp="1"/>
          </p:cNvSpPr>
          <p:nvPr>
            <p:ph idx="1"/>
          </p:nvPr>
        </p:nvSpPr>
        <p:spPr>
          <a:xfrm>
            <a:off x="457200" y="1676400"/>
            <a:ext cx="8229600" cy="4525963"/>
          </a:xfrm>
        </p:spPr>
        <p:txBody>
          <a:bodyPr>
            <a:normAutofit fontScale="92500"/>
          </a:bodyPr>
          <a:lstStyle/>
          <a:p>
            <a:pPr>
              <a:spcBef>
                <a:spcPts val="0"/>
              </a:spcBef>
              <a:spcAft>
                <a:spcPts val="1200"/>
              </a:spcAft>
              <a:buFont typeface="Arial"/>
              <a:buChar char="•"/>
            </a:pPr>
            <a:r>
              <a:rPr lang="en-US" sz="2800" b="1" dirty="0" smtClean="0"/>
              <a:t>1,207,509</a:t>
            </a:r>
            <a:r>
              <a:rPr lang="en-US" sz="2800" dirty="0" smtClean="0"/>
              <a:t> individuals have a HealthInfoNet record (84% of Maine’s resident population)</a:t>
            </a:r>
          </a:p>
          <a:p>
            <a:pPr>
              <a:spcBef>
                <a:spcPts val="0"/>
              </a:spcBef>
              <a:spcAft>
                <a:spcPts val="1200"/>
              </a:spcAft>
              <a:buFont typeface="Arial"/>
              <a:buChar char="•"/>
            </a:pPr>
            <a:r>
              <a:rPr lang="en-US" sz="2800" b="1" dirty="0" smtClean="0"/>
              <a:t>13,122</a:t>
            </a:r>
            <a:r>
              <a:rPr lang="en-US" sz="2800" dirty="0" smtClean="0"/>
              <a:t> individuals have opted out (1%)</a:t>
            </a:r>
          </a:p>
          <a:p>
            <a:pPr>
              <a:spcBef>
                <a:spcPts val="0"/>
              </a:spcBef>
              <a:spcAft>
                <a:spcPts val="1200"/>
              </a:spcAft>
              <a:buFont typeface="Arial"/>
              <a:buChar char="•"/>
            </a:pPr>
            <a:r>
              <a:rPr lang="en-US" sz="2800" b="1" dirty="0" smtClean="0"/>
              <a:t>7,409</a:t>
            </a:r>
            <a:r>
              <a:rPr lang="en-US" sz="2800" dirty="0" smtClean="0"/>
              <a:t> Maine clinicians and support staff have active HealthInfoNet user accounts</a:t>
            </a:r>
          </a:p>
          <a:p>
            <a:pPr>
              <a:spcBef>
                <a:spcPts val="0"/>
              </a:spcBef>
              <a:spcAft>
                <a:spcPts val="1200"/>
              </a:spcAft>
              <a:buFont typeface="Arial"/>
              <a:buChar char="•"/>
            </a:pPr>
            <a:r>
              <a:rPr lang="en-US" sz="2800" b="1" dirty="0" smtClean="0"/>
              <a:t>3,109,365 </a:t>
            </a:r>
            <a:r>
              <a:rPr lang="en-US" sz="2800" dirty="0" smtClean="0"/>
              <a:t>inbound messages are received by HealthInfoNet each week</a:t>
            </a:r>
          </a:p>
          <a:p>
            <a:pPr>
              <a:spcBef>
                <a:spcPts val="0"/>
              </a:spcBef>
              <a:spcAft>
                <a:spcPts val="1200"/>
              </a:spcAft>
              <a:buFont typeface="Arial"/>
              <a:buChar char="•"/>
            </a:pPr>
            <a:r>
              <a:rPr lang="en-US" sz="2800" dirty="0" smtClean="0"/>
              <a:t>The HealthInfoNet Central Data Repository (CDR) is </a:t>
            </a:r>
            <a:r>
              <a:rPr lang="en-US" sz="2800" b="1" dirty="0" smtClean="0"/>
              <a:t>1.454 TB</a:t>
            </a:r>
            <a:r>
              <a:rPr lang="en-US" sz="2800" dirty="0" smtClean="0"/>
              <a:t> in size and is growing at </a:t>
            </a:r>
            <a:r>
              <a:rPr lang="en-US" sz="2800" b="1" dirty="0"/>
              <a:t>3</a:t>
            </a:r>
            <a:r>
              <a:rPr lang="en-US" sz="2800" b="1" dirty="0" smtClean="0"/>
              <a:t> GB </a:t>
            </a:r>
            <a:r>
              <a:rPr lang="en-US" sz="2800" dirty="0" smtClean="0"/>
              <a:t>a day</a:t>
            </a:r>
            <a:endParaRPr lang="en-US" sz="2800" dirty="0"/>
          </a:p>
        </p:txBody>
      </p:sp>
      <p:sp>
        <p:nvSpPr>
          <p:cNvPr id="6" name="Slide Number Placeholder 6"/>
          <p:cNvSpPr>
            <a:spLocks noGrp="1"/>
          </p:cNvSpPr>
          <p:nvPr>
            <p:ph type="sldNum" sz="quarter" idx="12"/>
          </p:nvPr>
        </p:nvSpPr>
        <p:spPr>
          <a:xfrm>
            <a:off x="3733800" y="6324600"/>
            <a:ext cx="2133600" cy="365125"/>
          </a:xfrm>
        </p:spPr>
        <p:txBody>
          <a:bodyPr/>
          <a:lstStyle/>
          <a:p>
            <a:pPr algn="ctr"/>
            <a:fld id="{E4013516-D33C-4AD9-AA21-18F8F8400992}" type="slidenum">
              <a:rPr lang="en-US" smtClean="0"/>
              <a:pPr algn="ctr"/>
              <a:t>5</a:t>
            </a:fld>
            <a:endParaRPr lang="en-US" dirty="0"/>
          </a:p>
        </p:txBody>
      </p:sp>
    </p:spTree>
    <p:extLst>
      <p:ext uri="{BB962C8B-B14F-4D97-AF65-F5344CB8AC3E}">
        <p14:creationId xmlns:p14="http://schemas.microsoft.com/office/powerpoint/2010/main" val="32136454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normAutofit fontScale="90000"/>
          </a:bodyPr>
          <a:lstStyle/>
          <a:p>
            <a:pPr eaLnBrk="1" hangingPunct="1"/>
            <a:r>
              <a:rPr lang="en-US" sz="3600" b="1" dirty="0" smtClean="0">
                <a:solidFill>
                  <a:srgbClr val="004B8D"/>
                </a:solidFill>
                <a:latin typeface="Helvetica" charset="0"/>
                <a:ea typeface="ＭＳ Ｐゴシック" charset="0"/>
                <a:cs typeface="ＭＳ Ｐゴシック" charset="0"/>
              </a:rPr>
              <a:t>Data Categories Managed in HIN Today</a:t>
            </a:r>
            <a:endParaRPr lang="en-US" sz="3600" b="1" dirty="0">
              <a:solidFill>
                <a:srgbClr val="004B8D"/>
              </a:solidFill>
              <a:latin typeface="Helvetica" charset="0"/>
              <a:ea typeface="ＭＳ Ｐゴシック" charset="0"/>
              <a:cs typeface="ＭＳ Ｐゴシック" charset="0"/>
            </a:endParaRPr>
          </a:p>
        </p:txBody>
      </p:sp>
      <p:sp>
        <p:nvSpPr>
          <p:cNvPr id="35842" name="Rectangle 3"/>
          <p:cNvSpPr>
            <a:spLocks noGrp="1" noChangeArrowheads="1"/>
          </p:cNvSpPr>
          <p:nvPr>
            <p:ph idx="1"/>
          </p:nvPr>
        </p:nvSpPr>
        <p:spPr>
          <a:xfrm>
            <a:off x="457200" y="1600200"/>
            <a:ext cx="8229600" cy="4876800"/>
          </a:xfrm>
        </p:spPr>
        <p:txBody>
          <a:bodyPr>
            <a:normAutofit fontScale="85000" lnSpcReduction="20000"/>
          </a:bodyPr>
          <a:lstStyle/>
          <a:p>
            <a:pPr eaLnBrk="1" hangingPunct="1">
              <a:spcBef>
                <a:spcPct val="0"/>
              </a:spcBef>
              <a:spcAft>
                <a:spcPts val="1200"/>
              </a:spcAft>
              <a:defRPr/>
            </a:pPr>
            <a:r>
              <a:rPr lang="en-US" sz="2600" dirty="0">
                <a:latin typeface="Helvetica" charset="0"/>
                <a:ea typeface="ＭＳ Ｐゴシック" charset="0"/>
                <a:cs typeface="ＭＳ Ｐゴシック" charset="0"/>
              </a:rPr>
              <a:t>Patient Identifier and </a:t>
            </a:r>
            <a:r>
              <a:rPr lang="en-US" sz="2600" dirty="0" smtClean="0">
                <a:latin typeface="Helvetica" charset="0"/>
                <a:ea typeface="ＭＳ Ｐゴシック" charset="0"/>
                <a:cs typeface="ＭＳ Ｐゴシック" charset="0"/>
              </a:rPr>
              <a:t>Demographics, including insurer</a:t>
            </a:r>
            <a:endParaRPr lang="en-US" sz="2600" dirty="0">
              <a:latin typeface="Helvetica" charset="0"/>
              <a:ea typeface="ＭＳ Ｐゴシック" charset="0"/>
              <a:cs typeface="ＭＳ Ｐゴシック" charset="0"/>
            </a:endParaRPr>
          </a:p>
          <a:p>
            <a:pPr eaLnBrk="1" hangingPunct="1">
              <a:spcBef>
                <a:spcPct val="0"/>
              </a:spcBef>
              <a:spcAft>
                <a:spcPts val="1200"/>
              </a:spcAft>
              <a:defRPr/>
            </a:pPr>
            <a:r>
              <a:rPr lang="en-US" sz="2600" dirty="0">
                <a:latin typeface="Helvetica" charset="0"/>
                <a:ea typeface="ＭＳ Ｐゴシック" charset="0"/>
                <a:cs typeface="ＭＳ Ｐゴシック" charset="0"/>
              </a:rPr>
              <a:t>Encounter History</a:t>
            </a:r>
          </a:p>
          <a:p>
            <a:pPr eaLnBrk="1" hangingPunct="1">
              <a:spcBef>
                <a:spcPct val="0"/>
              </a:spcBef>
              <a:spcAft>
                <a:spcPts val="1200"/>
              </a:spcAft>
              <a:defRPr/>
            </a:pPr>
            <a:r>
              <a:rPr lang="en-US" sz="2600" dirty="0">
                <a:latin typeface="Helvetica" charset="0"/>
                <a:ea typeface="ＭＳ Ｐゴシック" charset="0"/>
                <a:cs typeface="ＭＳ Ｐゴシック" charset="0"/>
              </a:rPr>
              <a:t>Laboratory </a:t>
            </a:r>
            <a:r>
              <a:rPr lang="en-US" sz="2600" dirty="0" smtClean="0">
                <a:latin typeface="Helvetica" charset="0"/>
                <a:ea typeface="ＭＳ Ｐゴシック" charset="0"/>
                <a:cs typeface="ＭＳ Ｐゴシック" charset="0"/>
              </a:rPr>
              <a:t>and Microbiology Results</a:t>
            </a:r>
          </a:p>
          <a:p>
            <a:pPr eaLnBrk="1" hangingPunct="1">
              <a:spcBef>
                <a:spcPct val="0"/>
              </a:spcBef>
              <a:spcAft>
                <a:spcPts val="1200"/>
              </a:spcAft>
              <a:defRPr/>
            </a:pPr>
            <a:r>
              <a:rPr lang="en-US" sz="2600" dirty="0" smtClean="0">
                <a:latin typeface="Helvetica" charset="0"/>
                <a:ea typeface="ＭＳ Ｐゴシック" charset="0"/>
                <a:cs typeface="ＭＳ Ｐゴシック" charset="0"/>
              </a:rPr>
              <a:t>Radiology </a:t>
            </a:r>
            <a:r>
              <a:rPr lang="en-US" sz="2600" dirty="0">
                <a:latin typeface="Helvetica" charset="0"/>
                <a:ea typeface="ＭＳ Ｐゴシック" charset="0"/>
                <a:cs typeface="ＭＳ Ｐゴシック" charset="0"/>
              </a:rPr>
              <a:t>Reports</a:t>
            </a:r>
          </a:p>
          <a:p>
            <a:pPr eaLnBrk="1" hangingPunct="1">
              <a:spcBef>
                <a:spcPct val="0"/>
              </a:spcBef>
              <a:spcAft>
                <a:spcPts val="1200"/>
              </a:spcAft>
              <a:defRPr/>
            </a:pPr>
            <a:r>
              <a:rPr lang="en-US" sz="2600" dirty="0">
                <a:latin typeface="Helvetica" charset="0"/>
                <a:ea typeface="ＭＳ Ｐゴシック" charset="0"/>
                <a:cs typeface="ＭＳ Ｐゴシック" charset="0"/>
              </a:rPr>
              <a:t>Adverse Reactions/Allergies</a:t>
            </a:r>
          </a:p>
          <a:p>
            <a:pPr eaLnBrk="1" hangingPunct="1">
              <a:spcBef>
                <a:spcPct val="0"/>
              </a:spcBef>
              <a:spcAft>
                <a:spcPts val="1200"/>
              </a:spcAft>
              <a:defRPr/>
            </a:pPr>
            <a:r>
              <a:rPr lang="en-US" sz="2600" dirty="0" smtClean="0">
                <a:latin typeface="Helvetica" charset="0"/>
                <a:ea typeface="ＭＳ Ｐゴシック" charset="0"/>
                <a:cs typeface="ＭＳ Ｐゴシック" charset="0"/>
              </a:rPr>
              <a:t>Prescription Medication History</a:t>
            </a:r>
          </a:p>
          <a:p>
            <a:pPr eaLnBrk="1" hangingPunct="1">
              <a:spcBef>
                <a:spcPct val="0"/>
              </a:spcBef>
              <a:spcAft>
                <a:spcPts val="1200"/>
              </a:spcAft>
              <a:defRPr/>
            </a:pPr>
            <a:r>
              <a:rPr lang="en-US" sz="2600" dirty="0" smtClean="0">
                <a:latin typeface="Helvetica" charset="0"/>
                <a:ea typeface="ＭＳ Ｐゴシック" charset="0"/>
                <a:cs typeface="ＭＳ Ｐゴシック" charset="0"/>
              </a:rPr>
              <a:t>Diagnosis</a:t>
            </a:r>
            <a:r>
              <a:rPr lang="en-US" sz="2600" dirty="0">
                <a:latin typeface="Helvetica" charset="0"/>
                <a:ea typeface="ＭＳ Ｐゴシック" charset="0"/>
                <a:cs typeface="ＭＳ Ｐゴシック" charset="0"/>
              </a:rPr>
              <a:t>/Conditions/</a:t>
            </a:r>
            <a:r>
              <a:rPr lang="en-US" sz="2600" dirty="0" smtClean="0">
                <a:latin typeface="Helvetica" charset="0"/>
                <a:ea typeface="ＭＳ Ｐゴシック" charset="0"/>
                <a:cs typeface="ＭＳ Ｐゴシック" charset="0"/>
              </a:rPr>
              <a:t>Problems (primary and secondary)</a:t>
            </a:r>
            <a:endParaRPr lang="en-US" sz="2600" dirty="0">
              <a:latin typeface="Helvetica" charset="0"/>
              <a:ea typeface="ＭＳ Ｐゴシック" charset="0"/>
              <a:cs typeface="ＭＳ Ｐゴシック" charset="0"/>
            </a:endParaRPr>
          </a:p>
          <a:p>
            <a:pPr eaLnBrk="1" hangingPunct="1">
              <a:spcBef>
                <a:spcPct val="0"/>
              </a:spcBef>
              <a:spcAft>
                <a:spcPts val="1200"/>
              </a:spcAft>
              <a:defRPr/>
            </a:pPr>
            <a:r>
              <a:rPr lang="en-US" sz="2600" dirty="0" smtClean="0">
                <a:latin typeface="Helvetica" charset="0"/>
                <a:ea typeface="ＭＳ Ｐゴシック" charset="0"/>
                <a:cs typeface="ＭＳ Ｐゴシック" charset="0"/>
              </a:rPr>
              <a:t>Immunizations</a:t>
            </a:r>
          </a:p>
          <a:p>
            <a:pPr eaLnBrk="1" hangingPunct="1">
              <a:spcBef>
                <a:spcPct val="0"/>
              </a:spcBef>
              <a:spcAft>
                <a:spcPts val="1200"/>
              </a:spcAft>
              <a:defRPr/>
            </a:pPr>
            <a:r>
              <a:rPr lang="en-US" sz="2600" dirty="0" smtClean="0">
                <a:latin typeface="Helvetica" charset="0"/>
                <a:ea typeface="ＭＳ Ｐゴシック" charset="0"/>
                <a:cs typeface="ＭＳ Ｐゴシック" charset="0"/>
              </a:rPr>
              <a:t>Vital Signs</a:t>
            </a:r>
            <a:endParaRPr lang="en-US" sz="2600" dirty="0">
              <a:latin typeface="Helvetica" charset="0"/>
              <a:ea typeface="ＭＳ Ｐゴシック" charset="0"/>
              <a:cs typeface="ＭＳ Ｐゴシック" charset="0"/>
            </a:endParaRPr>
          </a:p>
          <a:p>
            <a:pPr eaLnBrk="1" hangingPunct="1">
              <a:spcBef>
                <a:spcPct val="0"/>
              </a:spcBef>
              <a:spcAft>
                <a:spcPts val="1200"/>
              </a:spcAft>
              <a:defRPr/>
            </a:pPr>
            <a:r>
              <a:rPr lang="en-US" sz="2600" dirty="0" smtClean="0">
                <a:latin typeface="Helvetica" charset="0"/>
                <a:ea typeface="ＭＳ Ｐゴシック" charset="0"/>
                <a:cs typeface="ＭＳ Ｐゴシック" charset="0"/>
              </a:rPr>
              <a:t>Dictated</a:t>
            </a:r>
            <a:r>
              <a:rPr lang="en-US" sz="2600" dirty="0">
                <a:latin typeface="Helvetica" charset="0"/>
                <a:ea typeface="ＭＳ Ｐゴシック" charset="0"/>
                <a:cs typeface="ＭＳ Ｐゴシック" charset="0"/>
              </a:rPr>
              <a:t>/Transcribed </a:t>
            </a:r>
            <a:r>
              <a:rPr lang="en-US" sz="2600" dirty="0" smtClean="0">
                <a:latin typeface="Helvetica" charset="0"/>
                <a:ea typeface="ＭＳ Ｐゴシック" charset="0"/>
                <a:cs typeface="ＭＳ Ｐゴシック" charset="0"/>
              </a:rPr>
              <a:t>Documents</a:t>
            </a:r>
          </a:p>
          <a:p>
            <a:pPr eaLnBrk="1" hangingPunct="1">
              <a:spcBef>
                <a:spcPct val="0"/>
              </a:spcBef>
              <a:spcAft>
                <a:spcPts val="1200"/>
              </a:spcAft>
              <a:defRPr/>
            </a:pPr>
            <a:r>
              <a:rPr lang="en-US" sz="2600" dirty="0" smtClean="0">
                <a:latin typeface="Helvetica" charset="0"/>
                <a:ea typeface="ＭＳ Ｐゴシック" charset="0"/>
                <a:cs typeface="ＭＳ Ｐゴシック" charset="0"/>
              </a:rPr>
              <a:t>Continuity of Care Documents (CCD)</a:t>
            </a:r>
          </a:p>
          <a:p>
            <a:pPr marL="0" indent="0" eaLnBrk="1" hangingPunct="1">
              <a:spcBef>
                <a:spcPct val="0"/>
              </a:spcBef>
              <a:spcAft>
                <a:spcPts val="1200"/>
              </a:spcAft>
              <a:buFont typeface="Arial" charset="0"/>
              <a:buNone/>
              <a:defRPr/>
            </a:pPr>
            <a:endParaRPr lang="en-US" sz="2400" dirty="0">
              <a:latin typeface="Helvetica" charset="0"/>
              <a:ea typeface="ＭＳ Ｐゴシック" charset="0"/>
              <a:cs typeface="ＭＳ Ｐゴシック" charset="0"/>
            </a:endParaRPr>
          </a:p>
        </p:txBody>
      </p:sp>
      <p:sp>
        <p:nvSpPr>
          <p:cNvPr id="6" name="Slide Number Placeholder 6"/>
          <p:cNvSpPr>
            <a:spLocks noGrp="1"/>
          </p:cNvSpPr>
          <p:nvPr>
            <p:ph type="sldNum" sz="quarter" idx="12"/>
          </p:nvPr>
        </p:nvSpPr>
        <p:spPr>
          <a:xfrm>
            <a:off x="3733800" y="6324600"/>
            <a:ext cx="2133600" cy="365125"/>
          </a:xfrm>
        </p:spPr>
        <p:txBody>
          <a:bodyPr/>
          <a:lstStyle/>
          <a:p>
            <a:pPr algn="ctr"/>
            <a:fld id="{E4013516-D33C-4AD9-AA21-18F8F8400992}" type="slidenum">
              <a:rPr lang="en-US" smtClean="0"/>
              <a:pPr algn="ctr"/>
              <a:t>6</a:t>
            </a:fld>
            <a:endParaRPr lang="en-US" dirty="0"/>
          </a:p>
        </p:txBody>
      </p:sp>
    </p:spTree>
    <p:extLst>
      <p:ext uri="{BB962C8B-B14F-4D97-AF65-F5344CB8AC3E}">
        <p14:creationId xmlns:p14="http://schemas.microsoft.com/office/powerpoint/2010/main" val="30060320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119" y="2514600"/>
            <a:ext cx="8879355" cy="1754326"/>
          </a:xfrm>
          <a:prstGeom prst="rect">
            <a:avLst/>
          </a:prstGeom>
          <a:noFill/>
        </p:spPr>
        <p:txBody>
          <a:bodyPr wrap="none" rtlCol="0">
            <a:spAutoFit/>
          </a:bodyPr>
          <a:lstStyle/>
          <a:p>
            <a:pPr algn="ctr"/>
            <a:r>
              <a:rPr lang="en-US" sz="3600" b="1" dirty="0" smtClean="0"/>
              <a:t>Findings from the MHDO/ HealthInfoNet</a:t>
            </a:r>
          </a:p>
          <a:p>
            <a:pPr algn="ctr"/>
            <a:r>
              <a:rPr lang="en-US" sz="3600" b="1" dirty="0" smtClean="0"/>
              <a:t>Clinical and Claims </a:t>
            </a:r>
          </a:p>
          <a:p>
            <a:pPr algn="ctr"/>
            <a:r>
              <a:rPr lang="en-US" sz="3600" b="1" dirty="0" smtClean="0"/>
              <a:t>Data Matching Project</a:t>
            </a:r>
          </a:p>
        </p:txBody>
      </p:sp>
      <p:sp>
        <p:nvSpPr>
          <p:cNvPr id="7" name="Slide Number Placeholder 6"/>
          <p:cNvSpPr>
            <a:spLocks noGrp="1"/>
          </p:cNvSpPr>
          <p:nvPr>
            <p:ph type="sldNum" sz="quarter" idx="12"/>
          </p:nvPr>
        </p:nvSpPr>
        <p:spPr>
          <a:xfrm>
            <a:off x="3733800" y="6324600"/>
            <a:ext cx="2133600" cy="365125"/>
          </a:xfrm>
        </p:spPr>
        <p:txBody>
          <a:bodyPr/>
          <a:lstStyle/>
          <a:p>
            <a:pPr algn="ctr"/>
            <a:fld id="{E4013516-D33C-4AD9-AA21-18F8F8400992}" type="slidenum">
              <a:rPr lang="en-US" smtClean="0"/>
              <a:pPr algn="ctr"/>
              <a:t>7</a:t>
            </a:fld>
            <a:endParaRPr lang="en-US" dirty="0"/>
          </a:p>
        </p:txBody>
      </p:sp>
    </p:spTree>
    <p:extLst>
      <p:ext uri="{BB962C8B-B14F-4D97-AF65-F5344CB8AC3E}">
        <p14:creationId xmlns:p14="http://schemas.microsoft.com/office/powerpoint/2010/main" val="2490216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Description of the Project</a:t>
            </a:r>
            <a:endParaRPr lang="en-US" sz="3600" b="1" dirty="0"/>
          </a:p>
        </p:txBody>
      </p:sp>
      <p:sp>
        <p:nvSpPr>
          <p:cNvPr id="3" name="Content Placeholder 2"/>
          <p:cNvSpPr>
            <a:spLocks noGrp="1"/>
          </p:cNvSpPr>
          <p:nvPr>
            <p:ph idx="1"/>
          </p:nvPr>
        </p:nvSpPr>
        <p:spPr/>
        <p:txBody>
          <a:bodyPr>
            <a:normAutofit/>
          </a:bodyPr>
          <a:lstStyle/>
          <a:p>
            <a:r>
              <a:rPr lang="en-US" sz="2400" dirty="0" smtClean="0"/>
              <a:t>A proof of concept project to evaluate the technical feasibility and effectiveness of matching de-identified commercial claims data from the MHDO All Payer Claims Database (APCD) with clinical data managed within HealthInfoNet’s statewide database on an event of care basis</a:t>
            </a:r>
          </a:p>
          <a:p>
            <a:r>
              <a:rPr lang="en-US" sz="2400" dirty="0" smtClean="0"/>
              <a:t>Demonstrate the percentage of linkage achieved</a:t>
            </a:r>
          </a:p>
          <a:p>
            <a:r>
              <a:rPr lang="en-US" sz="2400" dirty="0" smtClean="0"/>
              <a:t>Identify problem areas that may need to be explored to achieve optimum linkage</a:t>
            </a:r>
          </a:p>
          <a:p>
            <a:r>
              <a:rPr lang="en-US" sz="2400" dirty="0" smtClean="0"/>
              <a:t>Consider the value of  combined databases</a:t>
            </a:r>
            <a:endParaRPr lang="en-US" sz="2400" dirty="0"/>
          </a:p>
        </p:txBody>
      </p:sp>
      <p:sp>
        <p:nvSpPr>
          <p:cNvPr id="7" name="Slide Number Placeholder 6"/>
          <p:cNvSpPr>
            <a:spLocks noGrp="1"/>
          </p:cNvSpPr>
          <p:nvPr>
            <p:ph type="sldNum" sz="quarter" idx="12"/>
          </p:nvPr>
        </p:nvSpPr>
        <p:spPr>
          <a:xfrm>
            <a:off x="3733800" y="6324600"/>
            <a:ext cx="2133600" cy="365125"/>
          </a:xfrm>
        </p:spPr>
        <p:txBody>
          <a:bodyPr/>
          <a:lstStyle/>
          <a:p>
            <a:pPr algn="ctr"/>
            <a:fld id="{E4013516-D33C-4AD9-AA21-18F8F8400992}" type="slidenum">
              <a:rPr lang="en-US" smtClean="0"/>
              <a:pPr algn="ctr"/>
              <a:t>8</a:t>
            </a:fld>
            <a:endParaRPr lang="en-US" dirty="0"/>
          </a:p>
        </p:txBody>
      </p:sp>
    </p:spTree>
    <p:extLst>
      <p:ext uri="{BB962C8B-B14F-4D97-AF65-F5344CB8AC3E}">
        <p14:creationId xmlns:p14="http://schemas.microsoft.com/office/powerpoint/2010/main" val="679276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Project Parameters</a:t>
            </a:r>
            <a:endParaRPr lang="en-US" sz="3600" b="1" dirty="0"/>
          </a:p>
        </p:txBody>
      </p:sp>
      <p:sp>
        <p:nvSpPr>
          <p:cNvPr id="3" name="Content Placeholder 2"/>
          <p:cNvSpPr>
            <a:spLocks noGrp="1"/>
          </p:cNvSpPr>
          <p:nvPr>
            <p:ph idx="1"/>
          </p:nvPr>
        </p:nvSpPr>
        <p:spPr/>
        <p:txBody>
          <a:bodyPr>
            <a:normAutofit/>
          </a:bodyPr>
          <a:lstStyle/>
          <a:p>
            <a:r>
              <a:rPr lang="en-US" sz="2400" dirty="0" smtClean="0"/>
              <a:t>Data sets included de-identified commercial claims data and clinical data for the period July 1, 2011 to            June 1 2012</a:t>
            </a:r>
          </a:p>
          <a:p>
            <a:r>
              <a:rPr lang="en-US" sz="2400" dirty="0" smtClean="0"/>
              <a:t>Claims data included payer-specific member IDs and indirect member identifiers, date of birth, zip code, gender and encrypted Social Security Number (when available)</a:t>
            </a:r>
          </a:p>
        </p:txBody>
      </p:sp>
      <p:sp>
        <p:nvSpPr>
          <p:cNvPr id="7" name="Slide Number Placeholder 6"/>
          <p:cNvSpPr>
            <a:spLocks noGrp="1"/>
          </p:cNvSpPr>
          <p:nvPr>
            <p:ph type="sldNum" sz="quarter" idx="12"/>
          </p:nvPr>
        </p:nvSpPr>
        <p:spPr>
          <a:xfrm>
            <a:off x="3733800" y="6324600"/>
            <a:ext cx="2133600" cy="365125"/>
          </a:xfrm>
        </p:spPr>
        <p:txBody>
          <a:bodyPr/>
          <a:lstStyle/>
          <a:p>
            <a:pPr algn="ctr"/>
            <a:fld id="{E4013516-D33C-4AD9-AA21-18F8F8400992}" type="slidenum">
              <a:rPr lang="en-US" smtClean="0"/>
              <a:pPr algn="ctr"/>
              <a:t>9</a:t>
            </a:fld>
            <a:endParaRPr lang="en-US" dirty="0"/>
          </a:p>
        </p:txBody>
      </p:sp>
    </p:spTree>
    <p:extLst>
      <p:ext uri="{BB962C8B-B14F-4D97-AF65-F5344CB8AC3E}">
        <p14:creationId xmlns:p14="http://schemas.microsoft.com/office/powerpoint/2010/main" val="2864304151"/>
      </p:ext>
    </p:extLst>
  </p:cSld>
  <p:clrMapOvr>
    <a:masterClrMapping/>
  </p:clrMapOvr>
</p:sld>
</file>

<file path=ppt/theme/theme1.xml><?xml version="1.0" encoding="utf-8"?>
<a:theme xmlns:a="http://schemas.openxmlformats.org/drawingml/2006/main" name="HealthInfoNet-1">
  <a:themeElements>
    <a:clrScheme name="HIN">
      <a:dk1>
        <a:srgbClr val="004B8D"/>
      </a:dk1>
      <a:lt1>
        <a:srgbClr val="004B8D"/>
      </a:lt1>
      <a:dk2>
        <a:srgbClr val="008576"/>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I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althInfoNet">
  <a:themeElements>
    <a:clrScheme name="HIN Colors">
      <a:dk1>
        <a:srgbClr val="004B8D"/>
      </a:dk1>
      <a:lt1>
        <a:srgbClr val="004B8D"/>
      </a:lt1>
      <a:dk2>
        <a:srgbClr val="004B8D"/>
      </a:dk2>
      <a:lt2>
        <a:srgbClr val="004B8D"/>
      </a:lt2>
      <a:accent1>
        <a:srgbClr val="E99417"/>
      </a:accent1>
      <a:accent2>
        <a:srgbClr val="E0A17B"/>
      </a:accent2>
      <a:accent3>
        <a:srgbClr val="A04DA3"/>
      </a:accent3>
      <a:accent4>
        <a:srgbClr val="C4652D"/>
      </a:accent4>
      <a:accent5>
        <a:srgbClr val="8B5D3D"/>
      </a:accent5>
      <a:accent6>
        <a:srgbClr val="5C92B5"/>
      </a:accent6>
      <a:hlink>
        <a:srgbClr val="008576"/>
      </a:hlink>
      <a:folHlink>
        <a:srgbClr val="502651"/>
      </a:folHlink>
    </a:clrScheme>
    <a:fontScheme name="HIN">
      <a:majorFont>
        <a:latin typeface="Helvetica"/>
        <a:ea typeface=""/>
        <a:cs typeface=""/>
      </a:majorFont>
      <a:minorFont>
        <a:latin typeface="Helvetica"/>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HealthInfoNet-1.potx</Template>
  <TotalTime>1066</TotalTime>
  <Words>887</Words>
  <Application>Microsoft Macintosh PowerPoint</Application>
  <PresentationFormat>On-screen Show (4:3)</PresentationFormat>
  <Paragraphs>146</Paragraphs>
  <Slides>18</Slides>
  <Notes>4</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HealthInfoNet-1</vt:lpstr>
      <vt:lpstr>HealthInfoNet</vt:lpstr>
      <vt:lpstr> Project Update: Claims/Clinical Linkage Project</vt:lpstr>
      <vt:lpstr>Topics To Be Covered</vt:lpstr>
      <vt:lpstr>Introduction of the Project</vt:lpstr>
      <vt:lpstr>PowerPoint Presentation</vt:lpstr>
      <vt:lpstr>HealthInfoNet’s HIE Operating Statistics As of April 31, 2013</vt:lpstr>
      <vt:lpstr>Data Categories Managed in HIN Today</vt:lpstr>
      <vt:lpstr>PowerPoint Presentation</vt:lpstr>
      <vt:lpstr>Description of the Project</vt:lpstr>
      <vt:lpstr>Project Parameters</vt:lpstr>
      <vt:lpstr>Clinical Data</vt:lpstr>
      <vt:lpstr>Matching Approach Logic</vt:lpstr>
      <vt:lpstr>The Opportunity</vt:lpstr>
      <vt:lpstr>Matching Methodology and Results</vt:lpstr>
      <vt:lpstr>Implications and Next Steps</vt:lpstr>
      <vt:lpstr>PowerPoint Presentation</vt:lpstr>
      <vt:lpstr>Process for Data Use and Release Policy Development</vt:lpstr>
      <vt:lpstr>Data Request Categories</vt:lpstr>
      <vt:lpstr>Notification and Approval Requirements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Devore Culver</dc:creator>
  <cp:lastModifiedBy>Shaun Alfreds</cp:lastModifiedBy>
  <cp:revision>50</cp:revision>
  <dcterms:created xsi:type="dcterms:W3CDTF">2010-08-13T14:22:54Z</dcterms:created>
  <dcterms:modified xsi:type="dcterms:W3CDTF">2013-06-05T23:08:23Z</dcterms:modified>
</cp:coreProperties>
</file>