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2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82" r:id="rId3"/>
    <p:sldId id="503" r:id="rId4"/>
    <p:sldId id="551" r:id="rId5"/>
    <p:sldId id="504" r:id="rId6"/>
    <p:sldId id="535" r:id="rId7"/>
    <p:sldId id="536" r:id="rId8"/>
    <p:sldId id="537" r:id="rId9"/>
    <p:sldId id="538" r:id="rId10"/>
    <p:sldId id="542" r:id="rId11"/>
    <p:sldId id="557" r:id="rId12"/>
    <p:sldId id="534" r:id="rId13"/>
    <p:sldId id="505" r:id="rId14"/>
    <p:sldId id="533" r:id="rId15"/>
    <p:sldId id="552" r:id="rId16"/>
    <p:sldId id="513" r:id="rId17"/>
    <p:sldId id="383" r:id="rId18"/>
    <p:sldId id="543" r:id="rId19"/>
    <p:sldId id="549" r:id="rId20"/>
    <p:sldId id="554" r:id="rId21"/>
    <p:sldId id="545" r:id="rId22"/>
    <p:sldId id="547" r:id="rId23"/>
    <p:sldId id="548" r:id="rId24"/>
    <p:sldId id="559" r:id="rId25"/>
    <p:sldId id="558" r:id="rId26"/>
    <p:sldId id="561" r:id="rId27"/>
    <p:sldId id="544" r:id="rId28"/>
    <p:sldId id="546" r:id="rId29"/>
    <p:sldId id="518" r:id="rId30"/>
    <p:sldId id="539" r:id="rId31"/>
    <p:sldId id="519" r:id="rId32"/>
    <p:sldId id="530" r:id="rId33"/>
    <p:sldId id="553" r:id="rId34"/>
    <p:sldId id="517" r:id="rId35"/>
    <p:sldId id="521" r:id="rId36"/>
    <p:sldId id="540" r:id="rId37"/>
    <p:sldId id="556" r:id="rId3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Maloney" initials="JM" lastIdx="8" clrIdx="0">
    <p:extLst/>
  </p:cmAuthor>
  <p:cmAuthor id="2" name="Margaret Mulcahy" initials="MM" lastIdx="10" clrIdx="1">
    <p:extLst/>
  </p:cmAuthor>
  <p:cmAuthor id="3" name="Leanne Candura" initials="LC" lastIdx="16" clrIdx="2">
    <p:extLst/>
  </p:cmAuthor>
  <p:cmAuthor id="4" name="Kate Mullins" initials="KM" lastIdx="16" clrIdx="3">
    <p:extLst/>
  </p:cmAuthor>
  <p:cmAuthor id="5" name="Kathy Rowan" initials="KR" lastIdx="5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88250" autoAdjust="0"/>
  </p:normalViewPr>
  <p:slideViewPr>
    <p:cSldViewPr snapToGrid="0">
      <p:cViewPr>
        <p:scale>
          <a:sx n="100" d="100"/>
          <a:sy n="100" d="100"/>
        </p:scale>
        <p:origin x="45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2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A6C3A-29DF-4423-ABAA-ED55C9615478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9EFEA-A4A5-4097-8D38-B9AA75F0F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05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51721D-FE74-4937-AFA3-EDEA76864D15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13529E-598B-4780-B315-0810095E5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6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5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0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0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4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1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9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09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2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A1E2-A430-4B3E-B32F-2E58061E83DE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2962-E637-444B-9B90-5FB7EA3E9B88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E0F6-6364-4CD4-990B-CAE2ED98812E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9814"/>
            <a:ext cx="10115202" cy="3829279"/>
          </a:xfrm>
        </p:spPr>
        <p:txBody>
          <a:bodyPr/>
          <a:lstStyle>
            <a:lvl1pPr>
              <a:defRPr sz="3400"/>
            </a:lvl1pPr>
            <a:lvl2pPr>
              <a:defRPr sz="24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EC96-725D-4ABE-993C-DF4CBB94D0C2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/>
            </a:lvl1pPr>
          </a:lstStyle>
          <a:p>
            <a:fld id="{4CE482DC-2269-4F26-9D2A-7E44B1A4CD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D5C4-E04A-4E66-A1C4-804A25D6BDFA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197703"/>
            <a:ext cx="10058400" cy="145075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BDEF-9CAA-4B21-9173-8AEE0EC0789D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401A-58F8-411D-9259-93F08741DDCB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2E92-6EDA-4FF2-B37B-A2AB464C3513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D4D5-BE39-4EAA-9CA5-F46A8FE2CF69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600" b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10C261-D2BD-49D2-B6E1-DE221C1D457A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631A-248F-4EE8-A46C-88501B03E0E9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779081-8D7B-4300-99DB-E031864046A5}" type="datetime1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351914"/>
            <a:ext cx="10058400" cy="2569221"/>
          </a:xfrm>
        </p:spPr>
        <p:txBody>
          <a:bodyPr/>
          <a:lstStyle/>
          <a:p>
            <a:r>
              <a:rPr lang="en-US" dirty="0" smtClean="0"/>
              <a:t>MHDO Board Retreat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046083"/>
            <a:ext cx="10058400" cy="1143000"/>
          </a:xfrm>
        </p:spPr>
        <p:txBody>
          <a:bodyPr/>
          <a:lstStyle/>
          <a:p>
            <a:r>
              <a:rPr lang="en-US" dirty="0" smtClean="0"/>
              <a:t>July 16,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709" y="904601"/>
            <a:ext cx="3427886" cy="10315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7280" y="1936191"/>
            <a:ext cx="10058400" cy="415724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6867" y="1119883"/>
            <a:ext cx="10592657" cy="12226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56" y="5652"/>
            <a:ext cx="8611346" cy="6880902"/>
          </a:xfrm>
        </p:spPr>
      </p:pic>
    </p:spTree>
    <p:extLst>
      <p:ext uri="{BB962C8B-B14F-4D97-AF65-F5344CB8AC3E}">
        <p14:creationId xmlns:p14="http://schemas.microsoft.com/office/powerpoint/2010/main" val="3905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867" y="1119883"/>
            <a:ext cx="10592657" cy="12226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37" y="-1"/>
            <a:ext cx="4573955" cy="6860933"/>
          </a:xfrm>
        </p:spPr>
      </p:pic>
    </p:spTree>
    <p:extLst>
      <p:ext uri="{BB962C8B-B14F-4D97-AF65-F5344CB8AC3E}">
        <p14:creationId xmlns:p14="http://schemas.microsoft.com/office/powerpoint/2010/main" val="13257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Deliverables for Next 12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2039814"/>
            <a:ext cx="10115202" cy="382927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Release CompareMaine (September 2015)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Board </a:t>
            </a:r>
            <a:r>
              <a:rPr lang="en-US" dirty="0">
                <a:solidFill>
                  <a:schemeClr val="tx1"/>
                </a:solidFill>
              </a:rPr>
              <a:t>approval of Chapter 120 (December 2015</a:t>
            </a:r>
            <a:r>
              <a:rPr lang="en-US" dirty="0" smtClean="0">
                <a:solidFill>
                  <a:schemeClr val="tx1"/>
                </a:solidFill>
              </a:rPr>
              <a:t>); Submit proposed rule to Legislature January 2016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Design and Implement New Hospital Data Submission </a:t>
            </a:r>
            <a:r>
              <a:rPr lang="en-US" dirty="0" smtClean="0">
                <a:solidFill>
                  <a:schemeClr val="tx1"/>
                </a:solidFill>
              </a:rPr>
              <a:t>Portal </a:t>
            </a:r>
            <a:r>
              <a:rPr lang="en-US" dirty="0">
                <a:solidFill>
                  <a:schemeClr val="tx1"/>
                </a:solidFill>
              </a:rPr>
              <a:t>(July 2016)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Resolve Historical Issues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Hospital Data </a:t>
            </a:r>
            <a:r>
              <a:rPr lang="en-US" dirty="0">
                <a:solidFill>
                  <a:schemeClr val="tx1"/>
                </a:solidFill>
              </a:rPr>
              <a:t>(2010-2014)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Release MONAHRQ 6.0 (</a:t>
            </a:r>
            <a:r>
              <a:rPr lang="en-US" dirty="0" smtClean="0">
                <a:solidFill>
                  <a:schemeClr val="tx1"/>
                </a:solidFill>
              </a:rPr>
              <a:t>TBD-dependent on status of hospital inpatient data)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260114" y="856343"/>
            <a:ext cx="1952368" cy="88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Deliverables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Next </a:t>
            </a:r>
            <a:r>
              <a:rPr lang="en-US" dirty="0">
                <a:solidFill>
                  <a:schemeClr val="tx1"/>
                </a:solidFill>
              </a:rPr>
              <a:t>12 M</a:t>
            </a:r>
            <a:r>
              <a:rPr lang="en-US" dirty="0" smtClean="0">
                <a:solidFill>
                  <a:schemeClr val="tx1"/>
                </a:solidFill>
              </a:rPr>
              <a:t>onths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9814"/>
            <a:ext cx="10115202" cy="40980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MHDO Data Warehouse Portal (APCD)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Implement ICD-10 </a:t>
            </a:r>
            <a:r>
              <a:rPr lang="en-US" sz="2100" dirty="0" smtClean="0">
                <a:solidFill>
                  <a:schemeClr val="tx1"/>
                </a:solidFill>
              </a:rPr>
              <a:t>Validations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Implement </a:t>
            </a:r>
            <a:r>
              <a:rPr lang="en-US" sz="2100" dirty="0">
                <a:solidFill>
                  <a:schemeClr val="tx1"/>
                </a:solidFill>
              </a:rPr>
              <a:t>Chapter </a:t>
            </a:r>
            <a:r>
              <a:rPr lang="en-US" sz="2100" dirty="0" smtClean="0">
                <a:solidFill>
                  <a:schemeClr val="tx1"/>
                </a:solidFill>
              </a:rPr>
              <a:t>243 Changes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3400" dirty="0">
                <a:solidFill>
                  <a:schemeClr val="tx1"/>
                </a:solidFill>
              </a:rPr>
              <a:t>Data Release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Develop automated Data Request Tool, including New Data Request Form and Data Use Agreement, for Request Tracking </a:t>
            </a:r>
            <a:r>
              <a:rPr lang="en-US" sz="2100" dirty="0">
                <a:solidFill>
                  <a:schemeClr val="tx1"/>
                </a:solidFill>
              </a:rPr>
              <a:t>and </a:t>
            </a:r>
            <a:r>
              <a:rPr lang="en-US" sz="2100" dirty="0" smtClean="0">
                <a:solidFill>
                  <a:schemeClr val="tx1"/>
                </a:solidFill>
              </a:rPr>
              <a:t>Processing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Address issues  with historical  hospital data (2010-2014)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Process and Release hospital data through current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Establish Release timeline beginning with 2015 hospital data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3400" dirty="0" smtClean="0">
                <a:solidFill>
                  <a:schemeClr val="tx1"/>
                </a:solidFill>
              </a:rPr>
              <a:t>CompareMaine</a:t>
            </a:r>
            <a:endParaRPr lang="en-US" sz="34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September Launch, including Webinar for Key Stakeholders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Update with Additional </a:t>
            </a:r>
            <a:r>
              <a:rPr lang="en-US" sz="2100" dirty="0">
                <a:solidFill>
                  <a:schemeClr val="tx1"/>
                </a:solidFill>
              </a:rPr>
              <a:t>Procedures, Providers, User </a:t>
            </a:r>
            <a:r>
              <a:rPr lang="en-US" sz="2100" dirty="0" smtClean="0">
                <a:solidFill>
                  <a:schemeClr val="tx1"/>
                </a:solidFill>
              </a:rPr>
              <a:t>Interfaces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Quarterly Data Updates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260114" y="856343"/>
            <a:ext cx="1952368" cy="88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Deliverables for Next 12 Months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100" dirty="0" smtClean="0">
                <a:solidFill>
                  <a:schemeClr val="tx1"/>
                </a:solidFill>
              </a:rPr>
              <a:t>Hospital Inpatient/Outpatient Encounter Data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Develop, test and launch new submission </a:t>
            </a:r>
            <a:r>
              <a:rPr lang="en-US" sz="1900" dirty="0" smtClean="0">
                <a:solidFill>
                  <a:schemeClr val="tx1"/>
                </a:solidFill>
              </a:rPr>
              <a:t>portal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Develop set of data submission validations and thresholds</a:t>
            </a:r>
            <a:endParaRPr lang="en-US" sz="19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Transition historical  </a:t>
            </a:r>
            <a:r>
              <a:rPr lang="en-US" sz="1900" dirty="0">
                <a:solidFill>
                  <a:schemeClr val="tx1"/>
                </a:solidFill>
              </a:rPr>
              <a:t>Hospital Data to </a:t>
            </a:r>
            <a:r>
              <a:rPr lang="en-US" sz="1900" dirty="0" smtClean="0">
                <a:solidFill>
                  <a:schemeClr val="tx1"/>
                </a:solidFill>
              </a:rPr>
              <a:t>Vertica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3100" dirty="0" smtClean="0">
                <a:solidFill>
                  <a:schemeClr val="tx1"/>
                </a:solidFill>
              </a:rPr>
              <a:t>Subscription </a:t>
            </a:r>
            <a:r>
              <a:rPr lang="en-US" sz="3100" dirty="0">
                <a:solidFill>
                  <a:schemeClr val="tx1"/>
                </a:solidFill>
              </a:rPr>
              <a:t>Model and Self-Service </a:t>
            </a:r>
            <a:r>
              <a:rPr lang="en-US" sz="3100" dirty="0" smtClean="0">
                <a:solidFill>
                  <a:schemeClr val="tx1"/>
                </a:solidFill>
              </a:rPr>
              <a:t>Access</a:t>
            </a:r>
          </a:p>
          <a:p>
            <a:pPr lvl="1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Pilot Test Enclave </a:t>
            </a:r>
            <a:r>
              <a:rPr lang="en-US" sz="1900" dirty="0" smtClean="0">
                <a:solidFill>
                  <a:schemeClr val="tx1"/>
                </a:solidFill>
              </a:rPr>
              <a:t>Access </a:t>
            </a:r>
            <a:r>
              <a:rPr lang="en-US" sz="1900" dirty="0">
                <a:solidFill>
                  <a:schemeClr val="tx1"/>
                </a:solidFill>
              </a:rPr>
              <a:t>for QC </a:t>
            </a:r>
            <a:r>
              <a:rPr lang="en-US" sz="1900" dirty="0" smtClean="0">
                <a:solidFill>
                  <a:schemeClr val="tx1"/>
                </a:solidFill>
              </a:rPr>
              <a:t>Work</a:t>
            </a:r>
          </a:p>
          <a:p>
            <a:pPr lvl="1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Develop Procedures for Data Users to Access Enclave for Data Analysis</a:t>
            </a:r>
          </a:p>
          <a:p>
            <a:pPr marL="201168" lvl="1" indent="0">
              <a:lnSpc>
                <a:spcPct val="80000"/>
              </a:lnSpc>
              <a:buSzPct val="100000"/>
              <a:buNone/>
            </a:pPr>
            <a:endParaRPr lang="en-US" sz="1900" dirty="0" smtClean="0">
              <a:solidFill>
                <a:schemeClr val="tx1"/>
              </a:solidFill>
            </a:endParaRPr>
          </a:p>
          <a:p>
            <a:pPr marL="201168" lvl="1" indent="0">
              <a:lnSpc>
                <a:spcPct val="80000"/>
              </a:lnSpc>
              <a:buSzPct val="100000"/>
              <a:buNone/>
            </a:pPr>
            <a:r>
              <a:rPr lang="en-US" sz="3100" dirty="0" smtClean="0">
                <a:solidFill>
                  <a:schemeClr val="tx1"/>
                </a:solidFill>
              </a:rPr>
              <a:t>Collaboration and Coordination with Stakeholders</a:t>
            </a:r>
          </a:p>
          <a:p>
            <a:pPr lvl="1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Continue </a:t>
            </a:r>
            <a:r>
              <a:rPr lang="en-US" sz="1900" dirty="0">
                <a:solidFill>
                  <a:schemeClr val="tx1"/>
                </a:solidFill>
              </a:rPr>
              <a:t>to </a:t>
            </a:r>
            <a:r>
              <a:rPr lang="en-US" sz="1900" dirty="0" smtClean="0">
                <a:solidFill>
                  <a:schemeClr val="tx1"/>
                </a:solidFill>
              </a:rPr>
              <a:t>Work User Groups: Data </a:t>
            </a:r>
            <a:r>
              <a:rPr lang="en-US" sz="1900" dirty="0">
                <a:solidFill>
                  <a:schemeClr val="tx1"/>
                </a:solidFill>
              </a:rPr>
              <a:t>User Group (DUG), Consumer Advisory Group (CAG</a:t>
            </a:r>
            <a:r>
              <a:rPr lang="en-US" sz="1900" dirty="0" smtClean="0">
                <a:solidFill>
                  <a:schemeClr val="tx1"/>
                </a:solidFill>
              </a:rPr>
              <a:t>), </a:t>
            </a:r>
            <a:endParaRPr lang="en-US" sz="1900" dirty="0">
              <a:solidFill>
                <a:schemeClr val="tx1"/>
              </a:solidFill>
            </a:endParaRPr>
          </a:p>
          <a:p>
            <a:pPr marL="201168" lvl="1" indent="0">
              <a:lnSpc>
                <a:spcPct val="80000"/>
              </a:lnSpc>
              <a:buSzPct val="100000"/>
              <a:buNone/>
            </a:pP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smtClean="0">
                <a:solidFill>
                  <a:schemeClr val="tx1"/>
                </a:solidFill>
              </a:rPr>
              <a:t>  Payer </a:t>
            </a:r>
            <a:r>
              <a:rPr lang="en-US" sz="1900" dirty="0">
                <a:solidFill>
                  <a:schemeClr val="tx1"/>
                </a:solidFill>
              </a:rPr>
              <a:t>User Group (PUG), Hospital User Group (HUG</a:t>
            </a:r>
            <a:r>
              <a:rPr lang="en-US" sz="1900" dirty="0" smtClean="0">
                <a:solidFill>
                  <a:schemeClr val="tx1"/>
                </a:solidFill>
              </a:rPr>
              <a:t>)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260114" y="856343"/>
            <a:ext cx="1952368" cy="88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Planning the Next 12 Months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MHDO, HSRI and NORC will hold their annual strategy and planning meeting this fall to review priorities and develop a work plan for the coming 12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260114" y="856343"/>
            <a:ext cx="1952368" cy="881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594359"/>
            <a:ext cx="3290835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CompareMaine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090" y="643029"/>
            <a:ext cx="649224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Review quality </a:t>
            </a:r>
            <a:r>
              <a:rPr lang="en-US" sz="2800" b="1" dirty="0">
                <a:solidFill>
                  <a:schemeClr val="tx1"/>
                </a:solidFill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</a:rPr>
              <a:t>easures and distribution of Maine facilities on scale</a:t>
            </a:r>
          </a:p>
          <a:p>
            <a:pPr marL="292608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Board </a:t>
            </a:r>
            <a:r>
              <a:rPr lang="en-US" sz="2600" dirty="0">
                <a:solidFill>
                  <a:schemeClr val="tx1"/>
                </a:solidFill>
              </a:rPr>
              <a:t>A</a:t>
            </a:r>
            <a:r>
              <a:rPr lang="en-US" sz="2600" dirty="0" smtClean="0">
                <a:solidFill>
                  <a:schemeClr val="tx1"/>
                </a:solidFill>
              </a:rPr>
              <a:t>pproval </a:t>
            </a:r>
            <a:r>
              <a:rPr lang="en-US" sz="2600" dirty="0">
                <a:solidFill>
                  <a:schemeClr val="tx1"/>
                </a:solidFill>
              </a:rPr>
              <a:t>of the quality </a:t>
            </a:r>
            <a:r>
              <a:rPr lang="en-US" sz="2600" dirty="0" smtClean="0">
                <a:solidFill>
                  <a:schemeClr val="tx1"/>
                </a:solidFill>
              </a:rPr>
              <a:t>measures </a:t>
            </a:r>
            <a:r>
              <a:rPr lang="en-US" sz="2600" dirty="0">
                <a:solidFill>
                  <a:schemeClr val="tx1"/>
                </a:solidFill>
              </a:rPr>
              <a:t>to include in </a:t>
            </a:r>
            <a:r>
              <a:rPr lang="en-US" sz="2600" dirty="0" smtClean="0">
                <a:solidFill>
                  <a:schemeClr val="tx1"/>
                </a:solidFill>
              </a:rPr>
              <a:t>CompareMaine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800" b="1" dirty="0">
                <a:solidFill>
                  <a:schemeClr val="tx1"/>
                </a:solidFill>
              </a:rPr>
              <a:t>Review Feedback from Consumer Advisory Group regarding the </a:t>
            </a:r>
            <a:r>
              <a:rPr lang="en-US" sz="2800" b="1" dirty="0" smtClean="0">
                <a:solidFill>
                  <a:schemeClr val="tx1"/>
                </a:solidFill>
              </a:rPr>
              <a:t>two word </a:t>
            </a:r>
            <a:r>
              <a:rPr lang="en-US" sz="2800" b="1" dirty="0">
                <a:solidFill>
                  <a:schemeClr val="tx1"/>
                </a:solidFill>
              </a:rPr>
              <a:t>icon displays</a:t>
            </a:r>
          </a:p>
          <a:p>
            <a:pPr marL="29260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Board Approval of the display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Review </a:t>
            </a:r>
            <a:r>
              <a:rPr lang="en-US" sz="2800" b="1" dirty="0">
                <a:solidFill>
                  <a:schemeClr val="tx1"/>
                </a:solidFill>
              </a:rPr>
              <a:t>of internal work with the MEG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292608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Board Approval of the MEG and the strategy of September release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Present </a:t>
            </a:r>
            <a:r>
              <a:rPr lang="en-US" sz="2800" b="1" dirty="0">
                <a:solidFill>
                  <a:schemeClr val="tx1"/>
                </a:solidFill>
              </a:rPr>
              <a:t>CompareMaine </a:t>
            </a:r>
            <a:r>
              <a:rPr lang="en-US" sz="2800" b="1" dirty="0" smtClean="0">
                <a:solidFill>
                  <a:schemeClr val="tx1"/>
                </a:solidFill>
              </a:rPr>
              <a:t>development </a:t>
            </a:r>
            <a:r>
              <a:rPr lang="en-US" sz="2800" b="1" dirty="0">
                <a:solidFill>
                  <a:schemeClr val="tx1"/>
                </a:solidFill>
              </a:rPr>
              <a:t>w</a:t>
            </a:r>
            <a:r>
              <a:rPr lang="en-US" sz="2800" b="1" dirty="0" smtClean="0">
                <a:solidFill>
                  <a:schemeClr val="tx1"/>
                </a:solidFill>
              </a:rPr>
              <a:t>ebsite </a:t>
            </a:r>
            <a:r>
              <a:rPr lang="en-US" sz="2800" b="1" dirty="0">
                <a:solidFill>
                  <a:schemeClr val="tx1"/>
                </a:solidFill>
              </a:rPr>
              <a:t>to </a:t>
            </a:r>
            <a:r>
              <a:rPr lang="en-US" sz="2800" b="1" dirty="0" smtClean="0">
                <a:solidFill>
                  <a:schemeClr val="tx1"/>
                </a:solidFill>
              </a:rPr>
              <a:t>board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Communication </a:t>
            </a:r>
            <a:r>
              <a:rPr lang="en-US" sz="2800" b="1" dirty="0">
                <a:solidFill>
                  <a:schemeClr val="tx1"/>
                </a:solidFill>
              </a:rPr>
              <a:t>s</a:t>
            </a:r>
            <a:r>
              <a:rPr lang="en-US" sz="2800" b="1" dirty="0" smtClean="0">
                <a:solidFill>
                  <a:schemeClr val="tx1"/>
                </a:solidFill>
              </a:rPr>
              <a:t>trategy </a:t>
            </a:r>
            <a:r>
              <a:rPr lang="en-US" sz="2800" b="1" dirty="0">
                <a:solidFill>
                  <a:schemeClr val="tx1"/>
                </a:solidFill>
              </a:rPr>
              <a:t>regarding new website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1" y="2399009"/>
            <a:ext cx="3850797" cy="9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</a:t>
            </a:r>
            <a:r>
              <a:rPr lang="en-US" dirty="0" smtClean="0"/>
              <a:t>Data Measures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measures</a:t>
            </a:r>
          </a:p>
          <a:p>
            <a:r>
              <a:rPr lang="en-US" dirty="0" smtClean="0"/>
              <a:t>Data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30936"/>
            <a:ext cx="4806516" cy="12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Issues Raised at the June Meeting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State </a:t>
            </a:r>
            <a:r>
              <a:rPr lang="en-US" sz="3600" dirty="0">
                <a:solidFill>
                  <a:schemeClr val="tx1"/>
                </a:solidFill>
              </a:rPr>
              <a:t>and national </a:t>
            </a:r>
            <a:r>
              <a:rPr lang="en-US" sz="3600" dirty="0" smtClean="0">
                <a:solidFill>
                  <a:schemeClr val="tx1"/>
                </a:solidFill>
              </a:rPr>
              <a:t>comparisons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Statistical </a:t>
            </a:r>
            <a:r>
              <a:rPr lang="en-US" sz="3600" dirty="0" smtClean="0">
                <a:solidFill>
                  <a:schemeClr val="tx1"/>
                </a:solidFill>
              </a:rPr>
              <a:t>methods used for developing ratings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11" y="226395"/>
            <a:ext cx="1571171" cy="15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 of Quality Ratings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Refer to Quality Measure Ranking Summary spreadsheet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437" y="1992517"/>
            <a:ext cx="9582537" cy="4078083"/>
          </a:xfrm>
        </p:spPr>
        <p:txBody>
          <a:bodyPr numCol="1">
            <a:no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600" dirty="0">
                <a:solidFill>
                  <a:schemeClr val="tx1"/>
                </a:solidFill>
              </a:rPr>
              <a:t>Past Year Accomplishments </a:t>
            </a:r>
            <a:r>
              <a:rPr lang="en-US" sz="2600" dirty="0" smtClean="0">
                <a:solidFill>
                  <a:schemeClr val="tx1"/>
                </a:solidFill>
              </a:rPr>
              <a:t>and Key Deliverables for Next 12 Months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minutes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600" dirty="0" smtClean="0">
                <a:solidFill>
                  <a:schemeClr val="tx1"/>
                </a:solidFill>
              </a:rPr>
              <a:t>CompareMaine</a:t>
            </a:r>
          </a:p>
          <a:p>
            <a:pPr lvl="1">
              <a:lnSpc>
                <a:spcPct val="7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Quality Data Measures</a:t>
            </a:r>
          </a:p>
          <a:p>
            <a:pPr lvl="1">
              <a:lnSpc>
                <a:spcPct val="7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Medical Episode Grouping Procedures</a:t>
            </a:r>
          </a:p>
          <a:p>
            <a:pPr lvl="1">
              <a:lnSpc>
                <a:spcPct val="7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Development Website</a:t>
            </a:r>
          </a:p>
          <a:p>
            <a:pPr lvl="1">
              <a:lnSpc>
                <a:spcPct val="7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Communication Strategy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1 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hour and 45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5694" r="65601"/>
          <a:stretch/>
        </p:blipFill>
        <p:spPr>
          <a:xfrm>
            <a:off x="1117202" y="1992517"/>
            <a:ext cx="1237707" cy="10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Board Discussion and Vote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Quality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71" y="628443"/>
            <a:ext cx="3817256" cy="2385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2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MHDO Board Approved Displays for Testing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following slides show the two displays approved by the Board during the June meeting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386"/>
                <a:gridCol w="2859110"/>
                <a:gridCol w="3013656"/>
                <a:gridCol w="2957847"/>
              </a:tblGrid>
              <a:tr h="1108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Overall Patient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Experience Rating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Serious Complications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Healthcare-Associated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Infections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1649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/>
                          </a:solidFill>
                        </a:rPr>
                        <a:t>Facility</a:t>
                      </a:r>
                      <a:r>
                        <a:rPr lang="en-US" sz="3200" baseline="0" dirty="0" smtClean="0">
                          <a:solidFill>
                            <a:schemeClr val="accent1"/>
                          </a:solidFill>
                        </a:rPr>
                        <a:t> Name 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123 Avenue Street City, State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1649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/>
                          </a:solidFill>
                        </a:rPr>
                        <a:t>Facility</a:t>
                      </a:r>
                      <a:r>
                        <a:rPr lang="en-US" sz="3200" baseline="0" dirty="0" smtClean="0">
                          <a:solidFill>
                            <a:schemeClr val="accent1"/>
                          </a:solidFill>
                        </a:rPr>
                        <a:t> Name 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123 Avenue Street City, State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1649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/>
                          </a:solidFill>
                        </a:rPr>
                        <a:t>Facility</a:t>
                      </a:r>
                      <a:r>
                        <a:rPr lang="en-US" sz="3200" baseline="0" dirty="0" smtClean="0">
                          <a:solidFill>
                            <a:schemeClr val="accent1"/>
                          </a:solidFill>
                        </a:rPr>
                        <a:t> Name 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123 Avenue Street City, State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900718" y="3509055"/>
            <a:ext cx="515168" cy="519020"/>
          </a:xfrm>
          <a:prstGeom prst="ellipse">
            <a:avLst/>
          </a:prstGeom>
          <a:solidFill>
            <a:srgbClr val="FFCB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77270" y="3459282"/>
            <a:ext cx="2211653" cy="61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Much Above Average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012386" y="1787266"/>
            <a:ext cx="2662886" cy="3219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Average</a:t>
            </a:r>
          </a:p>
          <a:p>
            <a:pPr algn="l"/>
            <a:endParaRPr lang="en-US" sz="44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44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949440" y="5521484"/>
            <a:ext cx="2662886" cy="321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Average</a:t>
            </a:r>
          </a:p>
          <a:p>
            <a:pPr algn="l"/>
            <a:endParaRPr lang="en-US" sz="44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44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6734" y="1614866"/>
            <a:ext cx="565411" cy="542531"/>
          </a:xfrm>
          <a:prstGeom prst="ellipse">
            <a:avLst/>
          </a:prstGeom>
          <a:solidFill>
            <a:srgbClr val="FFCB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890454" y="1576848"/>
            <a:ext cx="2211653" cy="61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Much Above Average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844572" y="1840617"/>
            <a:ext cx="2662886" cy="321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Average</a:t>
            </a:r>
          </a:p>
          <a:p>
            <a:pPr algn="l"/>
            <a:endParaRPr lang="en-US" sz="44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4400" dirty="0">
              <a:solidFill>
                <a:schemeClr val="bg1">
                  <a:lumMod val="6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9528554" y="5526848"/>
            <a:ext cx="720423" cy="52848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49439" y="3525090"/>
            <a:ext cx="520960" cy="570230"/>
          </a:xfrm>
          <a:prstGeom prst="ellipse">
            <a:avLst/>
          </a:prstGeom>
          <a:solidFill>
            <a:srgbClr val="F8EB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140391" y="3439011"/>
            <a:ext cx="2211653" cy="61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Above</a:t>
            </a:r>
            <a:b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Average</a:t>
            </a: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9391631" y="3563424"/>
            <a:ext cx="708937" cy="53228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9717802" y="3706134"/>
            <a:ext cx="2117679" cy="321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Below Average</a:t>
            </a:r>
            <a:endParaRPr lang="en-US" sz="80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44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9888765" y="5571651"/>
            <a:ext cx="3374559" cy="321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Much Below </a:t>
            </a:r>
          </a:p>
          <a:p>
            <a:pPr algn="l">
              <a:spcBef>
                <a:spcPts val="0"/>
              </a:spcBef>
            </a:pP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Average</a:t>
            </a:r>
            <a:endParaRPr lang="en-US" sz="8000" dirty="0" smtClean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4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44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879946" y="5477696"/>
            <a:ext cx="535940" cy="549583"/>
          </a:xfrm>
          <a:prstGeom prst="ellipse">
            <a:avLst/>
          </a:prstGeom>
          <a:solidFill>
            <a:srgbClr val="F8EB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4101136" y="5407285"/>
            <a:ext cx="2211653" cy="690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Above</a:t>
            </a:r>
            <a:b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21411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386"/>
                <a:gridCol w="2859110"/>
                <a:gridCol w="3013656"/>
                <a:gridCol w="2957847"/>
              </a:tblGrid>
              <a:tr h="11085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Overall Patient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Experience Rating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Serious Complications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Healthcare-Associated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Infections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1649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/>
                          </a:solidFill>
                        </a:rPr>
                        <a:t>Facility</a:t>
                      </a:r>
                      <a:r>
                        <a:rPr lang="en-US" sz="3200" baseline="0" dirty="0" smtClean="0">
                          <a:solidFill>
                            <a:schemeClr val="accent1"/>
                          </a:solidFill>
                        </a:rPr>
                        <a:t> Name 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123 Avenue Street City, State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1649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/>
                          </a:solidFill>
                        </a:rPr>
                        <a:t>Facility</a:t>
                      </a:r>
                      <a:r>
                        <a:rPr lang="en-US" sz="3200" baseline="0" dirty="0" smtClean="0">
                          <a:solidFill>
                            <a:schemeClr val="accent1"/>
                          </a:solidFill>
                        </a:rPr>
                        <a:t> Name 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123 Avenue Street City, State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1649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1"/>
                          </a:solidFill>
                        </a:rPr>
                        <a:t>Facility</a:t>
                      </a:r>
                      <a:r>
                        <a:rPr lang="en-US" sz="3200" baseline="0" dirty="0" smtClean="0">
                          <a:solidFill>
                            <a:schemeClr val="accent1"/>
                          </a:solidFill>
                        </a:rPr>
                        <a:t> Name 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123 Avenue Street City, State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12345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3595864" y="3110952"/>
            <a:ext cx="691689" cy="726084"/>
            <a:chOff x="720156" y="584532"/>
            <a:chExt cx="1088958" cy="1064661"/>
          </a:xfrm>
        </p:grpSpPr>
        <p:sp>
          <p:nvSpPr>
            <p:cNvPr id="58" name="Rectangle 57"/>
            <p:cNvSpPr/>
            <p:nvPr/>
          </p:nvSpPr>
          <p:spPr>
            <a:xfrm>
              <a:off x="1637463" y="584532"/>
              <a:ext cx="171651" cy="1064661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08662" y="763461"/>
              <a:ext cx="171651" cy="879885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81098" y="981809"/>
              <a:ext cx="171651" cy="66107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55571" y="1191358"/>
              <a:ext cx="171651" cy="45152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0156" y="1388465"/>
              <a:ext cx="176195" cy="254872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565906" y="3110952"/>
            <a:ext cx="691689" cy="726084"/>
            <a:chOff x="720156" y="584532"/>
            <a:chExt cx="1088958" cy="1064661"/>
          </a:xfrm>
        </p:grpSpPr>
        <p:sp>
          <p:nvSpPr>
            <p:cNvPr id="64" name="Rectangle 63"/>
            <p:cNvSpPr/>
            <p:nvPr/>
          </p:nvSpPr>
          <p:spPr>
            <a:xfrm>
              <a:off x="1637463" y="584532"/>
              <a:ext cx="171651" cy="1064661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408662" y="763461"/>
              <a:ext cx="171651" cy="879885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81098" y="981809"/>
              <a:ext cx="171651" cy="66107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5571" y="1191358"/>
              <a:ext cx="171651" cy="45152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0156" y="1388465"/>
              <a:ext cx="176195" cy="254872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511105" y="3106645"/>
            <a:ext cx="691689" cy="726084"/>
            <a:chOff x="720156" y="584532"/>
            <a:chExt cx="1088958" cy="1064661"/>
          </a:xfrm>
        </p:grpSpPr>
        <p:sp>
          <p:nvSpPr>
            <p:cNvPr id="70" name="Rectangle 69"/>
            <p:cNvSpPr/>
            <p:nvPr/>
          </p:nvSpPr>
          <p:spPr>
            <a:xfrm>
              <a:off x="1637463" y="584532"/>
              <a:ext cx="171651" cy="1064661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408662" y="763461"/>
              <a:ext cx="171651" cy="879885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81098" y="981809"/>
              <a:ext cx="171651" cy="66107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55571" y="1191358"/>
              <a:ext cx="171651" cy="45152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20156" y="1388465"/>
              <a:ext cx="176195" cy="254872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572131" y="1181126"/>
            <a:ext cx="691689" cy="727848"/>
            <a:chOff x="720156" y="576099"/>
            <a:chExt cx="1088958" cy="1067247"/>
          </a:xfrm>
        </p:grpSpPr>
        <p:sp>
          <p:nvSpPr>
            <p:cNvPr id="76" name="Rectangle 75"/>
            <p:cNvSpPr/>
            <p:nvPr/>
          </p:nvSpPr>
          <p:spPr>
            <a:xfrm>
              <a:off x="1637463" y="576099"/>
              <a:ext cx="171651" cy="1064661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408662" y="763461"/>
              <a:ext cx="171651" cy="879885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81098" y="981809"/>
              <a:ext cx="171651" cy="66107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55571" y="1191358"/>
              <a:ext cx="171651" cy="45152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20156" y="1388465"/>
              <a:ext cx="176195" cy="254872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560364" y="5027672"/>
            <a:ext cx="697231" cy="664172"/>
            <a:chOff x="711431" y="1742039"/>
            <a:chExt cx="1097683" cy="1072416"/>
          </a:xfrm>
        </p:grpSpPr>
        <p:sp>
          <p:nvSpPr>
            <p:cNvPr id="82" name="Rectangle 81"/>
            <p:cNvSpPr/>
            <p:nvPr/>
          </p:nvSpPr>
          <p:spPr>
            <a:xfrm>
              <a:off x="1637463" y="1742039"/>
              <a:ext cx="171651" cy="10646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408662" y="1929676"/>
              <a:ext cx="171651" cy="8798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181098" y="2153385"/>
              <a:ext cx="171651" cy="66107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55571" y="2362933"/>
              <a:ext cx="171651" cy="45152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1431" y="2556507"/>
              <a:ext cx="176195" cy="254872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762669" y="5022869"/>
            <a:ext cx="697231" cy="664172"/>
            <a:chOff x="711431" y="1742039"/>
            <a:chExt cx="1097683" cy="1072416"/>
          </a:xfrm>
        </p:grpSpPr>
        <p:sp>
          <p:nvSpPr>
            <p:cNvPr id="88" name="Rectangle 87"/>
            <p:cNvSpPr/>
            <p:nvPr/>
          </p:nvSpPr>
          <p:spPr>
            <a:xfrm>
              <a:off x="1637463" y="1742039"/>
              <a:ext cx="171651" cy="10646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08662" y="1929676"/>
              <a:ext cx="171651" cy="8798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181098" y="2153385"/>
              <a:ext cx="171651" cy="6610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55571" y="2362933"/>
              <a:ext cx="171651" cy="45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11431" y="2556507"/>
              <a:ext cx="176195" cy="254872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514746" y="1244380"/>
            <a:ext cx="697231" cy="664172"/>
            <a:chOff x="711431" y="1742039"/>
            <a:chExt cx="1097683" cy="1072416"/>
          </a:xfrm>
        </p:grpSpPr>
        <p:sp>
          <p:nvSpPr>
            <p:cNvPr id="94" name="Rectangle 93"/>
            <p:cNvSpPr/>
            <p:nvPr/>
          </p:nvSpPr>
          <p:spPr>
            <a:xfrm>
              <a:off x="1637463" y="1742039"/>
              <a:ext cx="171651" cy="10646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408662" y="1929676"/>
              <a:ext cx="171651" cy="8798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81098" y="2153385"/>
              <a:ext cx="171651" cy="66107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55571" y="2362933"/>
              <a:ext cx="171651" cy="45152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11431" y="2556507"/>
              <a:ext cx="176195" cy="254872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758445" y="1310285"/>
            <a:ext cx="697231" cy="664172"/>
            <a:chOff x="711431" y="1742039"/>
            <a:chExt cx="1097683" cy="1072416"/>
          </a:xfrm>
        </p:grpSpPr>
        <p:sp>
          <p:nvSpPr>
            <p:cNvPr id="100" name="Rectangle 99"/>
            <p:cNvSpPr/>
            <p:nvPr/>
          </p:nvSpPr>
          <p:spPr>
            <a:xfrm>
              <a:off x="1637463" y="1742039"/>
              <a:ext cx="171651" cy="10646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08662" y="1929676"/>
              <a:ext cx="171651" cy="8798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181098" y="2153385"/>
              <a:ext cx="171651" cy="66107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5571" y="2362933"/>
              <a:ext cx="171651" cy="451520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11431" y="2556507"/>
              <a:ext cx="176195" cy="254872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9505563" y="5024641"/>
            <a:ext cx="697231" cy="664172"/>
            <a:chOff x="711431" y="1742039"/>
            <a:chExt cx="1097683" cy="1072416"/>
          </a:xfrm>
        </p:grpSpPr>
        <p:sp>
          <p:nvSpPr>
            <p:cNvPr id="106" name="Rectangle 105"/>
            <p:cNvSpPr/>
            <p:nvPr/>
          </p:nvSpPr>
          <p:spPr>
            <a:xfrm>
              <a:off x="1637463" y="1742039"/>
              <a:ext cx="171651" cy="10646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408662" y="1929676"/>
              <a:ext cx="171651" cy="8798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181098" y="2153385"/>
              <a:ext cx="171651" cy="6610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955571" y="2362933"/>
              <a:ext cx="171651" cy="45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11431" y="2556507"/>
              <a:ext cx="176195" cy="254872"/>
            </a:xfrm>
            <a:prstGeom prst="rect">
              <a:avLst/>
            </a:prstGeom>
            <a:solidFill>
              <a:srgbClr val="459199"/>
            </a:solidFill>
            <a:ln>
              <a:solidFill>
                <a:srgbClr val="4591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Subtitle 2"/>
          <p:cNvSpPr txBox="1">
            <a:spLocks/>
          </p:cNvSpPr>
          <p:nvPr/>
        </p:nvSpPr>
        <p:spPr>
          <a:xfrm>
            <a:off x="4488600" y="1678612"/>
            <a:ext cx="2284507" cy="225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dirty="0">
                <a:cs typeface="Aharoni" panose="02010803020104030203" pitchFamily="2" charset="-79"/>
              </a:rPr>
              <a:t>Average</a:t>
            </a:r>
          </a:p>
          <a:p>
            <a:pPr algn="l"/>
            <a:endParaRPr lang="en-US" sz="4400" b="1" dirty="0">
              <a:solidFill>
                <a:srgbClr val="FFC000"/>
              </a:solidFill>
              <a:cs typeface="Aharoni" panose="02010803020104030203" pitchFamily="2" charset="-79"/>
            </a:endParaRPr>
          </a:p>
          <a:p>
            <a:pPr algn="l"/>
            <a:endParaRPr lang="en-US" sz="4400" b="1" dirty="0">
              <a:solidFill>
                <a:srgbClr val="00B050"/>
              </a:solidFill>
              <a:cs typeface="Aharoni" panose="02010803020104030203" pitchFamily="2" charset="-79"/>
            </a:endParaRPr>
          </a:p>
        </p:txBody>
      </p:sp>
      <p:sp>
        <p:nvSpPr>
          <p:cNvPr id="120" name="Subtitle 2"/>
          <p:cNvSpPr txBox="1">
            <a:spLocks/>
          </p:cNvSpPr>
          <p:nvPr/>
        </p:nvSpPr>
        <p:spPr>
          <a:xfrm>
            <a:off x="10248278" y="1642763"/>
            <a:ext cx="2284507" cy="225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cs typeface="Aharoni" panose="02010803020104030203" pitchFamily="2" charset="-79"/>
              </a:rPr>
              <a:t>Average</a:t>
            </a:r>
          </a:p>
          <a:p>
            <a:pPr algn="l"/>
            <a:endParaRPr lang="en-US" sz="2000" b="1" dirty="0">
              <a:solidFill>
                <a:srgbClr val="FFC000"/>
              </a:solidFill>
              <a:cs typeface="Aharoni" panose="02010803020104030203" pitchFamily="2" charset="-79"/>
            </a:endParaRPr>
          </a:p>
          <a:p>
            <a:pPr algn="l"/>
            <a:endParaRPr lang="en-US" sz="2000" b="1" dirty="0">
              <a:solidFill>
                <a:srgbClr val="00B050"/>
              </a:solidFill>
              <a:cs typeface="Aharoni" panose="02010803020104030203" pitchFamily="2" charset="-79"/>
            </a:endParaRPr>
          </a:p>
        </p:txBody>
      </p:sp>
      <p:sp>
        <p:nvSpPr>
          <p:cNvPr id="121" name="Subtitle 2"/>
          <p:cNvSpPr txBox="1">
            <a:spLocks/>
          </p:cNvSpPr>
          <p:nvPr/>
        </p:nvSpPr>
        <p:spPr>
          <a:xfrm>
            <a:off x="7318154" y="1308904"/>
            <a:ext cx="2211653" cy="61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cs typeface="Aharoni" panose="02010803020104030203" pitchFamily="2" charset="-79"/>
              </a:rPr>
              <a:t>Much Above Average</a:t>
            </a:r>
          </a:p>
        </p:txBody>
      </p:sp>
      <p:sp>
        <p:nvSpPr>
          <p:cNvPr id="122" name="Subtitle 2"/>
          <p:cNvSpPr txBox="1">
            <a:spLocks/>
          </p:cNvSpPr>
          <p:nvPr/>
        </p:nvSpPr>
        <p:spPr>
          <a:xfrm>
            <a:off x="10236229" y="3306334"/>
            <a:ext cx="2211653" cy="61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cs typeface="Aharoni" panose="02010803020104030203" pitchFamily="2" charset="-79"/>
              </a:rPr>
              <a:t>Much Above Average</a:t>
            </a:r>
          </a:p>
        </p:txBody>
      </p:sp>
      <p:sp>
        <p:nvSpPr>
          <p:cNvPr id="123" name="Subtitle 2"/>
          <p:cNvSpPr txBox="1">
            <a:spLocks/>
          </p:cNvSpPr>
          <p:nvPr/>
        </p:nvSpPr>
        <p:spPr>
          <a:xfrm>
            <a:off x="7302338" y="3306334"/>
            <a:ext cx="2211653" cy="61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cs typeface="Aharoni" panose="02010803020104030203" pitchFamily="2" charset="-79"/>
              </a:rPr>
              <a:t>Much Above Average</a:t>
            </a:r>
          </a:p>
        </p:txBody>
      </p:sp>
      <p:sp>
        <p:nvSpPr>
          <p:cNvPr id="124" name="Subtitle 2"/>
          <p:cNvSpPr txBox="1">
            <a:spLocks/>
          </p:cNvSpPr>
          <p:nvPr/>
        </p:nvSpPr>
        <p:spPr>
          <a:xfrm>
            <a:off x="4308481" y="3293719"/>
            <a:ext cx="2211653" cy="61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cs typeface="Aharoni" panose="02010803020104030203" pitchFamily="2" charset="-79"/>
              </a:rPr>
              <a:t>Much Above Average</a:t>
            </a:r>
          </a:p>
        </p:txBody>
      </p:sp>
      <p:sp>
        <p:nvSpPr>
          <p:cNvPr id="125" name="Subtitle 2"/>
          <p:cNvSpPr txBox="1">
            <a:spLocks/>
          </p:cNvSpPr>
          <p:nvPr/>
        </p:nvSpPr>
        <p:spPr>
          <a:xfrm>
            <a:off x="4460627" y="5107063"/>
            <a:ext cx="2211653" cy="61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cs typeface="Aharoni" panose="02010803020104030203" pitchFamily="2" charset="-79"/>
              </a:rPr>
              <a:t>Much Below Average</a:t>
            </a:r>
          </a:p>
        </p:txBody>
      </p:sp>
      <p:sp>
        <p:nvSpPr>
          <p:cNvPr id="126" name="Subtitle 2"/>
          <p:cNvSpPr txBox="1">
            <a:spLocks/>
          </p:cNvSpPr>
          <p:nvPr/>
        </p:nvSpPr>
        <p:spPr>
          <a:xfrm>
            <a:off x="7291816" y="5427209"/>
            <a:ext cx="2284507" cy="225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cs typeface="Aharoni" panose="02010803020104030203" pitchFamily="2" charset="-79"/>
              </a:rPr>
              <a:t>Average</a:t>
            </a:r>
          </a:p>
          <a:p>
            <a:pPr algn="l"/>
            <a:endParaRPr lang="en-US" sz="2000" b="1" dirty="0">
              <a:solidFill>
                <a:srgbClr val="FFC000"/>
              </a:solidFill>
              <a:cs typeface="Aharoni" panose="02010803020104030203" pitchFamily="2" charset="-79"/>
            </a:endParaRPr>
          </a:p>
          <a:p>
            <a:pPr algn="l"/>
            <a:endParaRPr lang="en-US" sz="2000" b="1" dirty="0">
              <a:solidFill>
                <a:srgbClr val="00B050"/>
              </a:solidFill>
              <a:cs typeface="Aharoni" panose="02010803020104030203" pitchFamily="2" charset="-79"/>
            </a:endParaRPr>
          </a:p>
        </p:txBody>
      </p:sp>
      <p:sp>
        <p:nvSpPr>
          <p:cNvPr id="127" name="Subtitle 2"/>
          <p:cNvSpPr txBox="1">
            <a:spLocks/>
          </p:cNvSpPr>
          <p:nvPr/>
        </p:nvSpPr>
        <p:spPr>
          <a:xfrm>
            <a:off x="10232965" y="5173050"/>
            <a:ext cx="2211653" cy="618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cs typeface="Aharoni" panose="02010803020104030203" pitchFamily="2" charset="-79"/>
              </a:rPr>
              <a:t>Much Below Average</a:t>
            </a:r>
          </a:p>
        </p:txBody>
      </p:sp>
    </p:spTree>
    <p:extLst>
      <p:ext uri="{BB962C8B-B14F-4D97-AF65-F5344CB8AC3E}">
        <p14:creationId xmlns:p14="http://schemas.microsoft.com/office/powerpoint/2010/main" val="4340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5068"/>
            <a:ext cx="9944023" cy="679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40" y="0"/>
            <a:ext cx="10175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18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42" y="0"/>
            <a:ext cx="10075840" cy="68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1895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Summary of Display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eedback from Consumer Advisory Group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word “Average” is not very meaningful to a consumer.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Without meaningful words, better </a:t>
            </a:r>
            <a:r>
              <a:rPr lang="en-US" dirty="0"/>
              <a:t>to use a symbol without any </a:t>
            </a:r>
            <a:r>
              <a:rPr lang="en-US" dirty="0" smtClean="0"/>
              <a:t>words.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Shape colors </a:t>
            </a:r>
            <a:r>
              <a:rPr lang="en-US" dirty="0"/>
              <a:t>are not bright enough, interested in bold colors like red, yellow, </a:t>
            </a:r>
            <a:r>
              <a:rPr lang="en-US" dirty="0" smtClean="0"/>
              <a:t>green.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The shapes </a:t>
            </a:r>
            <a:r>
              <a:rPr lang="en-US" dirty="0"/>
              <a:t>were </a:t>
            </a:r>
            <a:r>
              <a:rPr lang="en-US" dirty="0" smtClean="0"/>
              <a:t>not a meaningful representation of quality.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Cell phone bars were better, easy to understand that more bars are better.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Overall interest in seeing the actual rates and percentages.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Confusing when a higher rate equals a lower score (Higher HAI rate = less bars).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Board Discussion and Vote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71" y="628443"/>
            <a:ext cx="3817256" cy="2385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93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Episode Grouping</a:t>
            </a:r>
            <a:r>
              <a:rPr lang="en-US" dirty="0" smtClean="0"/>
              <a:t> Procedures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Work to Date</a:t>
            </a:r>
          </a:p>
          <a:p>
            <a:r>
              <a:rPr lang="en-US" dirty="0" smtClean="0"/>
              <a:t>Proposed procedures for September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30936"/>
            <a:ext cx="4806516" cy="12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594359"/>
            <a:ext cx="3290835" cy="2286000"/>
          </a:xfrm>
        </p:spPr>
        <p:txBody>
          <a:bodyPr>
            <a:normAutofit/>
          </a:bodyPr>
          <a:lstStyle/>
          <a:p>
            <a:r>
              <a:rPr lang="en-US" b="1" dirty="0"/>
              <a:t>Past Year </a:t>
            </a:r>
            <a:r>
              <a:rPr lang="en-US" b="1" dirty="0" smtClean="0"/>
              <a:t>Accomplishments </a:t>
            </a:r>
            <a:r>
              <a:rPr lang="en-US" b="1" dirty="0"/>
              <a:t>and Next Year’s </a:t>
            </a:r>
            <a:r>
              <a:rPr lang="en-US" b="1" dirty="0" smtClean="0"/>
              <a:t>Deliverables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Recap </a:t>
            </a:r>
            <a:r>
              <a:rPr lang="en-US" sz="2800" b="1" dirty="0"/>
              <a:t>of </a:t>
            </a:r>
            <a:r>
              <a:rPr lang="en-US" sz="2800" b="1" dirty="0" smtClean="0"/>
              <a:t>the Past Year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Review </a:t>
            </a:r>
            <a:r>
              <a:rPr lang="en-US" sz="2800" b="1" dirty="0"/>
              <a:t>of key deliverables for next 12 </a:t>
            </a:r>
            <a:r>
              <a:rPr lang="en-US" sz="2800" b="1" dirty="0" smtClean="0"/>
              <a:t>months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022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MEG uses clinically based logic to create groupings of claims, and adjusts the cost estimate by severity of the condition.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average episode cost represents the total cost of the procedure and related diagnostic exams, follow-up exams, and other related services </a:t>
            </a:r>
            <a:r>
              <a:rPr lang="en-US" b="1" dirty="0" smtClean="0">
                <a:solidFill>
                  <a:schemeClr val="tx1"/>
                </a:solidFill>
              </a:rPr>
              <a:t>in the 30 day period before and after the main procedure.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episodes are filtered to remove claims from public payers and for individuals 65 years old or older.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Review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Refer to Grouper </a:t>
            </a:r>
            <a:r>
              <a:rPr lang="en-US" smtClean="0">
                <a:solidFill>
                  <a:schemeClr val="tx1"/>
                </a:solidFill>
              </a:rPr>
              <a:t>Procedure spreadsheet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Additional surgical procedures will be evaluated for inclusion in future iterations of the website after the initial September launch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Board Discussion and Vote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Medical Episode Grouping Procedures </a:t>
            </a:r>
            <a:r>
              <a:rPr lang="en-US" dirty="0" smtClean="0"/>
              <a:t>for September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71" y="628443"/>
            <a:ext cx="3817256" cy="2385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50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Website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Current Display</a:t>
            </a:r>
          </a:p>
          <a:p>
            <a:r>
              <a:rPr lang="en-US" dirty="0" smtClean="0"/>
              <a:t>Content Development and Language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30936"/>
            <a:ext cx="4806516" cy="12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79" y="758952"/>
            <a:ext cx="10514149" cy="3566160"/>
          </a:xfrm>
        </p:spPr>
        <p:txBody>
          <a:bodyPr/>
          <a:lstStyle/>
          <a:p>
            <a:r>
              <a:rPr lang="en-US" dirty="0" smtClean="0"/>
              <a:t>Communication Strategy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Key Stakeholders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30936"/>
            <a:ext cx="4806516" cy="12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Planned Communication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Held Webinar for Health Plans and Providers to Kick-off Data Review for Procedures Costs (June 2015)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Notify Governor's  </a:t>
            </a:r>
            <a:r>
              <a:rPr lang="en-US" dirty="0">
                <a:solidFill>
                  <a:schemeClr val="tx1"/>
                </a:solidFill>
              </a:rPr>
              <a:t>Office </a:t>
            </a:r>
            <a:r>
              <a:rPr lang="en-US" dirty="0" smtClean="0">
                <a:solidFill>
                  <a:schemeClr val="tx1"/>
                </a:solidFill>
              </a:rPr>
              <a:t>(early September </a:t>
            </a:r>
            <a:r>
              <a:rPr lang="en-US" dirty="0">
                <a:solidFill>
                  <a:schemeClr val="tx1"/>
                </a:solidFill>
              </a:rPr>
              <a:t>2015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Notify HHS, IFS Committees (early September </a:t>
            </a:r>
            <a:r>
              <a:rPr lang="en-US" dirty="0">
                <a:solidFill>
                  <a:schemeClr val="tx1"/>
                </a:solidFill>
              </a:rPr>
              <a:t>2015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Notify CMS (early September 2015)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Webinar </a:t>
            </a:r>
            <a:r>
              <a:rPr lang="en-US" dirty="0">
                <a:solidFill>
                  <a:schemeClr val="tx1"/>
                </a:solidFill>
              </a:rPr>
              <a:t>for Key Stakeholders </a:t>
            </a:r>
            <a:r>
              <a:rPr lang="en-US" dirty="0" smtClean="0">
                <a:solidFill>
                  <a:schemeClr val="tx1"/>
                </a:solidFill>
              </a:rPr>
              <a:t>(mid September 2015)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Press Release (late September 2015)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Public launch of </a:t>
            </a:r>
            <a:r>
              <a:rPr lang="en-US" dirty="0" smtClean="0">
                <a:solidFill>
                  <a:schemeClr val="tx1"/>
                </a:solidFill>
              </a:rPr>
              <a:t>CompareMaine (September 30, 2015)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Board Discussion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Communication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3014" y="903767"/>
            <a:ext cx="10813312" cy="165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5" y="31899"/>
            <a:ext cx="9988757" cy="6825221"/>
          </a:xfrm>
        </p:spPr>
      </p:pic>
    </p:spTree>
    <p:extLst>
      <p:ext uri="{BB962C8B-B14F-4D97-AF65-F5344CB8AC3E}">
        <p14:creationId xmlns:p14="http://schemas.microsoft.com/office/powerpoint/2010/main" val="41045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Recap of the Past Year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Collaboration and Coordination with Stakeholders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Held 1 meeting with Payer User Group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Held 6 meetings with Data User Group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Held 4 meetings with Consumer Advisory Group, 2 future meetings planned before September 30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Established Hospital </a:t>
            </a:r>
            <a:r>
              <a:rPr lang="en-US" sz="2100" dirty="0" smtClean="0">
                <a:solidFill>
                  <a:schemeClr val="tx1"/>
                </a:solidFill>
              </a:rPr>
              <a:t>Data Submitter Group and </a:t>
            </a:r>
            <a:r>
              <a:rPr lang="en-US" sz="2100" dirty="0">
                <a:solidFill>
                  <a:schemeClr val="tx1"/>
                </a:solidFill>
              </a:rPr>
              <a:t>held first </a:t>
            </a:r>
            <a:r>
              <a:rPr lang="en-US" sz="2100" dirty="0" smtClean="0">
                <a:solidFill>
                  <a:schemeClr val="tx1"/>
                </a:solidFill>
              </a:rPr>
              <a:t>meeting</a:t>
            </a:r>
          </a:p>
          <a:p>
            <a:r>
              <a:rPr lang="en-US" dirty="0">
                <a:solidFill>
                  <a:schemeClr val="tx1"/>
                </a:solidFill>
              </a:rPr>
              <a:t>Data Warehouse Modeling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Implemented MHDO Assigned Member Number enhancements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Improved the provider matching process by relying on NPI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Improved the identification of duplicate records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Developed strategy </a:t>
            </a:r>
            <a:r>
              <a:rPr lang="en-US" sz="2100" dirty="0" smtClean="0">
                <a:solidFill>
                  <a:schemeClr val="tx1"/>
                </a:solidFill>
              </a:rPr>
              <a:t>for structural, reference, administrative, and behavioral metadata and began work based on work plan.</a:t>
            </a:r>
            <a:endParaRPr lang="en-US" sz="21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Updated APCD Data Dictionaries and enhanced utility  (21 dictionaries)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8694057" y="835277"/>
            <a:ext cx="2518425" cy="798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the Past Year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2039814"/>
            <a:ext cx="10115202" cy="4145229"/>
          </a:xfrm>
        </p:spPr>
        <p:txBody>
          <a:bodyPr>
            <a:normAutofit fontScale="92500" lnSpcReduction="10000"/>
          </a:bodyPr>
          <a:lstStyle/>
          <a:p>
            <a:r>
              <a:rPr lang="en-US" sz="3100" dirty="0" smtClean="0">
                <a:solidFill>
                  <a:schemeClr val="tx1"/>
                </a:solidFill>
              </a:rPr>
              <a:t>Data Release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Enhanced documentation included with the APCD Quarterly data releases   including: claims to eligibility match, PMPM, validation, and payer activation/deactivation reporting as well as observations reported in the external QC process and by </a:t>
            </a:r>
            <a:r>
              <a:rPr lang="en-US" sz="1900" dirty="0" smtClean="0">
                <a:solidFill>
                  <a:schemeClr val="tx1"/>
                </a:solidFill>
              </a:rPr>
              <a:t>payers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Established a formal external QC of APCD data</a:t>
            </a:r>
            <a:endParaRPr lang="en-US" sz="19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Released </a:t>
            </a:r>
            <a:r>
              <a:rPr lang="en-US" sz="1900" dirty="0">
                <a:solidFill>
                  <a:schemeClr val="tx1"/>
                </a:solidFill>
              </a:rPr>
              <a:t>three APCD Quarterly Releases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I</a:t>
            </a:r>
            <a:r>
              <a:rPr lang="en-US" sz="1900" dirty="0" smtClean="0">
                <a:solidFill>
                  <a:schemeClr val="tx1"/>
                </a:solidFill>
              </a:rPr>
              <a:t>mplemented </a:t>
            </a:r>
            <a:r>
              <a:rPr lang="en-US" sz="1900" dirty="0">
                <a:solidFill>
                  <a:schemeClr val="tx1"/>
                </a:solidFill>
              </a:rPr>
              <a:t>formal compliance strategy for hospital </a:t>
            </a:r>
            <a:r>
              <a:rPr lang="en-US" sz="1900" dirty="0" smtClean="0">
                <a:solidFill>
                  <a:schemeClr val="tx1"/>
                </a:solidFill>
              </a:rPr>
              <a:t>data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Developed preliminary timeline, requirements and mockups for a new data request tool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Developed an interim data request tracking tool and weekly  team meeting to review data requests </a:t>
            </a:r>
          </a:p>
          <a:p>
            <a:r>
              <a:rPr lang="en-US" sz="3100" dirty="0">
                <a:solidFill>
                  <a:schemeClr val="tx1"/>
                </a:solidFill>
              </a:rPr>
              <a:t>Data Submission Portal Enhancements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Completed annual payer registration updates via the portal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Improved Portal usability for payers, MHDO, HSRI, NORC users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Implemented Chapter 243 changes in production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Implemented and performed annual validation update </a:t>
            </a:r>
            <a:r>
              <a:rPr lang="en-US" sz="1900" dirty="0" smtClean="0">
                <a:solidFill>
                  <a:schemeClr val="tx1"/>
                </a:solidFill>
              </a:rPr>
              <a:t>process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8694057" y="835277"/>
            <a:ext cx="2518425" cy="798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Recap of the Past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Inpatient and Outpatient Hospital Encounter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Documented current </a:t>
            </a:r>
            <a:r>
              <a:rPr lang="en-US" sz="2100" dirty="0">
                <a:solidFill>
                  <a:schemeClr val="tx1"/>
                </a:solidFill>
              </a:rPr>
              <a:t>hospital data processing procedures and responsibilities 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Working directly with hospitals to address issues with data submissions for 2012-2014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Surveyed Hospitals to establish new baseline re the identification of hospitals and provider based clinics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Identified the limitations with the current data submission 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Identified requirements and design of the new submission portal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Held </a:t>
            </a:r>
            <a:r>
              <a:rPr lang="en-US" sz="2100" dirty="0">
                <a:solidFill>
                  <a:schemeClr val="tx1"/>
                </a:solidFill>
              </a:rPr>
              <a:t>webinar with hospital data submitters to provide an overview of plans for new submission system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Research and Recommendations on Subscription Model and Self-Service Access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Began tracking ad hoc analytic requests to assess user </a:t>
            </a:r>
            <a:r>
              <a:rPr lang="en-US" sz="2100" dirty="0" smtClean="0">
                <a:solidFill>
                  <a:schemeClr val="tx1"/>
                </a:solidFill>
              </a:rPr>
              <a:t>needs </a:t>
            </a:r>
            <a:endParaRPr lang="en-US" sz="21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Identified potential self-service beta testers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Developed a phased approach for access to the MHDO APCD via the NORC Data Enclave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External QC parties will begin doing work in the NORC Data Enclave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8694057" y="835277"/>
            <a:ext cx="2518425" cy="798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Recap of the Past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39814"/>
            <a:ext cx="10461147" cy="382927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2400" dirty="0"/>
              <a:t>Design and Launch of New CompareMaine Site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7600" dirty="0" smtClean="0">
                <a:solidFill>
                  <a:schemeClr val="tx1"/>
                </a:solidFill>
              </a:rPr>
              <a:t>Developed site </a:t>
            </a:r>
            <a:r>
              <a:rPr lang="en-US" sz="7600" dirty="0">
                <a:solidFill>
                  <a:schemeClr val="tx1"/>
                </a:solidFill>
              </a:rPr>
              <a:t>name, branding, sketches, content strategy, development site and refine display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7600" dirty="0" smtClean="0">
                <a:solidFill>
                  <a:schemeClr val="tx1"/>
                </a:solidFill>
              </a:rPr>
              <a:t>Finalized </a:t>
            </a:r>
            <a:r>
              <a:rPr lang="en-US" sz="7600" dirty="0">
                <a:solidFill>
                  <a:schemeClr val="tx1"/>
                </a:solidFill>
              </a:rPr>
              <a:t>list of over 300 procedures and </a:t>
            </a:r>
            <a:r>
              <a:rPr lang="en-US" sz="7600" dirty="0" smtClean="0">
                <a:solidFill>
                  <a:schemeClr val="tx1"/>
                </a:solidFill>
              </a:rPr>
              <a:t>200 </a:t>
            </a:r>
            <a:r>
              <a:rPr lang="en-US" sz="7600" dirty="0">
                <a:solidFill>
                  <a:schemeClr val="tx1"/>
                </a:solidFill>
              </a:rPr>
              <a:t>facilities for consideration in the site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chemeClr val="tx1"/>
                </a:solidFill>
              </a:rPr>
              <a:t>Developed nuanced methodology tailored to each CPT code category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chemeClr val="tx1"/>
                </a:solidFill>
              </a:rPr>
              <a:t>Enhanced provider attribution and groupings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7600" dirty="0" smtClean="0">
                <a:solidFill>
                  <a:schemeClr val="tx1"/>
                </a:solidFill>
              </a:rPr>
              <a:t>Recommended three </a:t>
            </a:r>
            <a:r>
              <a:rPr lang="en-US" sz="7600" dirty="0">
                <a:solidFill>
                  <a:schemeClr val="tx1"/>
                </a:solidFill>
              </a:rPr>
              <a:t>categories of quality data (patient experience of care, Healthcare-associated infections, surgical complications)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chemeClr val="tx1"/>
                </a:solidFill>
              </a:rPr>
              <a:t>Developed recommendation for episode grouper software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7600" dirty="0" smtClean="0">
                <a:solidFill>
                  <a:schemeClr val="tx1"/>
                </a:solidFill>
              </a:rPr>
              <a:t>Developed cost </a:t>
            </a:r>
            <a:r>
              <a:rPr lang="en-US" sz="7600" dirty="0">
                <a:solidFill>
                  <a:schemeClr val="tx1"/>
                </a:solidFill>
              </a:rPr>
              <a:t>output data and </a:t>
            </a:r>
            <a:r>
              <a:rPr lang="en-US" sz="7600" dirty="0" smtClean="0">
                <a:solidFill>
                  <a:schemeClr val="tx1"/>
                </a:solidFill>
              </a:rPr>
              <a:t>distributed </a:t>
            </a:r>
            <a:r>
              <a:rPr lang="en-US" sz="7600" dirty="0">
                <a:solidFill>
                  <a:schemeClr val="tx1"/>
                </a:solidFill>
              </a:rPr>
              <a:t> </a:t>
            </a:r>
            <a:r>
              <a:rPr lang="en-US" sz="7600" dirty="0" smtClean="0">
                <a:solidFill>
                  <a:schemeClr val="tx1"/>
                </a:solidFill>
              </a:rPr>
              <a:t>for external </a:t>
            </a:r>
            <a:r>
              <a:rPr lang="en-US" sz="7600" dirty="0">
                <a:solidFill>
                  <a:schemeClr val="tx1"/>
                </a:solidFill>
              </a:rPr>
              <a:t>review by facilities and  </a:t>
            </a:r>
            <a:r>
              <a:rPr lang="en-US" sz="7600" dirty="0" smtClean="0">
                <a:solidFill>
                  <a:schemeClr val="tx1"/>
                </a:solidFill>
              </a:rPr>
              <a:t>payers that will be impacted</a:t>
            </a:r>
            <a:endParaRPr lang="en-US" sz="7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8694057" y="835277"/>
            <a:ext cx="2518425" cy="798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Recap of the Past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Update to MONAHRQ 5.0 with 2012 Hospital Inpatient Data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Successfully loaded and vetted data with stakeholders in version 5.0 MONAHRQ test site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Worked with AHRQ and MONAHRQ staff to ensure version 5.0 accessibility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Prepared for OIT deployment certification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a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launch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Beta tested version 6.0 with AHRQ and provided feedback on the integration of claims data</a:t>
            </a:r>
          </a:p>
          <a:p>
            <a:r>
              <a:rPr lang="en-US" dirty="0" smtClean="0"/>
              <a:t>Rule Making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Drafted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Chapter 120 data release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rule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Began process for proposed changes to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Chapter 243 and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241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8694057" y="835277"/>
            <a:ext cx="2518425" cy="798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14491</TotalTime>
  <Words>1477</Words>
  <Application>Microsoft Office PowerPoint</Application>
  <PresentationFormat>Widescreen</PresentationFormat>
  <Paragraphs>251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Aharoni</vt:lpstr>
      <vt:lpstr>Arial</vt:lpstr>
      <vt:lpstr>Calibri</vt:lpstr>
      <vt:lpstr>Calibri Light</vt:lpstr>
      <vt:lpstr>Retrospect</vt:lpstr>
      <vt:lpstr>MHDO Board Retreat</vt:lpstr>
      <vt:lpstr>Agenda</vt:lpstr>
      <vt:lpstr>Past Year Accomplishments and Next Year’s Deliverables</vt:lpstr>
      <vt:lpstr>PowerPoint Presentation</vt:lpstr>
      <vt:lpstr>Recap of the Past Year</vt:lpstr>
      <vt:lpstr>Recap of the Past Year</vt:lpstr>
      <vt:lpstr>Recap of the Past Year</vt:lpstr>
      <vt:lpstr>Recap of the Past Year</vt:lpstr>
      <vt:lpstr>Recap of the Past Year</vt:lpstr>
      <vt:lpstr>PowerPoint Presentation</vt:lpstr>
      <vt:lpstr>PowerPoint Presentation</vt:lpstr>
      <vt:lpstr>Key Deliverables for Next 12 Months</vt:lpstr>
      <vt:lpstr>Key Deliverables for Next 12 Months</vt:lpstr>
      <vt:lpstr>Key Deliverables for Next 12 Months</vt:lpstr>
      <vt:lpstr>Planning the Next 12 Months</vt:lpstr>
      <vt:lpstr>CompareMaine</vt:lpstr>
      <vt:lpstr>Quality Data Measures</vt:lpstr>
      <vt:lpstr>Issues Raised at the June Meeting</vt:lpstr>
      <vt:lpstr>Summary of Quality Ratings</vt:lpstr>
      <vt:lpstr>Board Discussion and Vote</vt:lpstr>
      <vt:lpstr>MHDO Board Approved Displays for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Display Feedback from Consumer Advisory Group</vt:lpstr>
      <vt:lpstr>Board Discussion and Vote</vt:lpstr>
      <vt:lpstr>Medical Episode Grouping Procedures</vt:lpstr>
      <vt:lpstr>Methodology</vt:lpstr>
      <vt:lpstr>Review Procedures</vt:lpstr>
      <vt:lpstr>Future</vt:lpstr>
      <vt:lpstr>Board Discussion and Vote</vt:lpstr>
      <vt:lpstr>Development Website</vt:lpstr>
      <vt:lpstr>Communication Strategy</vt:lpstr>
      <vt:lpstr>Planned Communication</vt:lpstr>
      <vt:lpstr>Board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Jessica Maloney</dc:creator>
  <cp:lastModifiedBy>Leanne Candura</cp:lastModifiedBy>
  <cp:revision>510</cp:revision>
  <cp:lastPrinted>2015-06-03T19:29:58Z</cp:lastPrinted>
  <dcterms:created xsi:type="dcterms:W3CDTF">2014-01-30T19:11:03Z</dcterms:created>
  <dcterms:modified xsi:type="dcterms:W3CDTF">2015-07-14T19:27:12Z</dcterms:modified>
</cp:coreProperties>
</file>