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50"/>
  </p:notesMasterIdLst>
  <p:sldIdLst>
    <p:sldId id="256" r:id="rId2"/>
    <p:sldId id="382" r:id="rId3"/>
    <p:sldId id="452" r:id="rId4"/>
    <p:sldId id="437" r:id="rId5"/>
    <p:sldId id="445" r:id="rId6"/>
    <p:sldId id="432" r:id="rId7"/>
    <p:sldId id="439" r:id="rId8"/>
    <p:sldId id="440" r:id="rId9"/>
    <p:sldId id="441" r:id="rId10"/>
    <p:sldId id="442" r:id="rId11"/>
    <p:sldId id="413" r:id="rId12"/>
    <p:sldId id="403" r:id="rId13"/>
    <p:sldId id="453" r:id="rId14"/>
    <p:sldId id="428" r:id="rId15"/>
    <p:sldId id="496" r:id="rId16"/>
    <p:sldId id="430" r:id="rId17"/>
    <p:sldId id="456" r:id="rId18"/>
    <p:sldId id="454" r:id="rId19"/>
    <p:sldId id="487" r:id="rId20"/>
    <p:sldId id="383" r:id="rId21"/>
    <p:sldId id="384" r:id="rId22"/>
    <p:sldId id="426" r:id="rId23"/>
    <p:sldId id="389" r:id="rId24"/>
    <p:sldId id="457" r:id="rId25"/>
    <p:sldId id="387" r:id="rId26"/>
    <p:sldId id="458" r:id="rId27"/>
    <p:sldId id="485" r:id="rId28"/>
    <p:sldId id="486" r:id="rId29"/>
    <p:sldId id="460" r:id="rId30"/>
    <p:sldId id="461" r:id="rId31"/>
    <p:sldId id="497" r:id="rId32"/>
    <p:sldId id="462" r:id="rId33"/>
    <p:sldId id="493" r:id="rId34"/>
    <p:sldId id="464" r:id="rId35"/>
    <p:sldId id="494" r:id="rId36"/>
    <p:sldId id="466" r:id="rId37"/>
    <p:sldId id="495" r:id="rId38"/>
    <p:sldId id="488" r:id="rId39"/>
    <p:sldId id="471" r:id="rId40"/>
    <p:sldId id="472" r:id="rId41"/>
    <p:sldId id="473" r:id="rId42"/>
    <p:sldId id="474" r:id="rId43"/>
    <p:sldId id="475" r:id="rId44"/>
    <p:sldId id="476" r:id="rId45"/>
    <p:sldId id="477" r:id="rId46"/>
    <p:sldId id="478" r:id="rId47"/>
    <p:sldId id="479" r:id="rId48"/>
    <p:sldId id="480" r:id="rId49"/>
  </p:sldIdLst>
  <p:sldSz cx="12192000" cy="6858000"/>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ssica Maloney" initials="JM" lastIdx="8" clrIdx="0">
    <p:extLst/>
  </p:cmAuthor>
  <p:cmAuthor id="2" name="Margaret Mulcahy" initials="MM" lastIdx="10" clrIdx="1">
    <p:extLst/>
  </p:cmAuthor>
  <p:cmAuthor id="3" name="Leanne Candura" initials="LC" lastIdx="13" clrIdx="2">
    <p:extLst/>
  </p:cmAuthor>
  <p:cmAuthor id="4" name="Kate Mullins" initials="KM" lastIdx="4" clrIdx="3">
    <p:extLst/>
  </p:cmAuthor>
  <p:cmAuthor id="5" name="Kathy Rowan" initials="KR" lastIdx="5"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8" autoAdjust="0"/>
    <p:restoredTop sz="71298" autoAdjust="0"/>
  </p:normalViewPr>
  <p:slideViewPr>
    <p:cSldViewPr snapToGrid="0">
      <p:cViewPr varScale="1">
        <p:scale>
          <a:sx n="72" d="100"/>
          <a:sy n="72" d="100"/>
        </p:scale>
        <p:origin x="-642"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26" y="-84"/>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56551" y="0"/>
            <a:ext cx="3026833" cy="465798"/>
          </a:xfrm>
          <a:prstGeom prst="rect">
            <a:avLst/>
          </a:prstGeom>
        </p:spPr>
        <p:txBody>
          <a:bodyPr vert="horz" lIns="92830" tIns="46415" rIns="92830" bIns="46415" rtlCol="0"/>
          <a:lstStyle>
            <a:lvl1pPr algn="r">
              <a:defRPr sz="1200"/>
            </a:lvl1pPr>
          </a:lstStyle>
          <a:p>
            <a:fld id="{7C51721D-FE74-4937-AFA3-EDEA76864D15}" type="datetimeFigureOut">
              <a:rPr lang="en-US" smtClean="0"/>
              <a:t>6/3/2015</a:t>
            </a:fld>
            <a:endParaRPr lang="en-US" dirty="0"/>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5"/>
            <a:ext cx="3026833" cy="46579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1" y="8817905"/>
            <a:ext cx="3026833" cy="465797"/>
          </a:xfrm>
          <a:prstGeom prst="rect">
            <a:avLst/>
          </a:prstGeom>
        </p:spPr>
        <p:txBody>
          <a:bodyPr vert="horz" lIns="92830" tIns="46415" rIns="92830" bIns="46415" rtlCol="0" anchor="b"/>
          <a:lstStyle>
            <a:lvl1pPr algn="r">
              <a:defRPr sz="1200"/>
            </a:lvl1pPr>
          </a:lstStyle>
          <a:p>
            <a:fld id="{CF13529E-598B-4780-B315-0810095E5A43}" type="slidenum">
              <a:rPr lang="en-US" smtClean="0"/>
              <a:t>‹#›</a:t>
            </a:fld>
            <a:endParaRPr lang="en-US" dirty="0"/>
          </a:p>
        </p:txBody>
      </p:sp>
    </p:spTree>
    <p:extLst>
      <p:ext uri="{BB962C8B-B14F-4D97-AF65-F5344CB8AC3E}">
        <p14:creationId xmlns:p14="http://schemas.microsoft.com/office/powerpoint/2010/main" val="2518163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rookings.edu/research/testimony/2013/06/26-improving-health-care-quality-mcclellan" TargetMode="External"/><Relationship Id="rId2" Type="http://schemas.openxmlformats.org/officeDocument/2006/relationships/slide" Target="../slides/slide17.xml"/><Relationship Id="rId1" Type="http://schemas.openxmlformats.org/officeDocument/2006/relationships/notesMaster" Target="../notesMasters/notesMaster1.xml"/><Relationship Id="rId5" Type="http://schemas.openxmlformats.org/officeDocument/2006/relationships/hyperlink" Target="http://www.gao.gov/products/GAO-15-11" TargetMode="External"/><Relationship Id="rId4" Type="http://schemas.openxmlformats.org/officeDocument/2006/relationships/hyperlink" Target="http://www.nejm.org/doi/full/10.1056/NEJMp1011024"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a:t>
            </a:fld>
            <a:endParaRPr lang="en-US" dirty="0"/>
          </a:p>
        </p:txBody>
      </p:sp>
    </p:spTree>
    <p:extLst>
      <p:ext uri="{BB962C8B-B14F-4D97-AF65-F5344CB8AC3E}">
        <p14:creationId xmlns:p14="http://schemas.microsoft.com/office/powerpoint/2010/main" val="371933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19</a:t>
            </a:fld>
            <a:endParaRPr lang="en-US" dirty="0"/>
          </a:p>
        </p:txBody>
      </p:sp>
    </p:spTree>
    <p:extLst>
      <p:ext uri="{BB962C8B-B14F-4D97-AF65-F5344CB8AC3E}">
        <p14:creationId xmlns:p14="http://schemas.microsoft.com/office/powerpoint/2010/main" val="1454299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20</a:t>
            </a:fld>
            <a:endParaRPr lang="en-US" dirty="0"/>
          </a:p>
        </p:txBody>
      </p:sp>
    </p:spTree>
    <p:extLst>
      <p:ext uri="{BB962C8B-B14F-4D97-AF65-F5344CB8AC3E}">
        <p14:creationId xmlns:p14="http://schemas.microsoft.com/office/powerpoint/2010/main" val="4049604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baseline="0" dirty="0" smtClean="0"/>
          </a:p>
        </p:txBody>
      </p:sp>
      <p:sp>
        <p:nvSpPr>
          <p:cNvPr id="4" name="Slide Number Placeholder 3"/>
          <p:cNvSpPr>
            <a:spLocks noGrp="1"/>
          </p:cNvSpPr>
          <p:nvPr>
            <p:ph type="sldNum" sz="quarter" idx="10"/>
          </p:nvPr>
        </p:nvSpPr>
        <p:spPr/>
        <p:txBody>
          <a:bodyPr/>
          <a:lstStyle/>
          <a:p>
            <a:fld id="{CF13529E-598B-4780-B315-0810095E5A43}" type="slidenum">
              <a:rPr lang="en-US" smtClean="0"/>
              <a:t>21</a:t>
            </a:fld>
            <a:endParaRPr lang="en-US" dirty="0"/>
          </a:p>
        </p:txBody>
      </p:sp>
    </p:spTree>
    <p:extLst>
      <p:ext uri="{BB962C8B-B14F-4D97-AF65-F5344CB8AC3E}">
        <p14:creationId xmlns:p14="http://schemas.microsoft.com/office/powerpoint/2010/main" val="4250718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299">
              <a:defRPr/>
            </a:pPr>
            <a:endParaRPr lang="en-US" baseline="0" dirty="0" smtClean="0"/>
          </a:p>
        </p:txBody>
      </p:sp>
      <p:sp>
        <p:nvSpPr>
          <p:cNvPr id="4" name="Slide Number Placeholder 3"/>
          <p:cNvSpPr>
            <a:spLocks noGrp="1"/>
          </p:cNvSpPr>
          <p:nvPr>
            <p:ph type="sldNum" sz="quarter" idx="10"/>
          </p:nvPr>
        </p:nvSpPr>
        <p:spPr/>
        <p:txBody>
          <a:bodyPr/>
          <a:lstStyle/>
          <a:p>
            <a:fld id="{CF13529E-598B-4780-B315-0810095E5A43}" type="slidenum">
              <a:rPr lang="en-US" smtClean="0"/>
              <a:t>22</a:t>
            </a:fld>
            <a:endParaRPr lang="en-US" dirty="0"/>
          </a:p>
        </p:txBody>
      </p:sp>
    </p:spTree>
    <p:extLst>
      <p:ext uri="{BB962C8B-B14F-4D97-AF65-F5344CB8AC3E}">
        <p14:creationId xmlns:p14="http://schemas.microsoft.com/office/powerpoint/2010/main" val="2841397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23</a:t>
            </a:fld>
            <a:endParaRPr lang="en-US" dirty="0"/>
          </a:p>
        </p:txBody>
      </p:sp>
    </p:spTree>
    <p:extLst>
      <p:ext uri="{BB962C8B-B14F-4D97-AF65-F5344CB8AC3E}">
        <p14:creationId xmlns:p14="http://schemas.microsoft.com/office/powerpoint/2010/main" val="24606617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r>
              <a:rPr lang="en-US" dirty="0" smtClean="0"/>
              <a:t> </a:t>
            </a:r>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24</a:t>
            </a:fld>
            <a:endParaRPr lang="en-US" dirty="0"/>
          </a:p>
        </p:txBody>
      </p:sp>
    </p:spTree>
    <p:extLst>
      <p:ext uri="{BB962C8B-B14F-4D97-AF65-F5344CB8AC3E}">
        <p14:creationId xmlns:p14="http://schemas.microsoft.com/office/powerpoint/2010/main" val="2771666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F13529E-598B-4780-B315-0810095E5A43}" type="slidenum">
              <a:rPr lang="en-US" smtClean="0"/>
              <a:t>25</a:t>
            </a:fld>
            <a:endParaRPr lang="en-US" dirty="0"/>
          </a:p>
        </p:txBody>
      </p:sp>
    </p:spTree>
    <p:extLst>
      <p:ext uri="{BB962C8B-B14F-4D97-AF65-F5344CB8AC3E}">
        <p14:creationId xmlns:p14="http://schemas.microsoft.com/office/powerpoint/2010/main" val="61440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26</a:t>
            </a:fld>
            <a:endParaRPr lang="en-US" dirty="0"/>
          </a:p>
        </p:txBody>
      </p:sp>
    </p:spTree>
    <p:extLst>
      <p:ext uri="{BB962C8B-B14F-4D97-AF65-F5344CB8AC3E}">
        <p14:creationId xmlns:p14="http://schemas.microsoft.com/office/powerpoint/2010/main" val="16969823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8299">
              <a:defRPr/>
            </a:pPr>
            <a:r>
              <a:rPr lang="en-US" dirty="0" smtClean="0"/>
              <a:t>source: </a:t>
            </a:r>
            <a:r>
              <a:rPr lang="en-US" dirty="0" err="1" smtClean="0"/>
              <a:t>Ghose</a:t>
            </a:r>
            <a:r>
              <a:rPr lang="en-US" dirty="0" smtClean="0"/>
              <a:t>, </a:t>
            </a:r>
            <a:r>
              <a:rPr lang="en-US" dirty="0" err="1" smtClean="0"/>
              <a:t>Chandrabali</a:t>
            </a:r>
            <a:r>
              <a:rPr lang="en-US" dirty="0" smtClean="0"/>
              <a:t>, </a:t>
            </a:r>
            <a:r>
              <a:rPr lang="en-US" i="1" dirty="0" smtClean="0"/>
              <a:t>Clostridium difficile </a:t>
            </a:r>
            <a:r>
              <a:rPr lang="en-US" dirty="0" smtClean="0"/>
              <a:t>infection in the twenty-first century, Emerging Microbes and Infections, vol. 2, p. 9, Sept. 2013. Accessed online on February 4, 2014 at: http://www.ncbi.nlm.nih.gov/pmc/articles/PMC3820989/ </a:t>
            </a:r>
          </a:p>
          <a:p>
            <a:pPr marL="0" lvl="1" defTabSz="928299">
              <a:defRPr/>
            </a:pPr>
            <a:endParaRPr lang="en-US" dirty="0" smtClean="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28</a:t>
            </a:fld>
            <a:endParaRPr lang="en-US" dirty="0"/>
          </a:p>
        </p:txBody>
      </p:sp>
    </p:spTree>
    <p:extLst>
      <p:ext uri="{BB962C8B-B14F-4D97-AF65-F5344CB8AC3E}">
        <p14:creationId xmlns:p14="http://schemas.microsoft.com/office/powerpoint/2010/main" val="1268932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29</a:t>
            </a:fld>
            <a:endParaRPr lang="en-US" dirty="0"/>
          </a:p>
        </p:txBody>
      </p:sp>
    </p:spTree>
    <p:extLst>
      <p:ext uri="{BB962C8B-B14F-4D97-AF65-F5344CB8AC3E}">
        <p14:creationId xmlns:p14="http://schemas.microsoft.com/office/powerpoint/2010/main" val="2261782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2</a:t>
            </a:fld>
            <a:endParaRPr lang="en-US" dirty="0"/>
          </a:p>
        </p:txBody>
      </p:sp>
    </p:spTree>
    <p:extLst>
      <p:ext uri="{BB962C8B-B14F-4D97-AF65-F5344CB8AC3E}">
        <p14:creationId xmlns:p14="http://schemas.microsoft.com/office/powerpoint/2010/main" val="1454251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30</a:t>
            </a:fld>
            <a:endParaRPr lang="en-US" dirty="0"/>
          </a:p>
        </p:txBody>
      </p:sp>
    </p:spTree>
    <p:extLst>
      <p:ext uri="{BB962C8B-B14F-4D97-AF65-F5344CB8AC3E}">
        <p14:creationId xmlns:p14="http://schemas.microsoft.com/office/powerpoint/2010/main" val="1513896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32</a:t>
            </a:fld>
            <a:endParaRPr lang="en-US" dirty="0"/>
          </a:p>
        </p:txBody>
      </p:sp>
    </p:spTree>
    <p:extLst>
      <p:ext uri="{BB962C8B-B14F-4D97-AF65-F5344CB8AC3E}">
        <p14:creationId xmlns:p14="http://schemas.microsoft.com/office/powerpoint/2010/main" val="15947045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33</a:t>
            </a:fld>
            <a:endParaRPr lang="en-US" dirty="0"/>
          </a:p>
        </p:txBody>
      </p:sp>
    </p:spTree>
    <p:extLst>
      <p:ext uri="{BB962C8B-B14F-4D97-AF65-F5344CB8AC3E}">
        <p14:creationId xmlns:p14="http://schemas.microsoft.com/office/powerpoint/2010/main" val="1510526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36</a:t>
            </a:fld>
            <a:endParaRPr lang="en-US" dirty="0"/>
          </a:p>
        </p:txBody>
      </p:sp>
    </p:spTree>
    <p:extLst>
      <p:ext uri="{BB962C8B-B14F-4D97-AF65-F5344CB8AC3E}">
        <p14:creationId xmlns:p14="http://schemas.microsoft.com/office/powerpoint/2010/main" val="4692484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37</a:t>
            </a:fld>
            <a:endParaRPr lang="en-US" dirty="0"/>
          </a:p>
        </p:txBody>
      </p:sp>
    </p:spTree>
    <p:extLst>
      <p:ext uri="{BB962C8B-B14F-4D97-AF65-F5344CB8AC3E}">
        <p14:creationId xmlns:p14="http://schemas.microsoft.com/office/powerpoint/2010/main" val="19694236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38</a:t>
            </a:fld>
            <a:endParaRPr lang="en-US" dirty="0"/>
          </a:p>
        </p:txBody>
      </p:sp>
    </p:spTree>
    <p:extLst>
      <p:ext uri="{BB962C8B-B14F-4D97-AF65-F5344CB8AC3E}">
        <p14:creationId xmlns:p14="http://schemas.microsoft.com/office/powerpoint/2010/main" val="2756347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39</a:t>
            </a:fld>
            <a:endParaRPr lang="en-US" dirty="0"/>
          </a:p>
        </p:txBody>
      </p:sp>
    </p:spTree>
    <p:extLst>
      <p:ext uri="{BB962C8B-B14F-4D97-AF65-F5344CB8AC3E}">
        <p14:creationId xmlns:p14="http://schemas.microsoft.com/office/powerpoint/2010/main" val="37576702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40</a:t>
            </a:fld>
            <a:endParaRPr lang="en-US" dirty="0"/>
          </a:p>
        </p:txBody>
      </p:sp>
    </p:spTree>
    <p:extLst>
      <p:ext uri="{BB962C8B-B14F-4D97-AF65-F5344CB8AC3E}">
        <p14:creationId xmlns:p14="http://schemas.microsoft.com/office/powerpoint/2010/main" val="2613494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42</a:t>
            </a:fld>
            <a:endParaRPr lang="en-US" dirty="0"/>
          </a:p>
        </p:txBody>
      </p:sp>
    </p:spTree>
    <p:extLst>
      <p:ext uri="{BB962C8B-B14F-4D97-AF65-F5344CB8AC3E}">
        <p14:creationId xmlns:p14="http://schemas.microsoft.com/office/powerpoint/2010/main" val="26501866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45937">
              <a:defRPr/>
            </a:pPr>
            <a:endParaRPr lang="en-US" sz="2400" dirty="0">
              <a:solidFill>
                <a:schemeClr val="tx1">
                  <a:lumMod val="75000"/>
                  <a:lumOff val="25000"/>
                </a:schemeClr>
              </a:solidFill>
            </a:endParaRPr>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43</a:t>
            </a:fld>
            <a:endParaRPr lang="en-US" dirty="0"/>
          </a:p>
        </p:txBody>
      </p:sp>
    </p:spTree>
    <p:extLst>
      <p:ext uri="{BB962C8B-B14F-4D97-AF65-F5344CB8AC3E}">
        <p14:creationId xmlns:p14="http://schemas.microsoft.com/office/powerpoint/2010/main" val="2919491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4149" lvl="1"/>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6</a:t>
            </a:fld>
            <a:endParaRPr lang="en-US" dirty="0"/>
          </a:p>
        </p:txBody>
      </p:sp>
    </p:spTree>
    <p:extLst>
      <p:ext uri="{BB962C8B-B14F-4D97-AF65-F5344CB8AC3E}">
        <p14:creationId xmlns:p14="http://schemas.microsoft.com/office/powerpoint/2010/main" val="32245896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45937">
              <a:defRPr/>
            </a:pPr>
            <a:endParaRPr lang="en-US" sz="2400" dirty="0">
              <a:solidFill>
                <a:schemeClr val="tx1">
                  <a:lumMod val="75000"/>
                  <a:lumOff val="25000"/>
                </a:schemeClr>
              </a:solidFill>
            </a:endParaRPr>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44</a:t>
            </a:fld>
            <a:endParaRPr lang="en-US" dirty="0"/>
          </a:p>
        </p:txBody>
      </p:sp>
    </p:spTree>
    <p:extLst>
      <p:ext uri="{BB962C8B-B14F-4D97-AF65-F5344CB8AC3E}">
        <p14:creationId xmlns:p14="http://schemas.microsoft.com/office/powerpoint/2010/main" val="29116632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47</a:t>
            </a:fld>
            <a:endParaRPr lang="en-US" dirty="0"/>
          </a:p>
        </p:txBody>
      </p:sp>
    </p:spTree>
    <p:extLst>
      <p:ext uri="{BB962C8B-B14F-4D97-AF65-F5344CB8AC3E}">
        <p14:creationId xmlns:p14="http://schemas.microsoft.com/office/powerpoint/2010/main" val="3910007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7</a:t>
            </a:fld>
            <a:endParaRPr lang="en-US" dirty="0"/>
          </a:p>
        </p:txBody>
      </p:sp>
    </p:spTree>
    <p:extLst>
      <p:ext uri="{BB962C8B-B14F-4D97-AF65-F5344CB8AC3E}">
        <p14:creationId xmlns:p14="http://schemas.microsoft.com/office/powerpoint/2010/main" val="426808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10</a:t>
            </a:fld>
            <a:endParaRPr lang="en-US" dirty="0"/>
          </a:p>
        </p:txBody>
      </p:sp>
    </p:spTree>
    <p:extLst>
      <p:ext uri="{BB962C8B-B14F-4D97-AF65-F5344CB8AC3E}">
        <p14:creationId xmlns:p14="http://schemas.microsoft.com/office/powerpoint/2010/main" val="3528909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11</a:t>
            </a:fld>
            <a:endParaRPr lang="en-US" dirty="0"/>
          </a:p>
        </p:txBody>
      </p:sp>
    </p:spTree>
    <p:extLst>
      <p:ext uri="{BB962C8B-B14F-4D97-AF65-F5344CB8AC3E}">
        <p14:creationId xmlns:p14="http://schemas.microsoft.com/office/powerpoint/2010/main" val="1555678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12</a:t>
            </a:fld>
            <a:endParaRPr lang="en-US" dirty="0"/>
          </a:p>
        </p:txBody>
      </p:sp>
    </p:spTree>
    <p:extLst>
      <p:ext uri="{BB962C8B-B14F-4D97-AF65-F5344CB8AC3E}">
        <p14:creationId xmlns:p14="http://schemas.microsoft.com/office/powerpoint/2010/main" val="2432043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13</a:t>
            </a:fld>
            <a:endParaRPr lang="en-US" dirty="0"/>
          </a:p>
        </p:txBody>
      </p:sp>
    </p:spTree>
    <p:extLst>
      <p:ext uri="{BB962C8B-B14F-4D97-AF65-F5344CB8AC3E}">
        <p14:creationId xmlns:p14="http://schemas.microsoft.com/office/powerpoint/2010/main" val="3185824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citations are: </a:t>
            </a:r>
          </a:p>
          <a:p>
            <a:pPr defTabSz="928299">
              <a:defRPr/>
            </a:pPr>
            <a:r>
              <a:rPr lang="en-US" dirty="0" smtClean="0"/>
              <a:t>Ryan, A;</a:t>
            </a:r>
            <a:r>
              <a:rPr lang="en-US" baseline="0" dirty="0" smtClean="0"/>
              <a:t> Tompkins, C. (</a:t>
            </a:r>
            <a:r>
              <a:rPr lang="en-US" dirty="0" smtClean="0"/>
              <a:t>November</a:t>
            </a:r>
            <a:r>
              <a:rPr lang="en-US" baseline="0" dirty="0" smtClean="0"/>
              <a:t> 14, 2014) </a:t>
            </a:r>
            <a:r>
              <a:rPr lang="en-US" dirty="0"/>
              <a:t>Efficiency and Value in Healthcare: Linking Cost and Quality Measures</a:t>
            </a:r>
            <a:r>
              <a:rPr lang="en-US" dirty="0" smtClean="0"/>
              <a:t> [Commissioned Paper by National Quality Forum]</a:t>
            </a:r>
            <a:r>
              <a:rPr lang="en-US" baseline="0" dirty="0" smtClean="0"/>
              <a:t> </a:t>
            </a:r>
            <a:r>
              <a:rPr lang="en-US" dirty="0" smtClean="0"/>
              <a:t>Retrieved June 1, 2015, from https://www.qualityforum.org/WorkArea/linkit.aspx?LinkIdentifier=id&amp;ItemID=78231</a:t>
            </a:r>
          </a:p>
          <a:p>
            <a:pPr defTabSz="928299">
              <a:defRPr/>
            </a:pPr>
            <a:endParaRPr lang="en-US" dirty="0"/>
          </a:p>
          <a:p>
            <a:pPr defTabSz="928299">
              <a:defRPr/>
            </a:pPr>
            <a:r>
              <a:rPr lang="en-US" dirty="0"/>
              <a:t>Hibbard, J; Greene, J., </a:t>
            </a:r>
            <a:r>
              <a:rPr lang="en-US" dirty="0" err="1"/>
              <a:t>Soafer</a:t>
            </a:r>
            <a:r>
              <a:rPr lang="en-US" dirty="0"/>
              <a:t>, S.; </a:t>
            </a:r>
            <a:r>
              <a:rPr lang="en-US" dirty="0" err="1"/>
              <a:t>Firminger</a:t>
            </a:r>
            <a:r>
              <a:rPr lang="en-US" dirty="0"/>
              <a:t> K., and Hirsch, J. (2012).  An Experiment Shows That A Well-Designed Report On Costs And Quality Can Help Consumers Choose High-Value Health Care. Health Affairs; 31:560-568.</a:t>
            </a:r>
          </a:p>
          <a:p>
            <a:r>
              <a:rPr lang="en-US" dirty="0"/>
              <a:t> </a:t>
            </a:r>
          </a:p>
          <a:p>
            <a:r>
              <a:rPr lang="en-US" dirty="0"/>
              <a:t>McClellan, M. (2013). Improving Health Care Quality: The Path Forward. Testimony to the U.S. Senate Committee on Finance. </a:t>
            </a:r>
          </a:p>
          <a:p>
            <a:r>
              <a:rPr lang="en-US" u="sng" dirty="0">
                <a:hlinkClick r:id="rId3"/>
              </a:rPr>
              <a:t>http://www.brookings.edu/research/testimony/2013/06/26-improving-health-care-quality-mcclellan</a:t>
            </a:r>
            <a:endParaRPr lang="en-US" dirty="0"/>
          </a:p>
          <a:p>
            <a:r>
              <a:rPr lang="en-US" dirty="0"/>
              <a:t> </a:t>
            </a:r>
          </a:p>
          <a:p>
            <a:r>
              <a:rPr lang="en-US" dirty="0"/>
              <a:t>Porter, M. (2010). What Is Value in Health Care? New England Journal of Medicine; 363:2477-248. </a:t>
            </a:r>
          </a:p>
          <a:p>
            <a:r>
              <a:rPr lang="en-US" u="sng" dirty="0">
                <a:hlinkClick r:id="rId4"/>
              </a:rPr>
              <a:t>http://www.nejm.org/doi/full/10.1056/NEJMp1011024</a:t>
            </a:r>
            <a:endParaRPr lang="en-US" dirty="0"/>
          </a:p>
          <a:p>
            <a:r>
              <a:rPr lang="en-US" dirty="0"/>
              <a:t> </a:t>
            </a:r>
          </a:p>
          <a:p>
            <a:r>
              <a:rPr lang="en-US" dirty="0"/>
              <a:t>United States Government Accountability Office (2014).  Health Care Transparency: Actions Needed to Improve the Cost and Quality of Information for Consumers.   Report number GAO-15-11. </a:t>
            </a:r>
            <a:r>
              <a:rPr lang="en-US" u="sng" dirty="0">
                <a:hlinkClick r:id="rId5"/>
              </a:rPr>
              <a:t>http://www.gao.gov/products/GAO-15-11</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CF13529E-598B-4780-B315-0810095E5A43}" type="slidenum">
              <a:rPr lang="en-US" smtClean="0"/>
              <a:t>17</a:t>
            </a:fld>
            <a:endParaRPr lang="en-US" dirty="0"/>
          </a:p>
        </p:txBody>
      </p:sp>
    </p:spTree>
    <p:extLst>
      <p:ext uri="{BB962C8B-B14F-4D97-AF65-F5344CB8AC3E}">
        <p14:creationId xmlns:p14="http://schemas.microsoft.com/office/powerpoint/2010/main" val="11740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l">
              <a:buNone/>
              <a:defRPr sz="28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94DA1E2-A430-4B3E-B32F-2E58061E83DE}" type="datetime1">
              <a:rPr lang="en-US" smtClean="0"/>
              <a:t>6/3/2015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252962-E637-444B-9B90-5FB7EA3E9B88}" type="datetime1">
              <a:rPr lang="en-US" smtClean="0"/>
              <a:t>6/3/2015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DCE0F6-6364-4CD4-990B-CAE2ED98812E}" type="datetime1">
              <a:rPr lang="en-US" smtClean="0"/>
              <a:t>6/3/2015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115203" cy="1450757"/>
          </a:xfrm>
        </p:spPr>
        <p:txBody>
          <a:bodyPr>
            <a:normAutofit/>
          </a:bodyPr>
          <a:lstStyle>
            <a:lvl1pPr>
              <a:defRPr sz="4300"/>
            </a:lvl1pPr>
          </a:lstStyle>
          <a:p>
            <a:r>
              <a:rPr lang="en-US" dirty="0" smtClean="0"/>
              <a:t>Click to edit Master title style</a:t>
            </a:r>
            <a:endParaRPr lang="en-US" dirty="0"/>
          </a:p>
        </p:txBody>
      </p:sp>
      <p:sp>
        <p:nvSpPr>
          <p:cNvPr id="3" name="Content Placeholder 2"/>
          <p:cNvSpPr>
            <a:spLocks noGrp="1"/>
          </p:cNvSpPr>
          <p:nvPr>
            <p:ph idx="1"/>
          </p:nvPr>
        </p:nvSpPr>
        <p:spPr>
          <a:xfrm>
            <a:off x="1097280" y="2039814"/>
            <a:ext cx="10115202" cy="3829279"/>
          </a:xfrm>
        </p:spPr>
        <p:txBody>
          <a:bodyPr/>
          <a:lstStyle>
            <a:lvl1pPr>
              <a:defRPr sz="3400"/>
            </a:lvl1pPr>
            <a:lvl2pPr>
              <a:defRPr sz="2400">
                <a:solidFill>
                  <a:schemeClr val="accent3">
                    <a:lumMod val="75000"/>
                  </a:schemeClr>
                </a:solidFill>
              </a:defRPr>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Date Placeholder 3"/>
          <p:cNvSpPr>
            <a:spLocks noGrp="1"/>
          </p:cNvSpPr>
          <p:nvPr>
            <p:ph type="dt" sz="half" idx="10"/>
          </p:nvPr>
        </p:nvSpPr>
        <p:spPr/>
        <p:txBody>
          <a:bodyPr/>
          <a:lstStyle/>
          <a:p>
            <a:fld id="{D4F5EC96-725D-4ABE-993C-DF4CBB94D0C2}" type="datetime1">
              <a:rPr lang="en-US" smtClean="0"/>
              <a:t>6/3/2015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sz="2200"/>
            </a:lvl1pPr>
          </a:lstStyle>
          <a:p>
            <a:fld id="{4CE482DC-2269-4F26-9D2A-7E44B1A4CD85}"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2ED5C4-E04A-4E66-A1C4-804A25D6BDFA}" type="datetime1">
              <a:rPr lang="en-US" smtClean="0"/>
              <a:t>6/3/2015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197703"/>
            <a:ext cx="10058400" cy="1450757"/>
          </a:xfrm>
        </p:spPr>
        <p:txBody>
          <a:bodyPr/>
          <a:lstStyle>
            <a:lvl1pPr>
              <a:defRPr lang="en-US" dirty="0"/>
            </a:lvl1p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F5BDEF-9CAA-4B21-9173-8AEE0EC0789D}" type="datetime1">
              <a:rPr lang="en-US" smtClean="0"/>
              <a:t>6/3/2015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FC401A-58F8-411D-9259-93F08741DDCB}" type="datetime1">
              <a:rPr lang="en-US" smtClean="0"/>
              <a:t>6/3/2015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8E2E92-6EDA-4FF2-B37B-A2AB464C3513}" type="datetime1">
              <a:rPr lang="en-US" smtClean="0"/>
              <a:t>6/3/2015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93CD4D5-BE39-4EAA-9CA5-F46A8FE2CF69}" type="datetime1">
              <a:rPr lang="en-US" smtClean="0"/>
              <a:t>6/3/2015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lvl1pPr>
              <a:defRPr sz="2200"/>
            </a:lvl1p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2600" b="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810C261-D2BD-49D2-B6E1-DE221C1D457A}" type="datetime1">
              <a:rPr lang="en-US" smtClean="0"/>
              <a:t>6/3/2015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2D631A-248F-4EE8-A46C-88501B03E0E9}" type="datetime1">
              <a:rPr lang="en-US" smtClean="0"/>
              <a:t>6/3/2015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4779081-8D7B-4300-99DB-E031864046A5}" type="datetime1">
              <a:rPr lang="en-US" smtClean="0"/>
              <a:t>6/3/2015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351914"/>
            <a:ext cx="10058400" cy="2569221"/>
          </a:xfrm>
        </p:spPr>
        <p:txBody>
          <a:bodyPr/>
          <a:lstStyle/>
          <a:p>
            <a:r>
              <a:rPr lang="en-US" dirty="0" smtClean="0"/>
              <a:t>MHDO Board Meeting</a:t>
            </a:r>
            <a:endParaRPr lang="en-US" dirty="0"/>
          </a:p>
        </p:txBody>
      </p:sp>
      <p:sp>
        <p:nvSpPr>
          <p:cNvPr id="3" name="Subtitle 2"/>
          <p:cNvSpPr>
            <a:spLocks noGrp="1"/>
          </p:cNvSpPr>
          <p:nvPr>
            <p:ph type="subTitle" idx="1"/>
          </p:nvPr>
        </p:nvSpPr>
        <p:spPr>
          <a:xfrm>
            <a:off x="1097280" y="5046083"/>
            <a:ext cx="10058400" cy="1143000"/>
          </a:xfrm>
        </p:spPr>
        <p:txBody>
          <a:bodyPr/>
          <a:lstStyle/>
          <a:p>
            <a:r>
              <a:rPr lang="en-US" dirty="0" smtClean="0"/>
              <a:t>June 4, 2015</a:t>
            </a:r>
          </a:p>
          <a:p>
            <a:endParaRPr lang="en-US" dirty="0"/>
          </a:p>
        </p:txBody>
      </p:sp>
      <p:pic>
        <p:nvPicPr>
          <p:cNvPr id="4" name="Picture 3"/>
          <p:cNvPicPr>
            <a:picLocks noChangeAspect="1"/>
          </p:cNvPicPr>
          <p:nvPr/>
        </p:nvPicPr>
        <p:blipFill>
          <a:blip r:embed="rId3"/>
          <a:stretch>
            <a:fillRect/>
          </a:stretch>
        </p:blipFill>
        <p:spPr>
          <a:xfrm>
            <a:off x="7477709" y="904601"/>
            <a:ext cx="3427886" cy="1031590"/>
          </a:xfrm>
          <a:prstGeom prst="rect">
            <a:avLst/>
          </a:prstGeom>
          <a:solidFill>
            <a:schemeClr val="bg1"/>
          </a:solidFill>
        </p:spPr>
      </p:pic>
      <p:sp>
        <p:nvSpPr>
          <p:cNvPr id="5" name="Rectangle 3"/>
          <p:cNvSpPr>
            <a:spLocks noChangeArrowheads="1"/>
          </p:cNvSpPr>
          <p:nvPr/>
        </p:nvSpPr>
        <p:spPr bwMode="auto">
          <a:xfrm>
            <a:off x="1097280" y="1936191"/>
            <a:ext cx="10058400" cy="415724"/>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320871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Future</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10</a:t>
            </a:fld>
            <a:endParaRPr lang="en-US" dirty="0"/>
          </a:p>
        </p:txBody>
      </p:sp>
      <p:sp>
        <p:nvSpPr>
          <p:cNvPr id="6" name="Content Placeholder 3"/>
          <p:cNvSpPr txBox="1">
            <a:spLocks/>
          </p:cNvSpPr>
          <p:nvPr/>
        </p:nvSpPr>
        <p:spPr>
          <a:xfrm>
            <a:off x="1280160" y="1648460"/>
            <a:ext cx="493776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endParaRPr lang="en-US" dirty="0" smtClean="0"/>
          </a:p>
          <a:p>
            <a:endParaRPr lang="en-US" dirty="0"/>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2251679"/>
            <a:ext cx="7655684" cy="1913921"/>
          </a:xfrm>
          <a:prstGeom prst="rect">
            <a:avLst/>
          </a:prstGeom>
        </p:spPr>
      </p:pic>
    </p:spTree>
    <p:extLst>
      <p:ext uri="{BB962C8B-B14F-4D97-AF65-F5344CB8AC3E}">
        <p14:creationId xmlns:p14="http://schemas.microsoft.com/office/powerpoint/2010/main" val="477788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97279" y="411166"/>
            <a:ext cx="4806516" cy="1201629"/>
          </a:xfrm>
        </p:spPr>
      </p:pic>
      <p:sp>
        <p:nvSpPr>
          <p:cNvPr id="4" name="Slide Number Placeholder 3"/>
          <p:cNvSpPr>
            <a:spLocks noGrp="1"/>
          </p:cNvSpPr>
          <p:nvPr>
            <p:ph type="sldNum" sz="quarter" idx="12"/>
          </p:nvPr>
        </p:nvSpPr>
        <p:spPr/>
        <p:txBody>
          <a:bodyPr/>
          <a:lstStyle/>
          <a:p>
            <a:fld id="{4CE482DC-2269-4F26-9D2A-7E44B1A4CD85}" type="slidenum">
              <a:rPr lang="en-US" smtClean="0"/>
              <a:pPr/>
              <a:t>11</a:t>
            </a:fld>
            <a:endParaRPr lang="en-US" dirty="0"/>
          </a:p>
        </p:txBody>
      </p:sp>
      <p:sp>
        <p:nvSpPr>
          <p:cNvPr id="3" name="Rectangle 2"/>
          <p:cNvSpPr/>
          <p:nvPr/>
        </p:nvSpPr>
        <p:spPr>
          <a:xfrm>
            <a:off x="1097279" y="2034538"/>
            <a:ext cx="7273989" cy="3757952"/>
          </a:xfrm>
          <a:prstGeom prst="rect">
            <a:avLst/>
          </a:prstGeom>
        </p:spPr>
        <p:txBody>
          <a:bodyPr wrap="square">
            <a:spAutoFit/>
          </a:bodyPr>
          <a:lstStyle/>
          <a:p>
            <a:pPr>
              <a:lnSpc>
                <a:spcPct val="107000"/>
              </a:lnSpc>
              <a:spcBef>
                <a:spcPts val="200"/>
              </a:spcBef>
            </a:pPr>
            <a:r>
              <a:rPr lang="en-US" sz="2800" b="1" dirty="0">
                <a:latin typeface="Calibri Light" panose="020F0302020204030204" pitchFamily="34" charset="0"/>
                <a:ea typeface="Times New Roman" panose="02020603050405020304" pitchFamily="18" charset="0"/>
                <a:cs typeface="Times New Roman" panose="02020603050405020304" pitchFamily="18" charset="0"/>
              </a:rPr>
              <a:t>Key </a:t>
            </a:r>
            <a:r>
              <a:rPr lang="en-US" sz="2800" b="1" dirty="0" smtClean="0">
                <a:latin typeface="Calibri Light" panose="020F0302020204030204" pitchFamily="34" charset="0"/>
                <a:ea typeface="Times New Roman" panose="02020603050405020304" pitchFamily="18" charset="0"/>
                <a:cs typeface="Times New Roman" panose="02020603050405020304" pitchFamily="18" charset="0"/>
              </a:rPr>
              <a:t>Features of CompareMaine:</a:t>
            </a:r>
            <a:endParaRPr lang="en-US"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Enhancing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the Methodology for Producing Cost Estimates</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We </a:t>
            </a:r>
            <a:r>
              <a:rPr lang="en-US" dirty="0">
                <a:latin typeface="Calibri" panose="020F0502020204030204" pitchFamily="34" charset="0"/>
                <a:ea typeface="Calibri" panose="020F0502020204030204" pitchFamily="34" charset="0"/>
                <a:cs typeface="Times New Roman" panose="02020603050405020304" pitchFamily="18" charset="0"/>
              </a:rPr>
              <a:t>have developed </a:t>
            </a:r>
            <a:r>
              <a:rPr lang="en-US" dirty="0" smtClean="0">
                <a:latin typeface="Calibri" panose="020F0502020204030204" pitchFamily="34" charset="0"/>
                <a:ea typeface="Calibri" panose="020F0502020204030204" pitchFamily="34" charset="0"/>
                <a:cs typeface="Times New Roman" panose="02020603050405020304" pitchFamily="18" charset="0"/>
              </a:rPr>
              <a:t>a methodology that is </a:t>
            </a:r>
            <a:r>
              <a:rPr lang="en-US" dirty="0">
                <a:latin typeface="Calibri" panose="020F0502020204030204" pitchFamily="34" charset="0"/>
                <a:ea typeface="Calibri" panose="020F0502020204030204" pitchFamily="34" charset="0"/>
                <a:cs typeface="Times New Roman" panose="02020603050405020304" pitchFamily="18" charset="0"/>
              </a:rPr>
              <a:t>tailored to each procedure category.</a:t>
            </a:r>
          </a:p>
          <a:p>
            <a:pPr>
              <a:lnSpc>
                <a:spcPct val="107000"/>
              </a:lnSpc>
              <a:spcBef>
                <a:spcPts val="200"/>
              </a:spcBef>
            </a:pP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Increasing the Number of Procedures</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We are reviewing costs </a:t>
            </a:r>
            <a:r>
              <a:rPr lang="en-US" dirty="0">
                <a:latin typeface="Calibri" panose="020F0502020204030204" pitchFamily="34" charset="0"/>
                <a:ea typeface="Calibri" panose="020F0502020204030204" pitchFamily="34" charset="0"/>
                <a:cs typeface="Times New Roman" panose="02020603050405020304" pitchFamily="18" charset="0"/>
              </a:rPr>
              <a:t>associated with approximately 300 shoppable health care </a:t>
            </a:r>
            <a:r>
              <a:rPr lang="en-US" dirty="0" smtClean="0">
                <a:latin typeface="Calibri" panose="020F0502020204030204" pitchFamily="34" charset="0"/>
                <a:ea typeface="Calibri" panose="020F0502020204030204" pitchFamily="34" charset="0"/>
                <a:cs typeface="Times New Roman" panose="02020603050405020304" pitchFamily="18" charset="0"/>
              </a:rPr>
              <a:t>services—that </a:t>
            </a:r>
            <a:r>
              <a:rPr lang="en-US" dirty="0">
                <a:latin typeface="Calibri" panose="020F0502020204030204" pitchFamily="34" charset="0"/>
                <a:ea typeface="Calibri" panose="020F0502020204030204" pitchFamily="34" charset="0"/>
                <a:cs typeface="Times New Roman" panose="02020603050405020304" pitchFamily="18" charset="0"/>
              </a:rPr>
              <a:t>is, procedures that are high volume, </a:t>
            </a:r>
            <a:r>
              <a:rPr lang="en-US" dirty="0" smtClean="0">
                <a:latin typeface="Calibri" panose="020F0502020204030204" pitchFamily="34" charset="0"/>
                <a:ea typeface="Calibri" panose="020F0502020204030204" pitchFamily="34" charset="0"/>
                <a:cs typeface="Times New Roman" panose="02020603050405020304" pitchFamily="18" charset="0"/>
              </a:rPr>
              <a:t>non-urgent services </a:t>
            </a:r>
            <a:r>
              <a:rPr lang="en-US" dirty="0">
                <a:latin typeface="Calibri" panose="020F0502020204030204" pitchFamily="34" charset="0"/>
                <a:ea typeface="Calibri" panose="020F0502020204030204" pitchFamily="34" charset="0"/>
                <a:cs typeface="Times New Roman" panose="02020603050405020304" pitchFamily="18" charset="0"/>
              </a:rPr>
              <a:t>that consumers </a:t>
            </a:r>
            <a:r>
              <a:rPr lang="en-US" dirty="0" smtClean="0">
                <a:latin typeface="Calibri" panose="020F0502020204030204" pitchFamily="34" charset="0"/>
                <a:ea typeface="Calibri" panose="020F0502020204030204" pitchFamily="34" charset="0"/>
                <a:cs typeface="Times New Roman" panose="02020603050405020304" pitchFamily="18" charset="0"/>
              </a:rPr>
              <a:t>plan </a:t>
            </a:r>
            <a:r>
              <a:rPr lang="en-US" dirty="0">
                <a:latin typeface="Calibri" panose="020F0502020204030204" pitchFamily="34" charset="0"/>
                <a:ea typeface="Calibri" panose="020F0502020204030204" pitchFamily="34" charset="0"/>
                <a:cs typeface="Times New Roman" panose="02020603050405020304" pitchFamily="18" charset="0"/>
              </a:rPr>
              <a:t>for and schedule in advance</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latin typeface="Calibri" panose="020F0502020204030204" pitchFamily="34" charset="0"/>
                <a:ea typeface="Calibri" panose="020F0502020204030204" pitchFamily="34" charset="0"/>
                <a:cs typeface="Times New Roman" panose="02020603050405020304" pitchFamily="18"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6802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97279" y="411166"/>
            <a:ext cx="4806516" cy="1201629"/>
          </a:xfrm>
        </p:spPr>
      </p:pic>
      <p:sp>
        <p:nvSpPr>
          <p:cNvPr id="4" name="Slide Number Placeholder 3"/>
          <p:cNvSpPr>
            <a:spLocks noGrp="1"/>
          </p:cNvSpPr>
          <p:nvPr>
            <p:ph type="sldNum" sz="quarter" idx="12"/>
          </p:nvPr>
        </p:nvSpPr>
        <p:spPr/>
        <p:txBody>
          <a:bodyPr/>
          <a:lstStyle/>
          <a:p>
            <a:fld id="{4CE482DC-2269-4F26-9D2A-7E44B1A4CD85}" type="slidenum">
              <a:rPr lang="en-US" smtClean="0"/>
              <a:pPr/>
              <a:t>12</a:t>
            </a:fld>
            <a:endParaRPr lang="en-US" dirty="0"/>
          </a:p>
        </p:txBody>
      </p:sp>
      <p:sp>
        <p:nvSpPr>
          <p:cNvPr id="3" name="Rectangle 2"/>
          <p:cNvSpPr/>
          <p:nvPr/>
        </p:nvSpPr>
        <p:spPr>
          <a:xfrm>
            <a:off x="1097279" y="2045446"/>
            <a:ext cx="7840659" cy="4106252"/>
          </a:xfrm>
          <a:prstGeom prst="rect">
            <a:avLst/>
          </a:prstGeom>
        </p:spPr>
        <p:txBody>
          <a:bodyPr wrap="square">
            <a:spAutoFit/>
          </a:bodyPr>
          <a:lstStyle/>
          <a:p>
            <a:pPr>
              <a:lnSpc>
                <a:spcPct val="107000"/>
              </a:lnSpc>
              <a:spcBef>
                <a:spcPts val="200"/>
              </a:spcBef>
            </a:pPr>
            <a:r>
              <a:rPr lang="en-US" sz="2800" b="1" dirty="0">
                <a:latin typeface="Calibri Light" panose="020F0302020204030204" pitchFamily="34" charset="0"/>
                <a:ea typeface="Times New Roman" panose="02020603050405020304" pitchFamily="18" charset="0"/>
                <a:cs typeface="Times New Roman" panose="02020603050405020304" pitchFamily="18" charset="0"/>
              </a:rPr>
              <a:t>Key </a:t>
            </a:r>
            <a:r>
              <a:rPr lang="en-US" sz="2800" b="1" dirty="0" smtClean="0">
                <a:latin typeface="Calibri Light" panose="020F0302020204030204" pitchFamily="34" charset="0"/>
                <a:ea typeface="Times New Roman" panose="02020603050405020304" pitchFamily="18" charset="0"/>
                <a:cs typeface="Times New Roman" panose="02020603050405020304" pitchFamily="18" charset="0"/>
              </a:rPr>
              <a:t>Features Continued…</a:t>
            </a:r>
            <a:endParaRPr lang="en-US" sz="2800" b="1" dirty="0">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pP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Expanding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the Number of Facilities with Cost Information</a:t>
            </a:r>
          </a:p>
          <a:p>
            <a:pPr>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We are reviewing the feasibility of reporting on approximately </a:t>
            </a:r>
            <a:r>
              <a:rPr lang="en-US" dirty="0">
                <a:latin typeface="Calibri" panose="020F0502020204030204" pitchFamily="34" charset="0"/>
                <a:ea typeface="Calibri" panose="020F0502020204030204" pitchFamily="34" charset="0"/>
                <a:cs typeface="Times New Roman" panose="02020603050405020304" pitchFamily="18" charset="0"/>
              </a:rPr>
              <a:t>300 different </a:t>
            </a:r>
            <a:r>
              <a:rPr lang="en-US" dirty="0" smtClean="0">
                <a:latin typeface="Calibri" panose="020F0502020204030204" pitchFamily="34" charset="0"/>
                <a:ea typeface="Calibri" panose="020F0502020204030204" pitchFamily="34" charset="0"/>
                <a:cs typeface="Times New Roman" panose="02020603050405020304" pitchFamily="18" charset="0"/>
              </a:rPr>
              <a:t>facilities, centers, </a:t>
            </a:r>
            <a:r>
              <a:rPr lang="en-US" dirty="0">
                <a:latin typeface="Calibri" panose="020F0502020204030204" pitchFamily="34" charset="0"/>
                <a:ea typeface="Calibri" panose="020F0502020204030204" pitchFamily="34" charset="0"/>
                <a:cs typeface="Times New Roman" panose="02020603050405020304" pitchFamily="18" charset="0"/>
              </a:rPr>
              <a:t>p</a:t>
            </a:r>
            <a:r>
              <a:rPr lang="en-US" dirty="0" smtClean="0">
                <a:latin typeface="Calibri" panose="020F0502020204030204" pitchFamily="34" charset="0"/>
                <a:ea typeface="Calibri" panose="020F0502020204030204" pitchFamily="34" charset="0"/>
                <a:cs typeface="Times New Roman" panose="02020603050405020304" pitchFamily="18" charset="0"/>
              </a:rPr>
              <a:t>rovider practices.  </a:t>
            </a:r>
          </a:p>
          <a:p>
            <a:pPr>
              <a:lnSpc>
                <a:spcPct val="107000"/>
              </a:lnSpc>
              <a:spcAft>
                <a:spcPts val="800"/>
              </a:spcAft>
            </a:pP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Proposed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Strategy to Add Quality </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Data</a:t>
            </a:r>
          </a:p>
          <a:p>
            <a:r>
              <a:rPr lang="en-US" dirty="0" smtClean="0"/>
              <a:t>Consistent with our briefing to the MHDO board in March, we propose to display facility-level quality information alongside cost information. For the September release, we have focused on three quality measures:</a:t>
            </a:r>
          </a:p>
          <a:p>
            <a:pPr marL="285750" indent="-285750">
              <a:buFont typeface="Arial" panose="020B0604020202020204" pitchFamily="34" charset="0"/>
              <a:buChar char="•"/>
            </a:pPr>
            <a:r>
              <a:rPr lang="en-US" dirty="0" smtClean="0"/>
              <a:t>Patient Experience (includes both hospitals and provider practices)</a:t>
            </a:r>
            <a:endParaRPr lang="en-US" dirty="0"/>
          </a:p>
          <a:p>
            <a:pPr marL="285750" indent="-285750">
              <a:buFont typeface="Arial" panose="020B0604020202020204" pitchFamily="34" charset="0"/>
              <a:buChar char="•"/>
            </a:pPr>
            <a:r>
              <a:rPr lang="en-US" dirty="0"/>
              <a:t>Serious Complications</a:t>
            </a:r>
          </a:p>
          <a:p>
            <a:pPr marL="285750" indent="-285750">
              <a:buFont typeface="Arial" panose="020B0604020202020204" pitchFamily="34" charset="0"/>
              <a:buChar char="•"/>
            </a:pPr>
            <a:r>
              <a:rPr lang="en-US" dirty="0"/>
              <a:t>Healthcare-associated </a:t>
            </a:r>
            <a:r>
              <a:rPr lang="en-US" dirty="0" smtClean="0"/>
              <a:t>Infections</a:t>
            </a:r>
          </a:p>
          <a:p>
            <a:r>
              <a:rPr lang="en-US"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US"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7968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a:buNone/>
            </a:pPr>
            <a:r>
              <a:rPr lang="en-US" sz="2800" b="1" dirty="0"/>
              <a:t>Title 22 Chapter 1683 §8712</a:t>
            </a:r>
          </a:p>
          <a:p>
            <a:pPr marL="0">
              <a:buNone/>
            </a:pPr>
            <a:endParaRPr lang="en-US" sz="2800" b="1" dirty="0"/>
          </a:p>
          <a:p>
            <a:pPr marL="0">
              <a:buNone/>
            </a:pPr>
            <a:r>
              <a:rPr lang="en-US" sz="2800" b="1" dirty="0"/>
              <a:t>CMS Grant Deliverables</a:t>
            </a:r>
          </a:p>
          <a:p>
            <a:pPr marL="0">
              <a:buNone/>
            </a:pPr>
            <a:endParaRPr lang="en-US" sz="2800" b="1" dirty="0"/>
          </a:p>
          <a:p>
            <a:pPr marL="0">
              <a:buNone/>
            </a:pPr>
            <a:r>
              <a:rPr lang="en-US" sz="2800" b="1" dirty="0" smtClean="0"/>
              <a:t>Importance of both Healthcare Cost and Quality</a:t>
            </a:r>
            <a:endParaRPr lang="en-US" sz="2800" b="1"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13</a:t>
            </a:fld>
            <a:endParaRPr lang="en-US" dirty="0"/>
          </a:p>
        </p:txBody>
      </p:sp>
      <p:sp>
        <p:nvSpPr>
          <p:cNvPr id="6" name="Title 1"/>
          <p:cNvSpPr>
            <a:spLocks noGrp="1"/>
          </p:cNvSpPr>
          <p:nvPr>
            <p:ph type="title"/>
          </p:nvPr>
        </p:nvSpPr>
        <p:spPr/>
        <p:txBody>
          <a:bodyPr>
            <a:normAutofit fontScale="90000"/>
          </a:bodyPr>
          <a:lstStyle/>
          <a:p>
            <a:r>
              <a:rPr lang="en-US" b="1" dirty="0" smtClean="0"/>
              <a:t>Section 2: </a:t>
            </a:r>
            <a:br>
              <a:rPr lang="en-US" b="1" dirty="0" smtClean="0"/>
            </a:br>
            <a:r>
              <a:rPr lang="en-US" b="1" dirty="0" smtClean="0"/>
              <a:t>Why are we integrating Healthcare Costs and Quality Data?</a:t>
            </a:r>
            <a:endParaRPr lang="en-US" b="1" dirty="0"/>
          </a:p>
        </p:txBody>
      </p:sp>
    </p:spTree>
    <p:extLst>
      <p:ext uri="{BB962C8B-B14F-4D97-AF65-F5344CB8AC3E}">
        <p14:creationId xmlns:p14="http://schemas.microsoft.com/office/powerpoint/2010/main" val="876300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a:t>
            </a:r>
            <a:r>
              <a:rPr lang="en-US" dirty="0"/>
              <a:t>22 Chapter 1683 </a:t>
            </a:r>
            <a:r>
              <a:rPr lang="en-US" dirty="0" smtClean="0"/>
              <a:t>Maine Health Data Organization -§8712</a:t>
            </a:r>
            <a:endParaRPr lang="en-US" dirty="0"/>
          </a:p>
        </p:txBody>
      </p:sp>
      <p:sp>
        <p:nvSpPr>
          <p:cNvPr id="3" name="Content Placeholder 2"/>
          <p:cNvSpPr>
            <a:spLocks noGrp="1"/>
          </p:cNvSpPr>
          <p:nvPr>
            <p:ph idx="1"/>
          </p:nvPr>
        </p:nvSpPr>
        <p:spPr>
          <a:xfrm>
            <a:off x="1097279" y="3020335"/>
            <a:ext cx="10985864" cy="3293378"/>
          </a:xfrm>
        </p:spPr>
        <p:txBody>
          <a:bodyPr numCol="3">
            <a:noAutofit/>
          </a:bodyPr>
          <a:lstStyle/>
          <a:p>
            <a:pPr marL="347663" indent="-347663">
              <a:lnSpc>
                <a:spcPct val="100000"/>
              </a:lnSpc>
              <a:buFont typeface="Wingdings" panose="05000000000000000000" pitchFamily="2" charset="2"/>
              <a:buChar char="Ø"/>
            </a:pPr>
            <a:r>
              <a:rPr lang="en-US" sz="1900" dirty="0" smtClean="0"/>
              <a:t>Collect</a:t>
            </a:r>
            <a:r>
              <a:rPr lang="en-US" sz="1900" dirty="0"/>
              <a:t>, synthesize and publish information and reports on an annual basis that are easily </a:t>
            </a:r>
            <a:r>
              <a:rPr lang="en-US" sz="1900" dirty="0" smtClean="0"/>
              <a:t>understandable by </a:t>
            </a:r>
            <a:r>
              <a:rPr lang="en-US" sz="1900" dirty="0"/>
              <a:t>the average consumer and in a format that allows the user to compare the information listed in </a:t>
            </a:r>
            <a:r>
              <a:rPr lang="en-US" sz="1900" dirty="0" smtClean="0"/>
              <a:t>this section </a:t>
            </a:r>
            <a:r>
              <a:rPr lang="en-US" sz="1900" dirty="0"/>
              <a:t>to the extent practicable. </a:t>
            </a:r>
            <a:endParaRPr lang="en-US" sz="1900" dirty="0" smtClean="0"/>
          </a:p>
          <a:p>
            <a:pPr marL="347663" indent="-347663">
              <a:lnSpc>
                <a:spcPct val="100000"/>
              </a:lnSpc>
              <a:buFont typeface="Wingdings" panose="05000000000000000000" pitchFamily="2" charset="2"/>
              <a:buChar char="Ø"/>
            </a:pPr>
            <a:endParaRPr lang="en-US" sz="4000" dirty="0" smtClean="0"/>
          </a:p>
          <a:p>
            <a:pPr marL="347663" indent="-347663">
              <a:lnSpc>
                <a:spcPct val="100000"/>
              </a:lnSpc>
              <a:spcBef>
                <a:spcPts val="600"/>
              </a:spcBef>
              <a:spcAft>
                <a:spcPts val="0"/>
              </a:spcAft>
              <a:buFont typeface="Wingdings" panose="05000000000000000000" pitchFamily="2" charset="2"/>
              <a:buChar char="Ø"/>
            </a:pPr>
            <a:r>
              <a:rPr lang="en-US" sz="1900" dirty="0" smtClean="0"/>
              <a:t>The </a:t>
            </a:r>
            <a:r>
              <a:rPr lang="en-US" sz="1900" dirty="0"/>
              <a:t>organization's publicly accessible websites and reports must, to </a:t>
            </a:r>
            <a:r>
              <a:rPr lang="en-US" sz="1900" dirty="0" smtClean="0"/>
              <a:t>the extent </a:t>
            </a:r>
            <a:r>
              <a:rPr lang="en-US" sz="1900" dirty="0"/>
              <a:t>practicable, coordinate, link and compare information </a:t>
            </a:r>
            <a:r>
              <a:rPr lang="en-US" sz="1900" dirty="0" smtClean="0"/>
              <a:t>regarding </a:t>
            </a:r>
            <a:r>
              <a:rPr lang="en-US" sz="1900" dirty="0"/>
              <a:t>health care services, their </a:t>
            </a:r>
            <a:r>
              <a:rPr lang="en-US" sz="1900" dirty="0" smtClean="0"/>
              <a:t>outcomes, the </a:t>
            </a:r>
            <a:r>
              <a:rPr lang="en-US" sz="1900" dirty="0"/>
              <a:t>effectiveness of those services, the quality of those services by health care facility and </a:t>
            </a:r>
            <a:r>
              <a:rPr lang="en-US" sz="1900" dirty="0" smtClean="0"/>
              <a:t>by individual practitioner </a:t>
            </a:r>
            <a:r>
              <a:rPr lang="en-US" sz="1900" dirty="0"/>
              <a:t>and the location of those services. </a:t>
            </a:r>
            <a:endParaRPr lang="en-US" sz="1900" dirty="0" smtClean="0"/>
          </a:p>
          <a:p>
            <a:pPr marL="347663" indent="-347663">
              <a:lnSpc>
                <a:spcPct val="100000"/>
              </a:lnSpc>
              <a:spcBef>
                <a:spcPts val="600"/>
              </a:spcBef>
              <a:spcAft>
                <a:spcPts val="0"/>
              </a:spcAft>
              <a:buFont typeface="Wingdings" panose="05000000000000000000" pitchFamily="2" charset="2"/>
              <a:buChar char="Ø"/>
            </a:pPr>
            <a:r>
              <a:rPr lang="en-US" sz="1900" dirty="0" smtClean="0"/>
              <a:t>The </a:t>
            </a:r>
            <a:r>
              <a:rPr lang="en-US" sz="1900" dirty="0"/>
              <a:t>organization's health care costs website must provide </a:t>
            </a:r>
            <a:r>
              <a:rPr lang="en-US" sz="1900" dirty="0" smtClean="0"/>
              <a:t>a link </a:t>
            </a:r>
            <a:r>
              <a:rPr lang="en-US" sz="1900" dirty="0"/>
              <a:t>in a publicly accessible format to provider-specific information regarding </a:t>
            </a:r>
            <a:r>
              <a:rPr lang="en-US" sz="1900" dirty="0" smtClean="0"/>
              <a:t>quality </a:t>
            </a:r>
            <a:r>
              <a:rPr lang="en-US" sz="1900" dirty="0"/>
              <a:t>of services required </a:t>
            </a:r>
            <a:r>
              <a:rPr lang="en-US" sz="1900" dirty="0" smtClean="0"/>
              <a:t>to be </a:t>
            </a:r>
            <a:r>
              <a:rPr lang="en-US" sz="1900" dirty="0"/>
              <a:t>reported to the Maine Quality Forum.</a:t>
            </a:r>
          </a:p>
        </p:txBody>
      </p:sp>
      <p:sp>
        <p:nvSpPr>
          <p:cNvPr id="4" name="Slide Number Placeholder 3"/>
          <p:cNvSpPr>
            <a:spLocks noGrp="1"/>
          </p:cNvSpPr>
          <p:nvPr>
            <p:ph type="sldNum" sz="quarter" idx="12"/>
          </p:nvPr>
        </p:nvSpPr>
        <p:spPr/>
        <p:txBody>
          <a:bodyPr/>
          <a:lstStyle/>
          <a:p>
            <a:fld id="{4CE482DC-2269-4F26-9D2A-7E44B1A4CD85}" type="slidenum">
              <a:rPr lang="en-US" smtClean="0"/>
              <a:t>14</a:t>
            </a:fld>
            <a:endParaRPr lang="en-US" dirty="0"/>
          </a:p>
        </p:txBody>
      </p:sp>
      <p:sp>
        <p:nvSpPr>
          <p:cNvPr id="6" name="Rectangle 5"/>
          <p:cNvSpPr/>
          <p:nvPr/>
        </p:nvSpPr>
        <p:spPr>
          <a:xfrm>
            <a:off x="1097280" y="1794072"/>
            <a:ext cx="10115202" cy="1169551"/>
          </a:xfrm>
          <a:prstGeom prst="rect">
            <a:avLst/>
          </a:prstGeom>
          <a:solidFill>
            <a:schemeClr val="bg1">
              <a:lumMod val="95000"/>
            </a:schemeClr>
          </a:solidFill>
        </p:spPr>
        <p:txBody>
          <a:bodyPr wrap="square">
            <a:spAutoFit/>
          </a:bodyPr>
          <a:lstStyle/>
          <a:p>
            <a:pPr marL="91440" lvl="0" indent="-91440" defTabSz="914400">
              <a:lnSpc>
                <a:spcPts val="2800"/>
              </a:lnSpc>
              <a:spcBef>
                <a:spcPts val="1200"/>
              </a:spcBef>
              <a:buClr>
                <a:srgbClr val="4A66AC"/>
              </a:buClr>
              <a:buSzPct val="100000"/>
              <a:buFont typeface="Calibri" panose="020F0502020204030204" pitchFamily="34" charset="0"/>
              <a:buChar char=" "/>
            </a:pPr>
            <a:r>
              <a:rPr lang="en-US" sz="2400" b="1" dirty="0">
                <a:solidFill>
                  <a:prstClr val="black">
                    <a:lumMod val="75000"/>
                    <a:lumOff val="25000"/>
                  </a:prstClr>
                </a:solidFill>
              </a:rPr>
              <a:t>1. Quality.  </a:t>
            </a:r>
            <a:r>
              <a:rPr lang="en-US" sz="2400" dirty="0">
                <a:solidFill>
                  <a:prstClr val="black">
                    <a:lumMod val="75000"/>
                    <a:lumOff val="25000"/>
                  </a:prstClr>
                </a:solidFill>
              </a:rPr>
              <a:t>The organization shall promote public transparency of the quality and cost of health care in the State in conjunction with the Maine Quality Forum established in Title 24-A, section 6951 </a:t>
            </a:r>
            <a:r>
              <a:rPr lang="en-US" sz="2400" b="1" dirty="0">
                <a:solidFill>
                  <a:prstClr val="black">
                    <a:lumMod val="75000"/>
                    <a:lumOff val="25000"/>
                  </a:prstClr>
                </a:solidFill>
              </a:rPr>
              <a:t>and </a:t>
            </a:r>
            <a:r>
              <a:rPr lang="en-US" sz="2400" dirty="0">
                <a:solidFill>
                  <a:prstClr val="black">
                    <a:lumMod val="75000"/>
                    <a:lumOff val="25000"/>
                  </a:prstClr>
                </a:solidFill>
              </a:rPr>
              <a:t>shall:</a:t>
            </a:r>
          </a:p>
        </p:txBody>
      </p:sp>
    </p:spTree>
    <p:extLst>
      <p:ext uri="{BB962C8B-B14F-4D97-AF65-F5344CB8AC3E}">
        <p14:creationId xmlns:p14="http://schemas.microsoft.com/office/powerpoint/2010/main" val="2726646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a:t>
            </a:r>
            <a:r>
              <a:rPr lang="en-US" dirty="0" smtClean="0"/>
              <a:t>24-A</a:t>
            </a:r>
            <a:r>
              <a:rPr lang="en-US" dirty="0"/>
              <a:t> </a:t>
            </a:r>
            <a:r>
              <a:rPr lang="en-US" dirty="0" smtClean="0"/>
              <a:t>Chapter 87 MQF --§6951</a:t>
            </a:r>
            <a:endParaRPr lang="en-US" dirty="0"/>
          </a:p>
        </p:txBody>
      </p:sp>
      <p:sp>
        <p:nvSpPr>
          <p:cNvPr id="3" name="Content Placeholder 2"/>
          <p:cNvSpPr>
            <a:spLocks noGrp="1"/>
          </p:cNvSpPr>
          <p:nvPr>
            <p:ph idx="1"/>
          </p:nvPr>
        </p:nvSpPr>
        <p:spPr/>
        <p:txBody>
          <a:bodyPr/>
          <a:lstStyle/>
          <a:p>
            <a:r>
              <a:rPr lang="en-US" dirty="0"/>
              <a:t>10. Health care provider-specific data.  The forum shall submit to the Legislature, by January 30th each year beginning in 2009, a health care provider-specific performance report. The report must be </a:t>
            </a:r>
            <a:r>
              <a:rPr lang="en-US" b="1" dirty="0"/>
              <a:t>based on health care quality data</a:t>
            </a:r>
            <a:r>
              <a:rPr lang="en-US" dirty="0"/>
              <a:t>, including health care-associated infection quality data, that is submitted by providers to the Maine Health Data Organization pursuant to Title 22, section 8708-A.</a:t>
            </a:r>
          </a:p>
        </p:txBody>
      </p:sp>
      <p:sp>
        <p:nvSpPr>
          <p:cNvPr id="4" name="Slide Number Placeholder 3"/>
          <p:cNvSpPr>
            <a:spLocks noGrp="1"/>
          </p:cNvSpPr>
          <p:nvPr>
            <p:ph type="sldNum" sz="quarter" idx="12"/>
          </p:nvPr>
        </p:nvSpPr>
        <p:spPr/>
        <p:txBody>
          <a:bodyPr/>
          <a:lstStyle/>
          <a:p>
            <a:fld id="{4CE482DC-2269-4F26-9D2A-7E44B1A4CD85}" type="slidenum">
              <a:rPr lang="en-US" smtClean="0"/>
              <a:pPr/>
              <a:t>15</a:t>
            </a:fld>
            <a:endParaRPr lang="en-US" dirty="0"/>
          </a:p>
        </p:txBody>
      </p:sp>
    </p:spTree>
    <p:extLst>
      <p:ext uri="{BB962C8B-B14F-4D97-AF65-F5344CB8AC3E}">
        <p14:creationId xmlns:p14="http://schemas.microsoft.com/office/powerpoint/2010/main" val="15637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CMS Grant Deliverables Related to Incorporating Quality Data in New </a:t>
            </a:r>
            <a:r>
              <a:rPr lang="en-US" dirty="0"/>
              <a:t>W</a:t>
            </a:r>
            <a:r>
              <a:rPr lang="en-US" dirty="0" smtClean="0"/>
              <a:t>ebsite</a:t>
            </a:r>
            <a:endParaRPr lang="en-US" dirty="0"/>
          </a:p>
        </p:txBody>
      </p:sp>
      <p:sp>
        <p:nvSpPr>
          <p:cNvPr id="3" name="Content Placeholder 2"/>
          <p:cNvSpPr>
            <a:spLocks noGrp="1"/>
          </p:cNvSpPr>
          <p:nvPr>
            <p:ph idx="1"/>
          </p:nvPr>
        </p:nvSpPr>
        <p:spPr/>
        <p:txBody>
          <a:bodyPr>
            <a:normAutofit/>
          </a:bodyPr>
          <a:lstStyle/>
          <a:p>
            <a:pPr marL="201168" lvl="1" indent="0">
              <a:lnSpc>
                <a:spcPct val="100000"/>
              </a:lnSpc>
              <a:buNone/>
            </a:pPr>
            <a:r>
              <a:rPr lang="en-US" sz="3200" dirty="0" smtClean="0">
                <a:solidFill>
                  <a:schemeClr val="tx1">
                    <a:lumMod val="75000"/>
                    <a:lumOff val="25000"/>
                  </a:schemeClr>
                </a:solidFill>
              </a:rPr>
              <a:t>CMS </a:t>
            </a:r>
            <a:r>
              <a:rPr lang="en-US" sz="3200" dirty="0">
                <a:solidFill>
                  <a:schemeClr val="tx1">
                    <a:lumMod val="75000"/>
                    <a:lumOff val="25000"/>
                  </a:schemeClr>
                </a:solidFill>
              </a:rPr>
              <a:t>Cycle III Grant (2013-15</a:t>
            </a:r>
            <a:r>
              <a:rPr lang="en-US" sz="3200" dirty="0" smtClean="0">
                <a:solidFill>
                  <a:schemeClr val="tx1">
                    <a:lumMod val="75000"/>
                    <a:lumOff val="25000"/>
                  </a:schemeClr>
                </a:solidFill>
              </a:rPr>
              <a:t>)</a:t>
            </a:r>
            <a:endParaRPr lang="en-US" sz="3200" dirty="0" smtClean="0"/>
          </a:p>
          <a:p>
            <a:pPr lvl="1">
              <a:lnSpc>
                <a:spcPct val="100000"/>
              </a:lnSpc>
            </a:pPr>
            <a:r>
              <a:rPr lang="en-US" sz="3200" dirty="0" smtClean="0">
                <a:solidFill>
                  <a:schemeClr val="tx1">
                    <a:lumMod val="75000"/>
                    <a:lumOff val="25000"/>
                  </a:schemeClr>
                </a:solidFill>
              </a:rPr>
              <a:t>Incorporate </a:t>
            </a:r>
            <a:r>
              <a:rPr lang="en-US" sz="3200" dirty="0">
                <a:solidFill>
                  <a:schemeClr val="tx1">
                    <a:lumMod val="75000"/>
                    <a:lumOff val="25000"/>
                  </a:schemeClr>
                </a:solidFill>
              </a:rPr>
              <a:t>quality data from MONAHRQ with cost data</a:t>
            </a:r>
          </a:p>
          <a:p>
            <a:pPr lvl="1">
              <a:lnSpc>
                <a:spcPct val="100000"/>
              </a:lnSpc>
            </a:pPr>
            <a:r>
              <a:rPr lang="en-US" sz="3200" dirty="0">
                <a:solidFill>
                  <a:schemeClr val="tx1">
                    <a:lumMod val="75000"/>
                    <a:lumOff val="25000"/>
                  </a:schemeClr>
                </a:solidFill>
              </a:rPr>
              <a:t>Link and integrate other information on health care quality to cost information </a:t>
            </a:r>
            <a:endParaRPr lang="en-US" sz="3200" dirty="0" smtClean="0">
              <a:solidFill>
                <a:schemeClr val="tx1">
                  <a:lumMod val="75000"/>
                  <a:lumOff val="25000"/>
                </a:schemeClr>
              </a:solidFill>
            </a:endParaRPr>
          </a:p>
          <a:p>
            <a:pPr marL="201168" lvl="1" indent="0">
              <a:lnSpc>
                <a:spcPct val="100000"/>
              </a:lnSpc>
              <a:buNone/>
            </a:pPr>
            <a:endParaRPr lang="en-US" sz="3200" dirty="0"/>
          </a:p>
          <a:p>
            <a:endParaRPr lang="en-US" sz="32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16</a:t>
            </a:fld>
            <a:endParaRPr lang="en-US" dirty="0"/>
          </a:p>
        </p:txBody>
      </p:sp>
    </p:spTree>
    <p:extLst>
      <p:ext uri="{BB962C8B-B14F-4D97-AF65-F5344CB8AC3E}">
        <p14:creationId xmlns:p14="http://schemas.microsoft.com/office/powerpoint/2010/main" val="2601953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Healthcare Cost and Quality</a:t>
            </a:r>
            <a:endParaRPr lang="en-US" dirty="0"/>
          </a:p>
        </p:txBody>
      </p:sp>
      <p:sp>
        <p:nvSpPr>
          <p:cNvPr id="3" name="Content Placeholder 2"/>
          <p:cNvSpPr>
            <a:spLocks noGrp="1"/>
          </p:cNvSpPr>
          <p:nvPr>
            <p:ph idx="1"/>
          </p:nvPr>
        </p:nvSpPr>
        <p:spPr>
          <a:xfrm>
            <a:off x="1441742" y="1911026"/>
            <a:ext cx="8899994" cy="4455484"/>
          </a:xfrm>
        </p:spPr>
        <p:txBody>
          <a:bodyPr>
            <a:normAutofit fontScale="92500" lnSpcReduction="20000"/>
          </a:bodyPr>
          <a:lstStyle/>
          <a:p>
            <a:pPr marL="631825" indent="-284163">
              <a:buFont typeface="Arial" panose="020B0604020202020204" pitchFamily="34" charset="0"/>
              <a:buChar char="•"/>
            </a:pPr>
            <a:r>
              <a:rPr lang="en-US" sz="2200" dirty="0" smtClean="0"/>
              <a:t>While </a:t>
            </a:r>
            <a:r>
              <a:rPr lang="en-US" sz="2200" dirty="0"/>
              <a:t>the need to use cost and quality measures together to assess health system efficiency is </a:t>
            </a:r>
            <a:r>
              <a:rPr lang="en-US" sz="2200" dirty="0" smtClean="0"/>
              <a:t>well established, there </a:t>
            </a:r>
            <a:r>
              <a:rPr lang="en-US" sz="2200" dirty="0"/>
              <a:t>is currently no clear consensus among stakeholders or recognized state of the art </a:t>
            </a:r>
            <a:r>
              <a:rPr lang="en-US" sz="2200" dirty="0" smtClean="0"/>
              <a:t>on how </a:t>
            </a:r>
            <a:r>
              <a:rPr lang="en-US" sz="2200" dirty="0"/>
              <a:t>to do so</a:t>
            </a:r>
            <a:r>
              <a:rPr lang="en-US" sz="2200" dirty="0" smtClean="0"/>
              <a:t>. </a:t>
            </a:r>
            <a:r>
              <a:rPr lang="en-US" sz="1800" dirty="0" smtClean="0"/>
              <a:t>(National </a:t>
            </a:r>
            <a:r>
              <a:rPr lang="en-US" sz="1800" dirty="0"/>
              <a:t>Quality Forum, </a:t>
            </a:r>
            <a:r>
              <a:rPr lang="en-US" sz="1800" dirty="0" smtClean="0"/>
              <a:t>“Efficiency </a:t>
            </a:r>
            <a:r>
              <a:rPr lang="en-US" sz="1800" dirty="0"/>
              <a:t>and Value in Healthcare</a:t>
            </a:r>
            <a:r>
              <a:rPr lang="en-US" sz="1800" dirty="0" smtClean="0"/>
              <a:t>: Linking </a:t>
            </a:r>
            <a:r>
              <a:rPr lang="en-US" sz="1800" dirty="0"/>
              <a:t>Cost and Quality </a:t>
            </a:r>
            <a:r>
              <a:rPr lang="en-US" sz="1800" dirty="0" smtClean="0"/>
              <a:t>Measures”, 2014</a:t>
            </a:r>
            <a:r>
              <a:rPr lang="en-US" sz="1800" dirty="0"/>
              <a:t>)</a:t>
            </a:r>
          </a:p>
          <a:p>
            <a:pPr marL="631825" indent="-284163">
              <a:buFont typeface="Arial" panose="020B0604020202020204" pitchFamily="34" charset="0"/>
              <a:buChar char="•"/>
            </a:pPr>
            <a:r>
              <a:rPr lang="en-US" sz="2200" dirty="0"/>
              <a:t>Cost and quality of health care providers empowers consumers to make informed </a:t>
            </a:r>
            <a:r>
              <a:rPr lang="en-US" sz="2200" dirty="0" smtClean="0"/>
              <a:t>decisions. </a:t>
            </a:r>
            <a:r>
              <a:rPr lang="en-US" sz="1800" dirty="0"/>
              <a:t>(Government Accountability Office “Health Care Transparency: Actions Needed to Improve the Cost and Quality of Information for Consumers”, 2014)</a:t>
            </a:r>
          </a:p>
          <a:p>
            <a:pPr marL="631825" indent="-284163">
              <a:buFont typeface="Arial" panose="020B0604020202020204" pitchFamily="34" charset="0"/>
              <a:buChar char="•"/>
            </a:pPr>
            <a:r>
              <a:rPr lang="en-US" sz="2200" dirty="0" smtClean="0"/>
              <a:t>Consumers will </a:t>
            </a:r>
            <a:r>
              <a:rPr lang="en-US" sz="2200" dirty="0"/>
              <a:t>use </a:t>
            </a:r>
            <a:r>
              <a:rPr lang="en-US" sz="2200" dirty="0" smtClean="0"/>
              <a:t>comparative </a:t>
            </a:r>
            <a:r>
              <a:rPr lang="en-US" sz="2200" dirty="0"/>
              <a:t>performance data on </a:t>
            </a:r>
            <a:r>
              <a:rPr lang="en-US" sz="2200" dirty="0" smtClean="0"/>
              <a:t>providers if presented clearly </a:t>
            </a:r>
            <a:r>
              <a:rPr lang="en-US" sz="1800" dirty="0"/>
              <a:t>(Hibbard "An Experiment Shows That A Well-Designed Report On Costs And Quality Can Help Consumers Choose High-Value Health Care“, 2012)</a:t>
            </a:r>
          </a:p>
          <a:p>
            <a:pPr marL="631825" indent="-284163">
              <a:buFont typeface="Arial" panose="020B0604020202020204" pitchFamily="34" charset="0"/>
              <a:buChar char="•"/>
            </a:pPr>
            <a:r>
              <a:rPr lang="en-US" sz="2200" dirty="0" smtClean="0"/>
              <a:t>Both cost and quality are important for value: health care reform has shifted </a:t>
            </a:r>
            <a:r>
              <a:rPr lang="en-US" sz="2200" dirty="0"/>
              <a:t>emphasis from containing costs to improving </a:t>
            </a:r>
            <a:r>
              <a:rPr lang="en-US" sz="2200" dirty="0" smtClean="0"/>
              <a:t>quality. </a:t>
            </a:r>
            <a:r>
              <a:rPr lang="en-US" sz="1800" dirty="0"/>
              <a:t>(Porter, "What Is Value in Health Care?", 2010)</a:t>
            </a:r>
          </a:p>
          <a:p>
            <a:pPr marL="631825" indent="-284163">
              <a:buFont typeface="Arial" panose="020B0604020202020204" pitchFamily="34" charset="0"/>
              <a:buChar char="•"/>
            </a:pPr>
            <a:r>
              <a:rPr lang="en-US" sz="2200" dirty="0"/>
              <a:t>Improving the quality of care </a:t>
            </a:r>
            <a:r>
              <a:rPr lang="en-US" sz="2200" dirty="0" smtClean="0"/>
              <a:t>is a critical strategy for lowering costs </a:t>
            </a:r>
            <a:r>
              <a:rPr lang="en-US" sz="1800" dirty="0"/>
              <a:t>(McClellan “Improving Health Care Quality: The Path Forward” Testimony to the U.S. Senate Committee on Finance, 2013</a:t>
            </a:r>
            <a:r>
              <a:rPr lang="en-US" sz="1800" dirty="0" smtClean="0"/>
              <a:t>)</a:t>
            </a:r>
          </a:p>
          <a:p>
            <a:endParaRPr lang="en-US" dirty="0" smtClean="0"/>
          </a:p>
        </p:txBody>
      </p:sp>
      <p:sp>
        <p:nvSpPr>
          <p:cNvPr id="4" name="Slide Number Placeholder 3"/>
          <p:cNvSpPr>
            <a:spLocks noGrp="1"/>
          </p:cNvSpPr>
          <p:nvPr>
            <p:ph type="sldNum" sz="quarter" idx="12"/>
          </p:nvPr>
        </p:nvSpPr>
        <p:spPr/>
        <p:txBody>
          <a:bodyPr/>
          <a:lstStyle/>
          <a:p>
            <a:fld id="{4CE482DC-2269-4F26-9D2A-7E44B1A4CD85}" type="slidenum">
              <a:rPr lang="en-US" smtClean="0"/>
              <a:pPr/>
              <a:t>17</a:t>
            </a:fld>
            <a:endParaRPr lang="en-US" dirty="0"/>
          </a:p>
        </p:txBody>
      </p:sp>
    </p:spTree>
    <p:extLst>
      <p:ext uri="{BB962C8B-B14F-4D97-AF65-F5344CB8AC3E}">
        <p14:creationId xmlns:p14="http://schemas.microsoft.com/office/powerpoint/2010/main" val="14887251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Section 3: CompareMaine Plan for September Release</a:t>
            </a:r>
          </a:p>
        </p:txBody>
      </p:sp>
      <p:sp>
        <p:nvSpPr>
          <p:cNvPr id="3" name="Content Placeholder 2"/>
          <p:cNvSpPr>
            <a:spLocks noGrp="1"/>
          </p:cNvSpPr>
          <p:nvPr>
            <p:ph idx="1"/>
          </p:nvPr>
        </p:nvSpPr>
        <p:spPr/>
        <p:txBody>
          <a:bodyPr>
            <a:normAutofit/>
          </a:bodyPr>
          <a:lstStyle/>
          <a:p>
            <a:pPr marL="0">
              <a:buNone/>
            </a:pPr>
            <a:r>
              <a:rPr lang="en-US" sz="2800" b="1" dirty="0" smtClean="0"/>
              <a:t>Quality </a:t>
            </a:r>
            <a:r>
              <a:rPr lang="en-US" sz="2800" b="1" dirty="0"/>
              <a:t>Data </a:t>
            </a:r>
            <a:r>
              <a:rPr lang="en-US" sz="2800" b="1" dirty="0" smtClean="0"/>
              <a:t>Measures</a:t>
            </a:r>
          </a:p>
          <a:p>
            <a:pPr marL="0">
              <a:buNone/>
            </a:pPr>
            <a:endParaRPr lang="en-US" sz="2800" b="1" dirty="0"/>
          </a:p>
          <a:p>
            <a:pPr marL="0">
              <a:buNone/>
            </a:pPr>
            <a:r>
              <a:rPr lang="en-US" sz="2800" b="1" dirty="0"/>
              <a:t>Quality Data </a:t>
            </a:r>
            <a:r>
              <a:rPr lang="en-US" sz="2800" b="1" dirty="0" smtClean="0"/>
              <a:t>Display</a:t>
            </a:r>
          </a:p>
          <a:p>
            <a:pPr marL="0">
              <a:buNone/>
            </a:pPr>
            <a:endParaRPr lang="en-US" sz="2800" b="1" dirty="0"/>
          </a:p>
          <a:p>
            <a:pPr marL="0">
              <a:buNone/>
            </a:pPr>
            <a:r>
              <a:rPr lang="en-US" sz="2800" b="1" dirty="0" smtClean="0"/>
              <a:t>Medical Episode Grouping</a:t>
            </a:r>
          </a:p>
          <a:p>
            <a:pPr marL="0">
              <a:buNone/>
            </a:pPr>
            <a:endParaRPr lang="en-US" sz="2800" b="1" dirty="0"/>
          </a:p>
          <a:p>
            <a:pPr marL="0">
              <a:buNone/>
            </a:pPr>
            <a:r>
              <a:rPr lang="en-US" sz="2800" b="1" dirty="0"/>
              <a:t>Review of </a:t>
            </a:r>
            <a:r>
              <a:rPr lang="en-US" sz="2800" b="1" dirty="0" smtClean="0"/>
              <a:t>Timeline and Next Steps</a:t>
            </a:r>
            <a:endParaRPr lang="en-US" sz="2800" b="1"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3139139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Note: Language on CompareMaine</a:t>
            </a:r>
            <a:endParaRPr lang="en-US" dirty="0"/>
          </a:p>
        </p:txBody>
      </p:sp>
      <p:sp>
        <p:nvSpPr>
          <p:cNvPr id="3" name="Content Placeholder 2"/>
          <p:cNvSpPr>
            <a:spLocks noGrp="1"/>
          </p:cNvSpPr>
          <p:nvPr>
            <p:ph idx="1"/>
          </p:nvPr>
        </p:nvSpPr>
        <p:spPr/>
        <p:txBody>
          <a:bodyPr/>
          <a:lstStyle/>
          <a:p>
            <a:r>
              <a:rPr lang="en-US" dirty="0" smtClean="0"/>
              <a:t>Presenting healthcare quality and cost information is complex and technical in nature. As part of our website development, we are carefully writing and will vet the explanatory language that will be included on CompareMaine. </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19</a:t>
            </a:fld>
            <a:endParaRPr lang="en-US" dirty="0"/>
          </a:p>
        </p:txBody>
      </p:sp>
    </p:spTree>
    <p:extLst>
      <p:ext uri="{BB962C8B-B14F-4D97-AF65-F5344CB8AC3E}">
        <p14:creationId xmlns:p14="http://schemas.microsoft.com/office/powerpoint/2010/main" val="205142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2977662" y="1992517"/>
            <a:ext cx="8862646" cy="4078083"/>
          </a:xfrm>
        </p:spPr>
        <p:txBody>
          <a:bodyPr numCol="1">
            <a:noAutofit/>
          </a:bodyPr>
          <a:lstStyle/>
          <a:p>
            <a:pPr marL="0" indent="0">
              <a:buNone/>
            </a:pPr>
            <a:r>
              <a:rPr lang="en-US" sz="2600" dirty="0" smtClean="0"/>
              <a:t>Section 1: What are we already publicly reporting?</a:t>
            </a:r>
            <a:endParaRPr lang="en-US" sz="2600" dirty="0"/>
          </a:p>
          <a:p>
            <a:pPr marL="0" indent="0">
              <a:spcBef>
                <a:spcPts val="0"/>
              </a:spcBef>
              <a:buNone/>
            </a:pPr>
            <a:r>
              <a:rPr lang="en-US" sz="2300" dirty="0" smtClean="0">
                <a:solidFill>
                  <a:schemeClr val="tx1">
                    <a:lumMod val="50000"/>
                    <a:lumOff val="50000"/>
                  </a:schemeClr>
                </a:solidFill>
              </a:rPr>
              <a:t>10 </a:t>
            </a:r>
            <a:r>
              <a:rPr lang="en-US" sz="2300" dirty="0">
                <a:solidFill>
                  <a:schemeClr val="tx1">
                    <a:lumMod val="50000"/>
                    <a:lumOff val="50000"/>
                  </a:schemeClr>
                </a:solidFill>
              </a:rPr>
              <a:t>minutes</a:t>
            </a:r>
          </a:p>
          <a:p>
            <a:pPr marL="0" indent="0">
              <a:buNone/>
            </a:pPr>
            <a:r>
              <a:rPr lang="en-US" sz="2600" dirty="0" smtClean="0">
                <a:solidFill>
                  <a:schemeClr val="tx1">
                    <a:lumMod val="75000"/>
                    <a:lumOff val="25000"/>
                  </a:schemeClr>
                </a:solidFill>
              </a:rPr>
              <a:t>Section 2: Why are we integrating Healthcare Cost and Quality information?</a:t>
            </a:r>
            <a:br>
              <a:rPr lang="en-US" sz="2600" dirty="0" smtClean="0">
                <a:solidFill>
                  <a:schemeClr val="tx1">
                    <a:lumMod val="75000"/>
                    <a:lumOff val="25000"/>
                  </a:schemeClr>
                </a:solidFill>
              </a:rPr>
            </a:br>
            <a:r>
              <a:rPr lang="en-US" sz="2300" dirty="0" smtClean="0">
                <a:solidFill>
                  <a:schemeClr val="tx1">
                    <a:lumMod val="50000"/>
                    <a:lumOff val="50000"/>
                  </a:schemeClr>
                </a:solidFill>
              </a:rPr>
              <a:t>15 </a:t>
            </a:r>
            <a:r>
              <a:rPr lang="en-US" sz="2300" dirty="0">
                <a:solidFill>
                  <a:schemeClr val="tx1">
                    <a:lumMod val="50000"/>
                    <a:lumOff val="50000"/>
                  </a:schemeClr>
                </a:solidFill>
              </a:rPr>
              <a:t>minutes</a:t>
            </a:r>
          </a:p>
          <a:p>
            <a:pPr marL="0" indent="0">
              <a:buNone/>
            </a:pPr>
            <a:r>
              <a:rPr lang="en-US" sz="2600" dirty="0" smtClean="0">
                <a:solidFill>
                  <a:schemeClr val="tx1">
                    <a:lumMod val="75000"/>
                    <a:lumOff val="25000"/>
                  </a:schemeClr>
                </a:solidFill>
              </a:rPr>
              <a:t>Section 3: CompareMaine Plan for September Release</a:t>
            </a:r>
            <a:br>
              <a:rPr lang="en-US" sz="2600" dirty="0" smtClean="0">
                <a:solidFill>
                  <a:schemeClr val="tx1">
                    <a:lumMod val="75000"/>
                    <a:lumOff val="25000"/>
                  </a:schemeClr>
                </a:solidFill>
              </a:rPr>
            </a:br>
            <a:r>
              <a:rPr lang="en-US" sz="2300" dirty="0" smtClean="0">
                <a:solidFill>
                  <a:schemeClr val="tx1">
                    <a:lumMod val="50000"/>
                    <a:lumOff val="50000"/>
                  </a:schemeClr>
                </a:solidFill>
              </a:rPr>
              <a:t>60 minutes</a:t>
            </a:r>
          </a:p>
          <a:p>
            <a:pPr marL="0" indent="0">
              <a:buNone/>
            </a:pPr>
            <a:r>
              <a:rPr lang="en-US" sz="2600" dirty="0" smtClean="0"/>
              <a:t>Next Steps</a:t>
            </a:r>
            <a:r>
              <a:rPr lang="en-US" sz="2400" dirty="0"/>
              <a:t/>
            </a:r>
            <a:br>
              <a:rPr lang="en-US" sz="2400" dirty="0"/>
            </a:br>
            <a:r>
              <a:rPr lang="en-US" sz="2300" dirty="0" smtClean="0">
                <a:solidFill>
                  <a:schemeClr val="tx1">
                    <a:lumMod val="50000"/>
                    <a:lumOff val="50000"/>
                  </a:schemeClr>
                </a:solidFill>
              </a:rPr>
              <a:t>5 </a:t>
            </a:r>
            <a:r>
              <a:rPr lang="en-US" sz="2300" dirty="0">
                <a:solidFill>
                  <a:schemeClr val="tx1">
                    <a:lumMod val="50000"/>
                    <a:lumOff val="50000"/>
                  </a:schemeClr>
                </a:solidFill>
              </a:rPr>
              <a:t>minutes</a:t>
            </a:r>
          </a:p>
          <a:p>
            <a:pPr marL="0" indent="0">
              <a:buNone/>
            </a:pPr>
            <a:endParaRPr lang="en-US" sz="2300" dirty="0">
              <a:solidFill>
                <a:schemeClr val="tx1">
                  <a:lumMod val="50000"/>
                  <a:lumOff val="50000"/>
                </a:schemeClr>
              </a:solidFill>
            </a:endParaRPr>
          </a:p>
          <a:p>
            <a:pPr marL="91440" lvl="1" indent="-91440">
              <a:lnSpc>
                <a:spcPct val="100000"/>
              </a:lnSpc>
              <a:spcBef>
                <a:spcPts val="1200"/>
              </a:spcBef>
              <a:spcAft>
                <a:spcPts val="200"/>
              </a:spcAft>
              <a:buSzPct val="100000"/>
              <a:buFont typeface="Calibri" panose="020F0502020204030204" pitchFamily="34" charset="0"/>
              <a:buChar char=" "/>
            </a:pPr>
            <a:endParaRPr lang="en-US" sz="2600" dirty="0">
              <a:solidFill>
                <a:schemeClr val="tx1">
                  <a:lumMod val="75000"/>
                  <a:lumOff val="25000"/>
                </a:schemeClr>
              </a:solidFill>
            </a:endParaRPr>
          </a:p>
          <a:p>
            <a:pPr marL="91440" lvl="1" indent="-91440">
              <a:spcBef>
                <a:spcPts val="1200"/>
              </a:spcBef>
              <a:spcAft>
                <a:spcPts val="200"/>
              </a:spcAft>
              <a:buSzPct val="100000"/>
              <a:buFont typeface="Calibri" panose="020F0502020204030204" pitchFamily="34" charset="0"/>
              <a:buChar char=" "/>
            </a:pPr>
            <a:endParaRPr lang="en-US" sz="2600" dirty="0">
              <a:solidFill>
                <a:schemeClr val="tx1">
                  <a:lumMod val="75000"/>
                  <a:lumOff val="25000"/>
                </a:schemeClr>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t>2</a:t>
            </a:fld>
            <a:endParaRPr lang="en-US" dirty="0"/>
          </a:p>
        </p:txBody>
      </p:sp>
      <p:pic>
        <p:nvPicPr>
          <p:cNvPr id="10" name="Picture 9"/>
          <p:cNvPicPr>
            <a:picLocks noChangeAspect="1"/>
          </p:cNvPicPr>
          <p:nvPr/>
        </p:nvPicPr>
        <p:blipFill rotWithShape="1">
          <a:blip r:embed="rId3">
            <a:duotone>
              <a:prstClr val="black"/>
              <a:schemeClr val="accent5">
                <a:tint val="45000"/>
                <a:satMod val="400000"/>
              </a:schemeClr>
            </a:duotone>
          </a:blip>
          <a:srcRect l="25694" r="65601"/>
          <a:stretch/>
        </p:blipFill>
        <p:spPr>
          <a:xfrm>
            <a:off x="1227730" y="1992517"/>
            <a:ext cx="1237707" cy="1073289"/>
          </a:xfrm>
          <a:prstGeom prst="rect">
            <a:avLst/>
          </a:prstGeom>
        </p:spPr>
      </p:pic>
    </p:spTree>
    <p:extLst>
      <p:ext uri="{BB962C8B-B14F-4D97-AF65-F5344CB8AC3E}">
        <p14:creationId xmlns:p14="http://schemas.microsoft.com/office/powerpoint/2010/main" val="31328779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Quality </a:t>
            </a:r>
            <a:r>
              <a:rPr lang="en-US" dirty="0" smtClean="0"/>
              <a:t>Data Measures</a:t>
            </a:r>
            <a:endParaRPr lang="en-US" dirty="0"/>
          </a:p>
        </p:txBody>
      </p:sp>
      <p:sp>
        <p:nvSpPr>
          <p:cNvPr id="9" name="Text Placeholder 8"/>
          <p:cNvSpPr>
            <a:spLocks noGrp="1"/>
          </p:cNvSpPr>
          <p:nvPr>
            <p:ph type="body" idx="1"/>
          </p:nvPr>
        </p:nvSpPr>
        <p:spPr/>
        <p:txBody>
          <a:bodyPr/>
          <a:lstStyle/>
          <a:p>
            <a:r>
              <a:rPr lang="en-US" dirty="0"/>
              <a:t>Options and </a:t>
            </a:r>
            <a:r>
              <a:rPr lang="en-US" dirty="0" smtClean="0"/>
              <a:t>Recommendations for September 2015 Release</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20</a:t>
            </a:fld>
            <a:endParaRPr lang="en-US" dirty="0"/>
          </a:p>
        </p:txBody>
      </p:sp>
      <p:pic>
        <p:nvPicPr>
          <p:cNvPr id="5"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630936"/>
            <a:ext cx="4806516" cy="1201629"/>
          </a:xfrm>
          <a:prstGeom prst="rect">
            <a:avLst/>
          </a:prstGeom>
        </p:spPr>
      </p:pic>
    </p:spTree>
    <p:extLst>
      <p:ext uri="{BB962C8B-B14F-4D97-AF65-F5344CB8AC3E}">
        <p14:creationId xmlns:p14="http://schemas.microsoft.com/office/powerpoint/2010/main" val="30411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259307"/>
            <a:ext cx="10115203" cy="1450757"/>
          </a:xfrm>
        </p:spPr>
        <p:txBody>
          <a:bodyPr/>
          <a:lstStyle/>
          <a:p>
            <a:r>
              <a:rPr lang="en-US" dirty="0" smtClean="0">
                <a:solidFill>
                  <a:schemeClr val="tx1"/>
                </a:solidFill>
              </a:rPr>
              <a:t>Process for Quality Measure Selection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21</a:t>
            </a:fld>
            <a:endParaRPr lang="en-US" dirty="0"/>
          </a:p>
        </p:txBody>
      </p:sp>
      <p:sp>
        <p:nvSpPr>
          <p:cNvPr id="6" name="Content Placeholder 2"/>
          <p:cNvSpPr txBox="1">
            <a:spLocks/>
          </p:cNvSpPr>
          <p:nvPr/>
        </p:nvSpPr>
        <p:spPr>
          <a:xfrm>
            <a:off x="1097280" y="2039813"/>
            <a:ext cx="10115202" cy="441997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accent3">
                    <a:lumMod val="7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Guiding Principle: </a:t>
            </a:r>
            <a:endParaRPr lang="en-US" sz="28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2800" dirty="0" smtClean="0"/>
              <a:t>Data/information </a:t>
            </a:r>
            <a:r>
              <a:rPr lang="en-US" sz="2800" dirty="0"/>
              <a:t>that is publically available</a:t>
            </a:r>
          </a:p>
          <a:p>
            <a:endParaRPr lang="en-US" sz="28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r>
              <a:rPr lang="en-US" sz="28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Overview of Process:</a:t>
            </a:r>
          </a:p>
          <a:p>
            <a:r>
              <a:rPr lang="en-US" sz="2800" dirty="0"/>
              <a:t>Review of National Landscape</a:t>
            </a:r>
          </a:p>
          <a:p>
            <a:pPr lvl="0"/>
            <a:r>
              <a:rPr lang="en-US" sz="2800" dirty="0"/>
              <a:t>Feedback from our Consumer Advisory Group</a:t>
            </a:r>
          </a:p>
        </p:txBody>
      </p:sp>
    </p:spTree>
    <p:extLst>
      <p:ext uri="{BB962C8B-B14F-4D97-AF65-F5344CB8AC3E}">
        <p14:creationId xmlns:p14="http://schemas.microsoft.com/office/powerpoint/2010/main" val="29605187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259307"/>
            <a:ext cx="10115203" cy="1450757"/>
          </a:xfrm>
        </p:spPr>
        <p:txBody>
          <a:bodyPr/>
          <a:lstStyle/>
          <a:p>
            <a:r>
              <a:rPr lang="en-US" dirty="0" smtClean="0">
                <a:solidFill>
                  <a:schemeClr val="tx1"/>
                </a:solidFill>
              </a:rPr>
              <a:t>Quality Measure Recommendations for September Release of CompareMaine</a:t>
            </a:r>
            <a:endParaRPr lang="en-US" dirty="0">
              <a:solidFill>
                <a:schemeClr val="tx1"/>
              </a:solidFill>
            </a:endParaRPr>
          </a:p>
        </p:txBody>
      </p:sp>
      <p:sp>
        <p:nvSpPr>
          <p:cNvPr id="3" name="Content Placeholder 2"/>
          <p:cNvSpPr>
            <a:spLocks noGrp="1"/>
          </p:cNvSpPr>
          <p:nvPr>
            <p:ph idx="1"/>
          </p:nvPr>
        </p:nvSpPr>
        <p:spPr>
          <a:xfrm>
            <a:off x="1097279" y="1760555"/>
            <a:ext cx="9566428" cy="4648739"/>
          </a:xfrm>
        </p:spPr>
        <p:txBody>
          <a:bodyPr>
            <a:normAutofit lnSpcReduction="10000"/>
          </a:bodyPr>
          <a:lstStyle/>
          <a:p>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Patient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Experience (</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N=245 facilities/provider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p</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ractices)</a:t>
            </a:r>
          </a:p>
          <a:p>
            <a:pPr>
              <a:spcBef>
                <a:spcPts val="0"/>
              </a:spcBef>
            </a:pPr>
            <a:r>
              <a:rPr lang="en-US" sz="2100" dirty="0" smtClean="0"/>
              <a:t>Utilize the </a:t>
            </a:r>
            <a:r>
              <a:rPr lang="en-US" sz="2100" dirty="0"/>
              <a:t>relevant CAHPS measures for different provider types: HCAHPS for hospitals and CGCAHPS or PCMH-CAHPS for facilities/practices where those surveys are administered.  The HCAHPS is a composite (developed by CMS) of different domains of patient experience.  We use the single item construct of overall rating of the provider from PCMH and CG-CAHPS.</a:t>
            </a:r>
          </a:p>
          <a:p>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Serious Complications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N=19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facilities</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a:t>
            </a:r>
            <a:endPar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a:spcBef>
                <a:spcPts val="0"/>
              </a:spcBef>
            </a:pPr>
            <a:r>
              <a:rPr lang="en-US" sz="2100" dirty="0" smtClean="0"/>
              <a:t>This measure is a composite (developed by CMS) that draws on 8 AHRQ Patient Safety Indicators and reflects facility level patient safety. The overall score for serious complications is based on how often adult patients had certain serious, but potentially preventable, </a:t>
            </a:r>
            <a:r>
              <a:rPr lang="en-US" sz="2100" dirty="0"/>
              <a:t>complications related to medical or surgical inpatient hospital care</a:t>
            </a:r>
            <a:r>
              <a:rPr lang="en-US" sz="2100" dirty="0" smtClean="0"/>
              <a:t>.</a:t>
            </a:r>
            <a:endParaRPr lang="en-US" sz="2100" dirty="0"/>
          </a:p>
          <a:p>
            <a:pPr>
              <a:lnSpc>
                <a:spcPct val="110000"/>
              </a:lnSpc>
              <a:spcAft>
                <a:spcPts val="0"/>
              </a:spcAft>
            </a:pP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Healthcare-associated Infections </a:t>
            </a:r>
            <a:r>
              <a:rPr lang="en-US" sz="24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(N=35 </a:t>
            </a:r>
            <a:r>
              <a:rPr lang="en-US" sz="24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facilities)</a:t>
            </a:r>
          </a:p>
          <a:p>
            <a:pPr>
              <a:spcBef>
                <a:spcPts val="0"/>
              </a:spcBef>
              <a:spcAft>
                <a:spcPts val="0"/>
              </a:spcAft>
            </a:pPr>
            <a:r>
              <a:rPr lang="en-US" sz="2100" dirty="0" smtClean="0"/>
              <a:t>Utilize the </a:t>
            </a:r>
            <a:r>
              <a:rPr lang="en-US" sz="2100" dirty="0"/>
              <a:t>hospital data that is submitted to the National Healthcare Safety Network per Chapter 270 which is used to calculate the C. difficile LabID events in the annual HAI Report. </a:t>
            </a:r>
          </a:p>
          <a:p>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22</a:t>
            </a:fld>
            <a:endParaRPr lang="en-US" dirty="0"/>
          </a:p>
        </p:txBody>
      </p:sp>
    </p:spTree>
    <p:extLst>
      <p:ext uri="{BB962C8B-B14F-4D97-AF65-F5344CB8AC3E}">
        <p14:creationId xmlns:p14="http://schemas.microsoft.com/office/powerpoint/2010/main" val="11090070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2039814"/>
            <a:ext cx="9617943" cy="3829279"/>
          </a:xfrm>
        </p:spPr>
        <p:txBody>
          <a:bodyPr>
            <a:normAutofit/>
          </a:bodyPr>
          <a:lstStyle/>
          <a:p>
            <a:pPr marL="0" indent="0">
              <a:buNone/>
            </a:pPr>
            <a:r>
              <a:rPr lang="en-US" sz="28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Hospitals</a:t>
            </a:r>
            <a:r>
              <a:rPr lang="en-US" sz="2400" dirty="0"/>
              <a:t>: H-CAHPS Summary Star: composite score from a survey of patient experiences from hospital stays (~34 hospitals). </a:t>
            </a:r>
            <a:br>
              <a:rPr lang="en-US" sz="2400" dirty="0"/>
            </a:br>
            <a:endParaRPr lang="en-US" sz="2400" dirty="0"/>
          </a:p>
          <a:p>
            <a:pPr lvl="1">
              <a:buFont typeface="Arial" panose="020B0604020202020204" pitchFamily="34" charset="0"/>
              <a:buChar char="•"/>
            </a:pPr>
            <a:r>
              <a:rPr lang="en-US" sz="2100" dirty="0">
                <a:solidFill>
                  <a:schemeClr val="tx1">
                    <a:lumMod val="75000"/>
                    <a:lumOff val="25000"/>
                  </a:schemeClr>
                </a:solidFill>
              </a:rPr>
              <a:t>We use the composite measure that reflects domains including: communication with providers and staff, pain management, care transition and discharge information, cleanliness and quietness of the hospital and overall ratings </a:t>
            </a:r>
          </a:p>
          <a:p>
            <a:pPr lvl="1">
              <a:buFont typeface="Arial" panose="020B0604020202020204" pitchFamily="34" charset="0"/>
              <a:buChar char="•"/>
            </a:pPr>
            <a:r>
              <a:rPr lang="en-US" sz="2100" dirty="0" smtClean="0">
                <a:solidFill>
                  <a:schemeClr val="tx1">
                    <a:lumMod val="75000"/>
                    <a:lumOff val="25000"/>
                  </a:schemeClr>
                </a:solidFill>
              </a:rPr>
              <a:t>Survey </a:t>
            </a:r>
            <a:r>
              <a:rPr lang="en-US" sz="2100" dirty="0">
                <a:solidFill>
                  <a:schemeClr val="tx1">
                    <a:lumMod val="75000"/>
                    <a:lumOff val="25000"/>
                  </a:schemeClr>
                </a:solidFill>
              </a:rPr>
              <a:t>is administered to a random sample of adult inpatients between 48 hours and six weeks after discharge.</a:t>
            </a:r>
          </a:p>
          <a:p>
            <a:pPr lvl="1">
              <a:buFont typeface="Arial" panose="020B0604020202020204" pitchFamily="34" charset="0"/>
              <a:buChar char="•"/>
            </a:pPr>
            <a:r>
              <a:rPr lang="en-US" sz="2100" dirty="0">
                <a:solidFill>
                  <a:schemeClr val="tx1">
                    <a:lumMod val="75000"/>
                    <a:lumOff val="25000"/>
                  </a:schemeClr>
                </a:solidFill>
              </a:rPr>
              <a:t>Released for the first time in April 2015</a:t>
            </a:r>
          </a:p>
          <a:p>
            <a:pPr lvl="1">
              <a:buFont typeface="Arial" panose="020B0604020202020204" pitchFamily="34" charset="0"/>
              <a:buChar char="•"/>
            </a:pPr>
            <a:r>
              <a:rPr lang="en-US" sz="2100" dirty="0" smtClean="0">
                <a:solidFill>
                  <a:schemeClr val="tx1">
                    <a:lumMod val="75000"/>
                    <a:lumOff val="25000"/>
                  </a:schemeClr>
                </a:solidFill>
              </a:rPr>
              <a:t>Source</a:t>
            </a:r>
            <a:r>
              <a:rPr lang="en-US" sz="2100" dirty="0">
                <a:solidFill>
                  <a:schemeClr val="tx1">
                    <a:lumMod val="75000"/>
                    <a:lumOff val="25000"/>
                  </a:schemeClr>
                </a:solidFill>
              </a:rPr>
              <a:t>: CMS, to be updated </a:t>
            </a:r>
            <a:r>
              <a:rPr lang="en-US" sz="2100" dirty="0" smtClean="0">
                <a:solidFill>
                  <a:schemeClr val="tx1">
                    <a:lumMod val="75000"/>
                    <a:lumOff val="25000"/>
                  </a:schemeClr>
                </a:solidFill>
              </a:rPr>
              <a:t>annually</a:t>
            </a:r>
            <a:endParaRPr lang="en-US" sz="2100" dirty="0">
              <a:solidFill>
                <a:schemeClr val="tx1">
                  <a:lumMod val="75000"/>
                  <a:lumOff val="25000"/>
                </a:schemeClr>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23</a:t>
            </a:fld>
            <a:endParaRPr lang="en-US" dirty="0"/>
          </a:p>
        </p:txBody>
      </p:sp>
      <p:sp>
        <p:nvSpPr>
          <p:cNvPr id="5" name="Title 1"/>
          <p:cNvSpPr>
            <a:spLocks noGrp="1"/>
          </p:cNvSpPr>
          <p:nvPr>
            <p:ph type="title"/>
          </p:nvPr>
        </p:nvSpPr>
        <p:spPr/>
        <p:txBody>
          <a:bodyPr/>
          <a:lstStyle/>
          <a:p>
            <a:r>
              <a:rPr lang="en-US" dirty="0" smtClean="0"/>
              <a:t>Patient Experience Measure</a:t>
            </a:r>
            <a:endParaRPr lang="en-US" dirty="0"/>
          </a:p>
        </p:txBody>
      </p:sp>
    </p:spTree>
    <p:extLst>
      <p:ext uri="{BB962C8B-B14F-4D97-AF65-F5344CB8AC3E}">
        <p14:creationId xmlns:p14="http://schemas.microsoft.com/office/powerpoint/2010/main" val="36981226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79" y="1959643"/>
            <a:ext cx="9312468" cy="4277859"/>
          </a:xfrm>
        </p:spPr>
        <p:txBody>
          <a:bodyPr>
            <a:normAutofit/>
          </a:bodyPr>
          <a:lstStyle/>
          <a:p>
            <a:pPr marL="0" indent="0">
              <a:buNone/>
            </a:pPr>
            <a:r>
              <a:rPr lang="en-US" sz="28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Physician Practices</a:t>
            </a:r>
            <a:r>
              <a:rPr lang="en-US" sz="2400" dirty="0" smtClean="0"/>
              <a:t>: </a:t>
            </a:r>
            <a:r>
              <a:rPr lang="en-US" sz="2400" dirty="0"/>
              <a:t>Patient Experience Matters </a:t>
            </a:r>
            <a:r>
              <a:rPr lang="en-US" sz="2400" dirty="0" smtClean="0"/>
              <a:t>PCMH-CAHPS (~249); Patient Experience </a:t>
            </a:r>
            <a:r>
              <a:rPr lang="en-US" sz="2400" dirty="0"/>
              <a:t>Matters </a:t>
            </a:r>
            <a:r>
              <a:rPr lang="en-US" sz="2400" dirty="0" smtClean="0"/>
              <a:t>CG-CAHPS (~17). </a:t>
            </a:r>
            <a:br>
              <a:rPr lang="en-US" sz="2400" dirty="0" smtClean="0"/>
            </a:br>
            <a:endParaRPr lang="en-US" sz="2200" dirty="0">
              <a:solidFill>
                <a:srgbClr val="FF0000"/>
              </a:solidFill>
            </a:endParaRPr>
          </a:p>
          <a:p>
            <a:pPr lvl="1">
              <a:buFont typeface="Arial" panose="020B0604020202020204" pitchFamily="34" charset="0"/>
              <a:buChar char="•"/>
            </a:pPr>
            <a:r>
              <a:rPr lang="en-US" sz="2100" dirty="0">
                <a:solidFill>
                  <a:schemeClr val="tx1">
                    <a:lumMod val="75000"/>
                    <a:lumOff val="25000"/>
                  </a:schemeClr>
                </a:solidFill>
              </a:rPr>
              <a:t>R</a:t>
            </a:r>
            <a:r>
              <a:rPr lang="en-US" sz="2100" dirty="0" smtClean="0">
                <a:solidFill>
                  <a:schemeClr val="tx1">
                    <a:lumMod val="75000"/>
                    <a:lumOff val="25000"/>
                  </a:schemeClr>
                </a:solidFill>
              </a:rPr>
              <a:t>esponses </a:t>
            </a:r>
            <a:r>
              <a:rPr lang="en-US" sz="2100" dirty="0">
                <a:solidFill>
                  <a:schemeClr val="tx1">
                    <a:lumMod val="75000"/>
                    <a:lumOff val="25000"/>
                  </a:schemeClr>
                </a:solidFill>
              </a:rPr>
              <a:t>from the single question of the patient’s overall rating of the provider on a scale of 0 to 10,(0=worst and 10=best). </a:t>
            </a:r>
          </a:p>
          <a:p>
            <a:pPr lvl="1">
              <a:buFont typeface="Arial" panose="020B0604020202020204" pitchFamily="34" charset="0"/>
              <a:buChar char="•"/>
            </a:pPr>
            <a:r>
              <a:rPr lang="en-US" sz="2100" dirty="0" smtClean="0">
                <a:solidFill>
                  <a:schemeClr val="tx1">
                    <a:lumMod val="75000"/>
                    <a:lumOff val="25000"/>
                  </a:schemeClr>
                </a:solidFill>
              </a:rPr>
              <a:t>NCQA </a:t>
            </a:r>
            <a:r>
              <a:rPr lang="en-US" sz="2100" dirty="0">
                <a:solidFill>
                  <a:schemeClr val="tx1">
                    <a:lumMod val="75000"/>
                    <a:lumOff val="25000"/>
                  </a:schemeClr>
                </a:solidFill>
              </a:rPr>
              <a:t>has a Patient-Centered Medical Home Recognition program; participation in PCMH CAHPS surveys can help provider groups earn points </a:t>
            </a:r>
            <a:r>
              <a:rPr lang="en-US" sz="2100" dirty="0" smtClean="0">
                <a:solidFill>
                  <a:schemeClr val="tx1">
                    <a:lumMod val="75000"/>
                    <a:lumOff val="25000"/>
                  </a:schemeClr>
                </a:solidFill>
              </a:rPr>
              <a:t>toward a higher </a:t>
            </a:r>
            <a:r>
              <a:rPr lang="en-US" sz="2100" dirty="0">
                <a:solidFill>
                  <a:schemeClr val="tx1">
                    <a:lumMod val="75000"/>
                    <a:lumOff val="25000"/>
                  </a:schemeClr>
                </a:solidFill>
              </a:rPr>
              <a:t>recognition level</a:t>
            </a:r>
          </a:p>
          <a:p>
            <a:pPr lvl="1">
              <a:buFont typeface="Arial" panose="020B0604020202020204" pitchFamily="34" charset="0"/>
              <a:buChar char="•"/>
            </a:pPr>
            <a:r>
              <a:rPr lang="en-US" sz="2100" dirty="0">
                <a:solidFill>
                  <a:schemeClr val="tx1">
                    <a:lumMod val="75000"/>
                    <a:lumOff val="25000"/>
                  </a:schemeClr>
                </a:solidFill>
              </a:rPr>
              <a:t>Facilities participate voluntarily, often through a vendor; surveys are usually mailed to patients</a:t>
            </a:r>
          </a:p>
          <a:p>
            <a:pPr lvl="1">
              <a:buFont typeface="Arial" panose="020B0604020202020204" pitchFamily="34" charset="0"/>
              <a:buChar char="•"/>
            </a:pPr>
            <a:r>
              <a:rPr lang="en-US" sz="2100" dirty="0" smtClean="0">
                <a:solidFill>
                  <a:schemeClr val="tx1">
                    <a:lumMod val="75000"/>
                    <a:lumOff val="25000"/>
                  </a:schemeClr>
                </a:solidFill>
              </a:rPr>
              <a:t>Source</a:t>
            </a:r>
            <a:r>
              <a:rPr lang="en-US" sz="2100" dirty="0">
                <a:solidFill>
                  <a:schemeClr val="tx1">
                    <a:lumMod val="75000"/>
                    <a:lumOff val="25000"/>
                  </a:schemeClr>
                </a:solidFill>
              </a:rPr>
              <a:t>: Developed by AHRQ; sponsored by the </a:t>
            </a:r>
            <a:r>
              <a:rPr lang="en-US" sz="2100" dirty="0" smtClean="0">
                <a:solidFill>
                  <a:schemeClr val="tx1">
                    <a:lumMod val="75000"/>
                    <a:lumOff val="25000"/>
                  </a:schemeClr>
                </a:solidFill>
              </a:rPr>
              <a:t>Maine Quality Forum</a:t>
            </a:r>
            <a:endParaRPr lang="en-US" sz="2100" dirty="0">
              <a:solidFill>
                <a:schemeClr val="tx1"/>
              </a:solidFill>
            </a:endParaRPr>
          </a:p>
          <a:p>
            <a:pPr marL="201168" lvl="1" indent="0">
              <a:buNone/>
            </a:pPr>
            <a:endParaRPr lang="en-US" sz="2100" dirty="0">
              <a:solidFill>
                <a:schemeClr val="tx1">
                  <a:lumMod val="75000"/>
                  <a:lumOff val="25000"/>
                </a:schemeClr>
              </a:solidFill>
            </a:endParaRPr>
          </a:p>
          <a:p>
            <a:pPr>
              <a:buFont typeface="Arial" panose="020B0604020202020204" pitchFamily="34" charset="0"/>
              <a:buChar char="•"/>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24</a:t>
            </a:fld>
            <a:endParaRPr lang="en-US" dirty="0"/>
          </a:p>
        </p:txBody>
      </p:sp>
      <p:sp>
        <p:nvSpPr>
          <p:cNvPr id="5" name="Title 1"/>
          <p:cNvSpPr>
            <a:spLocks noGrp="1"/>
          </p:cNvSpPr>
          <p:nvPr>
            <p:ph type="title"/>
          </p:nvPr>
        </p:nvSpPr>
        <p:spPr/>
        <p:txBody>
          <a:bodyPr/>
          <a:lstStyle/>
          <a:p>
            <a:r>
              <a:rPr lang="en-US" dirty="0" smtClean="0"/>
              <a:t>Patient Experience Measure (cont.)</a:t>
            </a:r>
            <a:endParaRPr lang="en-US" dirty="0"/>
          </a:p>
        </p:txBody>
      </p:sp>
    </p:spTree>
    <p:extLst>
      <p:ext uri="{BB962C8B-B14F-4D97-AF65-F5344CB8AC3E}">
        <p14:creationId xmlns:p14="http://schemas.microsoft.com/office/powerpoint/2010/main" val="7638173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78" y="3243928"/>
            <a:ext cx="10444864" cy="2694572"/>
          </a:xfrm>
        </p:spPr>
        <p:txBody>
          <a:bodyPr numCol="2">
            <a:normAutofit fontScale="62500" lnSpcReduction="20000"/>
          </a:bodyPr>
          <a:lstStyle/>
          <a:p>
            <a:pPr>
              <a:buClr>
                <a:schemeClr val="accent5"/>
              </a:buClr>
              <a:buFont typeface="Arial" panose="020B0604020202020204" pitchFamily="34" charset="0"/>
              <a:buChar char="•"/>
            </a:pPr>
            <a:r>
              <a:rPr lang="en-US" dirty="0"/>
              <a:t>collapsed lung that results from medical treatment (iatrogenic pneumothorax, PSI #06)</a:t>
            </a:r>
          </a:p>
          <a:p>
            <a:pPr lvl="0">
              <a:buClr>
                <a:schemeClr val="accent5"/>
              </a:buClr>
              <a:buFont typeface="Arial" panose="020B0604020202020204" pitchFamily="34" charset="0"/>
              <a:buChar char="•"/>
            </a:pPr>
            <a:r>
              <a:rPr lang="en-US" dirty="0"/>
              <a:t>blood clots, in the lung or a large vein, after surgery (e.g. deep vein thrombosis, PSI #12)</a:t>
            </a:r>
          </a:p>
          <a:p>
            <a:pPr lvl="0">
              <a:buClr>
                <a:schemeClr val="accent5"/>
              </a:buClr>
              <a:buFont typeface="Arial" panose="020B0604020202020204" pitchFamily="34" charset="0"/>
              <a:buChar char="•"/>
            </a:pPr>
            <a:r>
              <a:rPr lang="en-US" dirty="0"/>
              <a:t>a wound that splits open after surgery (postoperative wound dehiscence, PSI #14)</a:t>
            </a:r>
          </a:p>
          <a:p>
            <a:pPr lvl="0">
              <a:buClr>
                <a:schemeClr val="accent5"/>
              </a:buClr>
              <a:buFont typeface="Arial" panose="020B0604020202020204" pitchFamily="34" charset="0"/>
              <a:buChar char="•"/>
            </a:pPr>
            <a:r>
              <a:rPr lang="en-US" dirty="0"/>
              <a:t>accidental cuts and tears (accidental puncture or laceration, PSI #15)</a:t>
            </a:r>
          </a:p>
          <a:p>
            <a:pPr lvl="0">
              <a:buClr>
                <a:schemeClr val="accent5"/>
              </a:buClr>
              <a:buFont typeface="Arial" panose="020B0604020202020204" pitchFamily="34" charset="0"/>
              <a:buChar char="•"/>
            </a:pPr>
            <a:r>
              <a:rPr lang="en-US" dirty="0"/>
              <a:t>pressure sores (pressure ulcers,  PSI #03) </a:t>
            </a:r>
          </a:p>
          <a:p>
            <a:pPr lvl="0">
              <a:buClr>
                <a:schemeClr val="accent5"/>
              </a:buClr>
              <a:buFont typeface="Arial" panose="020B0604020202020204" pitchFamily="34" charset="0"/>
              <a:buChar char="•"/>
            </a:pPr>
            <a:r>
              <a:rPr lang="en-US" dirty="0"/>
              <a:t>infections from a large venous catheters (central venous catheter-related blood stream infection rate, PSI #07)</a:t>
            </a:r>
          </a:p>
          <a:p>
            <a:pPr lvl="0">
              <a:buClr>
                <a:schemeClr val="accent5"/>
              </a:buClr>
              <a:buFont typeface="Arial" panose="020B0604020202020204" pitchFamily="34" charset="0"/>
              <a:buChar char="•"/>
            </a:pPr>
            <a:r>
              <a:rPr lang="en-US" dirty="0"/>
              <a:t>broken hip from a fall after surgery (postoperative hip fracture rate, PSI #08 )</a:t>
            </a:r>
          </a:p>
          <a:p>
            <a:pPr>
              <a:buClr>
                <a:schemeClr val="accent5"/>
              </a:buClr>
              <a:buFont typeface="Arial" panose="020B0604020202020204" pitchFamily="34" charset="0"/>
              <a:buChar char="•"/>
            </a:pPr>
            <a:r>
              <a:rPr lang="en-US" dirty="0"/>
              <a:t>blood stream infection after surgery (postoperative sepsis, PSI #13 )</a:t>
            </a:r>
          </a:p>
        </p:txBody>
      </p:sp>
      <p:sp>
        <p:nvSpPr>
          <p:cNvPr id="4" name="Slide Number Placeholder 3"/>
          <p:cNvSpPr>
            <a:spLocks noGrp="1"/>
          </p:cNvSpPr>
          <p:nvPr>
            <p:ph type="sldNum" sz="quarter" idx="12"/>
          </p:nvPr>
        </p:nvSpPr>
        <p:spPr/>
        <p:txBody>
          <a:bodyPr/>
          <a:lstStyle/>
          <a:p>
            <a:fld id="{4CE482DC-2269-4F26-9D2A-7E44B1A4CD85}" type="slidenum">
              <a:rPr lang="en-US" smtClean="0"/>
              <a:pPr/>
              <a:t>25</a:t>
            </a:fld>
            <a:endParaRPr lang="en-US" dirty="0"/>
          </a:p>
        </p:txBody>
      </p:sp>
      <p:sp>
        <p:nvSpPr>
          <p:cNvPr id="6" name="Title 1"/>
          <p:cNvSpPr>
            <a:spLocks noGrp="1"/>
          </p:cNvSpPr>
          <p:nvPr>
            <p:ph type="title"/>
          </p:nvPr>
        </p:nvSpPr>
        <p:spPr/>
        <p:txBody>
          <a:bodyPr/>
          <a:lstStyle/>
          <a:p>
            <a:r>
              <a:rPr lang="en-US" dirty="0" smtClean="0"/>
              <a:t>Serious Complications Measure</a:t>
            </a:r>
            <a:endParaRPr lang="en-US" dirty="0"/>
          </a:p>
        </p:txBody>
      </p:sp>
      <p:sp>
        <p:nvSpPr>
          <p:cNvPr id="5" name="Rectangle 4"/>
          <p:cNvSpPr/>
          <p:nvPr/>
        </p:nvSpPr>
        <p:spPr>
          <a:xfrm>
            <a:off x="1097278" y="1737360"/>
            <a:ext cx="10115203" cy="1323439"/>
          </a:xfrm>
          <a:prstGeom prst="rect">
            <a:avLst/>
          </a:prstGeom>
        </p:spPr>
        <p:txBody>
          <a:bodyPr wrap="square">
            <a:spAutoFit/>
          </a:bodyPr>
          <a:lstStyle/>
          <a:p>
            <a:r>
              <a:rPr lang="en-US" sz="2000" dirty="0" smtClean="0"/>
              <a:t>The Agency for Healthcare Research &amp; Quality (AHRQ) </a:t>
            </a:r>
            <a:r>
              <a:rPr lang="en-US" sz="2000" dirty="0"/>
              <a:t>Patient Safety Indicators (</a:t>
            </a:r>
            <a:r>
              <a:rPr lang="en-US" sz="2000" dirty="0" smtClean="0"/>
              <a:t>PSIs) provides an </a:t>
            </a:r>
            <a:r>
              <a:rPr lang="en-US" sz="2000" dirty="0"/>
              <a:t>overall score for serious complications </a:t>
            </a:r>
            <a:r>
              <a:rPr lang="en-US" sz="2000" dirty="0" smtClean="0"/>
              <a:t>based </a:t>
            </a:r>
            <a:r>
              <a:rPr lang="en-US" sz="2000" dirty="0"/>
              <a:t>on how often adult patients had certain serious, but potentially preventable, complications related to medical or surgical inpatient hospital care. This </a:t>
            </a:r>
            <a:r>
              <a:rPr lang="en-US" sz="2000" dirty="0" smtClean="0"/>
              <a:t>risk-adjusted composite is </a:t>
            </a:r>
            <a:r>
              <a:rPr lang="en-US" sz="2000" dirty="0"/>
              <a:t>based on the following </a:t>
            </a:r>
            <a:r>
              <a:rPr lang="en-US" sz="2000" dirty="0" smtClean="0"/>
              <a:t>eight measures</a:t>
            </a:r>
            <a:r>
              <a:rPr lang="en-US" sz="2000" dirty="0"/>
              <a:t>: </a:t>
            </a:r>
          </a:p>
        </p:txBody>
      </p:sp>
      <p:sp>
        <p:nvSpPr>
          <p:cNvPr id="2" name="TextBox 1"/>
          <p:cNvSpPr txBox="1"/>
          <p:nvPr/>
        </p:nvSpPr>
        <p:spPr>
          <a:xfrm>
            <a:off x="2514598" y="5799032"/>
            <a:ext cx="6480941" cy="400110"/>
          </a:xfrm>
          <a:prstGeom prst="rect">
            <a:avLst/>
          </a:prstGeom>
          <a:noFill/>
        </p:spPr>
        <p:txBody>
          <a:bodyPr wrap="none" rtlCol="0">
            <a:spAutoFit/>
          </a:bodyPr>
          <a:lstStyle/>
          <a:p>
            <a:r>
              <a:rPr lang="en-US" sz="20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All of these measures are reported individually on MONAHRQ</a:t>
            </a:r>
            <a:r>
              <a:rPr lang="en-US" sz="2000" b="1" i="1" dirty="0" smtClean="0">
                <a:solidFill>
                  <a:srgbClr val="00B4A7"/>
                </a:solidFill>
              </a:rPr>
              <a:t>.</a:t>
            </a:r>
            <a:endParaRPr lang="en-US" sz="2000" b="1" i="1" dirty="0">
              <a:solidFill>
                <a:srgbClr val="00B4A7"/>
              </a:solidFill>
            </a:endParaRPr>
          </a:p>
        </p:txBody>
      </p:sp>
    </p:spTree>
    <p:extLst>
      <p:ext uri="{BB962C8B-B14F-4D97-AF65-F5344CB8AC3E}">
        <p14:creationId xmlns:p14="http://schemas.microsoft.com/office/powerpoint/2010/main" val="1586812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996271"/>
            <a:ext cx="9831977" cy="4130209"/>
          </a:xfrm>
        </p:spPr>
        <p:txBody>
          <a:bodyPr>
            <a:normAutofit fontScale="62500" lnSpcReduction="20000"/>
          </a:bodyPr>
          <a:lstStyle/>
          <a:p>
            <a:pPr marL="0" indent="0">
              <a:buNone/>
            </a:pPr>
            <a:r>
              <a:rPr lang="en-US" sz="3600" dirty="0"/>
              <a:t>Maine hospitals are required to report data to </a:t>
            </a:r>
            <a:r>
              <a:rPr lang="en-US" sz="3600" dirty="0" smtClean="0"/>
              <a:t>MHDO </a:t>
            </a:r>
            <a:r>
              <a:rPr lang="en-US" sz="3600" dirty="0"/>
              <a:t>on either how often HAIs occur or how well they follow recognized best practices designed to prevent: </a:t>
            </a:r>
          </a:p>
          <a:p>
            <a:pPr>
              <a:buClr>
                <a:srgbClr val="00B4A7"/>
              </a:buClr>
              <a:buFont typeface="Arial" panose="020B0604020202020204" pitchFamily="34" charset="0"/>
              <a:buChar char="•"/>
            </a:pPr>
            <a:r>
              <a:rPr lang="en-US" sz="3600" dirty="0" smtClean="0"/>
              <a:t>Surgical </a:t>
            </a:r>
            <a:r>
              <a:rPr lang="en-US" sz="3600" dirty="0"/>
              <a:t>site infections; </a:t>
            </a:r>
          </a:p>
          <a:p>
            <a:pPr>
              <a:buClr>
                <a:srgbClr val="00B4A7"/>
              </a:buClr>
              <a:buFont typeface="Arial" panose="020B0604020202020204" pitchFamily="34" charset="0"/>
              <a:buChar char="•"/>
            </a:pPr>
            <a:r>
              <a:rPr lang="en-US" sz="3600" dirty="0" smtClean="0"/>
              <a:t>Central </a:t>
            </a:r>
            <a:r>
              <a:rPr lang="en-US" sz="3600" dirty="0"/>
              <a:t>line catheter-associated blood stream infections; </a:t>
            </a:r>
          </a:p>
          <a:p>
            <a:pPr>
              <a:buClr>
                <a:srgbClr val="00B4A7"/>
              </a:buClr>
              <a:buFont typeface="Arial" panose="020B0604020202020204" pitchFamily="34" charset="0"/>
              <a:buChar char="•"/>
            </a:pPr>
            <a:r>
              <a:rPr lang="en-US" sz="3600" dirty="0" smtClean="0"/>
              <a:t>Ventilator </a:t>
            </a:r>
            <a:r>
              <a:rPr lang="en-US" sz="3600" dirty="0"/>
              <a:t>associated pneumonia infections and other complications; </a:t>
            </a:r>
          </a:p>
          <a:p>
            <a:pPr>
              <a:buClr>
                <a:srgbClr val="00B4A7"/>
              </a:buClr>
              <a:buFont typeface="Arial" panose="020B0604020202020204" pitchFamily="34" charset="0"/>
              <a:buChar char="•"/>
            </a:pPr>
            <a:r>
              <a:rPr lang="en-US" sz="3600" dirty="0" smtClean="0"/>
              <a:t>Cases </a:t>
            </a:r>
            <a:r>
              <a:rPr lang="en-US" sz="3600" dirty="0"/>
              <a:t>of MRSA (Methicillin-resistant Staphylococcus aureus); and </a:t>
            </a:r>
          </a:p>
          <a:p>
            <a:pPr>
              <a:buClr>
                <a:srgbClr val="00B4A7"/>
              </a:buClr>
              <a:buFont typeface="Arial" panose="020B0604020202020204" pitchFamily="34" charset="0"/>
              <a:buChar char="•"/>
            </a:pPr>
            <a:r>
              <a:rPr lang="en-US" sz="3600" dirty="0" smtClean="0"/>
              <a:t>Cases </a:t>
            </a:r>
            <a:r>
              <a:rPr lang="en-US" sz="3600" dirty="0"/>
              <a:t>of </a:t>
            </a:r>
            <a:r>
              <a:rPr lang="en-US" sz="3600" i="1" dirty="0"/>
              <a:t>C. difficile (Clostridium difficile) </a:t>
            </a:r>
            <a:endParaRPr lang="en-US" sz="3600" dirty="0"/>
          </a:p>
          <a:p>
            <a:pPr marL="0" indent="0">
              <a:buNone/>
            </a:pPr>
            <a:r>
              <a:rPr lang="en-US" sz="3700" dirty="0"/>
              <a:t>The MQF is required to report annually in collaboration with the Maine CDC on the status of Healthcare associated infections in the state of Maine.  </a:t>
            </a:r>
            <a:endParaRPr lang="en-US" sz="3700" dirty="0" smtClean="0"/>
          </a:p>
          <a:p>
            <a:pPr marL="0" indent="0">
              <a:buNone/>
            </a:pPr>
            <a:r>
              <a:rPr lang="en-US" sz="3700" dirty="0" smtClean="0"/>
              <a:t>2015 Annual HAI report includes </a:t>
            </a:r>
            <a:r>
              <a:rPr lang="en-US" sz="3700" dirty="0"/>
              <a:t>new measures </a:t>
            </a:r>
            <a:r>
              <a:rPr lang="en-US" sz="3700" dirty="0" smtClean="0"/>
              <a:t>to </a:t>
            </a:r>
            <a:r>
              <a:rPr lang="en-US" sz="3700" dirty="0"/>
              <a:t>report the presence of MRSA and C. difficile in Maine </a:t>
            </a:r>
            <a:r>
              <a:rPr lang="en-US" sz="3700" dirty="0" smtClean="0"/>
              <a:t>hospitals-</a:t>
            </a:r>
            <a:r>
              <a:rPr lang="it-IT" sz="3700" dirty="0"/>
              <a:t>LabID </a:t>
            </a:r>
            <a:r>
              <a:rPr lang="it-IT" sz="3700" dirty="0" smtClean="0"/>
              <a:t>event</a:t>
            </a:r>
            <a:endParaRPr lang="en-US" sz="3700" dirty="0"/>
          </a:p>
          <a:p>
            <a:pPr lvl="1">
              <a:buClr>
                <a:schemeClr val="accent5"/>
              </a:buClr>
              <a:buFont typeface="Arial" panose="020B0604020202020204" pitchFamily="34" charset="0"/>
              <a:buChar char="•"/>
            </a:pPr>
            <a:endParaRPr lang="en-US" dirty="0" smtClean="0">
              <a:solidFill>
                <a:schemeClr val="tx1"/>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26</a:t>
            </a:fld>
            <a:endParaRPr lang="en-US" dirty="0"/>
          </a:p>
        </p:txBody>
      </p:sp>
      <p:sp>
        <p:nvSpPr>
          <p:cNvPr id="5" name="Title 1"/>
          <p:cNvSpPr>
            <a:spLocks noGrp="1"/>
          </p:cNvSpPr>
          <p:nvPr>
            <p:ph type="title"/>
          </p:nvPr>
        </p:nvSpPr>
        <p:spPr/>
        <p:txBody>
          <a:bodyPr/>
          <a:lstStyle/>
          <a:p>
            <a:r>
              <a:rPr lang="en-US" dirty="0" smtClean="0"/>
              <a:t>Healthcare Associated Infections (HAI)</a:t>
            </a:r>
            <a:endParaRPr lang="en-US" dirty="0">
              <a:solidFill>
                <a:srgbClr val="FF0000"/>
              </a:solidFill>
            </a:endParaRPr>
          </a:p>
        </p:txBody>
      </p:sp>
    </p:spTree>
    <p:extLst>
      <p:ext uri="{BB962C8B-B14F-4D97-AF65-F5344CB8AC3E}">
        <p14:creationId xmlns:p14="http://schemas.microsoft.com/office/powerpoint/2010/main" val="31040065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HAI </a:t>
            </a:r>
            <a:r>
              <a:rPr lang="en-US" dirty="0" smtClean="0"/>
              <a:t>Measures Considered</a:t>
            </a:r>
            <a:endParaRPr lang="en-US" dirty="0"/>
          </a:p>
        </p:txBody>
      </p:sp>
      <p:sp>
        <p:nvSpPr>
          <p:cNvPr id="3" name="Content Placeholder 2"/>
          <p:cNvSpPr>
            <a:spLocks noGrp="1"/>
          </p:cNvSpPr>
          <p:nvPr>
            <p:ph idx="1"/>
          </p:nvPr>
        </p:nvSpPr>
        <p:spPr>
          <a:xfrm>
            <a:off x="1097280" y="2083357"/>
            <a:ext cx="10115202" cy="3829279"/>
          </a:xfrm>
        </p:spPr>
        <p:txBody>
          <a:bodyPr>
            <a:normAutofit fontScale="92500" lnSpcReduction="20000"/>
          </a:bodyPr>
          <a:lstStyle/>
          <a:p>
            <a:r>
              <a:rPr lang="en-US" sz="3900" dirty="0"/>
              <a:t>MRSA and C. difficile LabID Events</a:t>
            </a:r>
          </a:p>
          <a:p>
            <a:pPr>
              <a:buClr>
                <a:srgbClr val="00B4A7"/>
              </a:buClr>
              <a:buFont typeface="Arial" panose="020B0604020202020204" pitchFamily="34" charset="0"/>
              <a:buChar char="•"/>
            </a:pPr>
            <a:r>
              <a:rPr lang="en-US" sz="2800" dirty="0" smtClean="0"/>
              <a:t>Instead </a:t>
            </a:r>
            <a:r>
              <a:rPr lang="en-US" sz="2800" dirty="0"/>
              <a:t>of reporting the number of clinically diagnosed cases of MRSA or </a:t>
            </a:r>
            <a:r>
              <a:rPr lang="en-US" sz="2800" i="1" dirty="0"/>
              <a:t>C. difficile </a:t>
            </a:r>
            <a:r>
              <a:rPr lang="en-US" sz="2800" dirty="0"/>
              <a:t>infection, LabID event reporting counts the number of cases when the pathology lab identified the presence of MRSA or </a:t>
            </a:r>
            <a:r>
              <a:rPr lang="en-US" sz="2800" i="1" dirty="0"/>
              <a:t>C. difficile </a:t>
            </a:r>
            <a:r>
              <a:rPr lang="en-US" sz="2800" dirty="0"/>
              <a:t>in a patient sample. </a:t>
            </a:r>
            <a:endParaRPr lang="en-US" sz="2800" dirty="0" smtClean="0"/>
          </a:p>
          <a:p>
            <a:pPr>
              <a:buClr>
                <a:srgbClr val="00B4A7"/>
              </a:buClr>
              <a:buFont typeface="Arial" panose="020B0604020202020204" pitchFamily="34" charset="0"/>
              <a:buChar char="•"/>
            </a:pPr>
            <a:r>
              <a:rPr lang="en-US" sz="2800" dirty="0" smtClean="0"/>
              <a:t>The CDC </a:t>
            </a:r>
            <a:r>
              <a:rPr lang="en-US" sz="2800" dirty="0"/>
              <a:t>recognizes LabID event rates (the ratio of LabID events to inpatient days) as a reasonably reliable proxy for infection rates.</a:t>
            </a:r>
          </a:p>
          <a:p>
            <a:pPr>
              <a:buClr>
                <a:srgbClr val="00B4A7"/>
              </a:buClr>
              <a:buFont typeface="Arial" panose="020B0604020202020204" pitchFamily="34" charset="0"/>
              <a:buChar char="•"/>
            </a:pPr>
            <a:r>
              <a:rPr lang="en-US" sz="2800" dirty="0" smtClean="0"/>
              <a:t>Some </a:t>
            </a:r>
            <a:r>
              <a:rPr lang="en-US" sz="2800" dirty="0"/>
              <a:t>patients can carry MRSA or </a:t>
            </a:r>
            <a:r>
              <a:rPr lang="en-US" sz="2800" i="1" dirty="0"/>
              <a:t>C. difficile </a:t>
            </a:r>
            <a:r>
              <a:rPr lang="en-US" sz="2800" dirty="0"/>
              <a:t>bacteria without developing a disease infection. Therefore, the LabID event rate will almost always appear higher than the actual infection rate. </a:t>
            </a:r>
          </a:p>
        </p:txBody>
      </p:sp>
      <p:sp>
        <p:nvSpPr>
          <p:cNvPr id="4" name="Slide Number Placeholder 3"/>
          <p:cNvSpPr>
            <a:spLocks noGrp="1"/>
          </p:cNvSpPr>
          <p:nvPr>
            <p:ph type="sldNum" sz="quarter" idx="12"/>
          </p:nvPr>
        </p:nvSpPr>
        <p:spPr/>
        <p:txBody>
          <a:bodyPr/>
          <a:lstStyle/>
          <a:p>
            <a:fld id="{4CE482DC-2269-4F26-9D2A-7E44B1A4CD85}" type="slidenum">
              <a:rPr lang="en-US" smtClean="0"/>
              <a:pPr/>
              <a:t>27</a:t>
            </a:fld>
            <a:endParaRPr lang="en-US" dirty="0"/>
          </a:p>
        </p:txBody>
      </p:sp>
    </p:spTree>
    <p:extLst>
      <p:ext uri="{BB962C8B-B14F-4D97-AF65-F5344CB8AC3E}">
        <p14:creationId xmlns:p14="http://schemas.microsoft.com/office/powerpoint/2010/main" val="3721822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HAI </a:t>
            </a:r>
            <a:r>
              <a:rPr lang="en-US" dirty="0" smtClean="0"/>
              <a:t>Recommended Measure: C. difficile</a:t>
            </a:r>
            <a:endParaRPr lang="en-US" dirty="0"/>
          </a:p>
        </p:txBody>
      </p:sp>
      <p:sp>
        <p:nvSpPr>
          <p:cNvPr id="3" name="Content Placeholder 2"/>
          <p:cNvSpPr>
            <a:spLocks noGrp="1"/>
          </p:cNvSpPr>
          <p:nvPr>
            <p:ph idx="1"/>
          </p:nvPr>
        </p:nvSpPr>
        <p:spPr/>
        <p:txBody>
          <a:bodyPr>
            <a:normAutofit/>
          </a:bodyPr>
          <a:lstStyle/>
          <a:p>
            <a:pPr marL="0" indent="0">
              <a:buNone/>
            </a:pPr>
            <a:r>
              <a:rPr lang="en-US" sz="2800" i="1" dirty="0"/>
              <a:t>Between 1997 and 2004, the national death rate for C. difficile infections rose nearly five-fold from 1.5% to 6.9%. (</a:t>
            </a:r>
            <a:r>
              <a:rPr lang="en-US" sz="2800" i="1" dirty="0" err="1"/>
              <a:t>Ghose</a:t>
            </a:r>
            <a:r>
              <a:rPr lang="en-US" sz="2800" i="1" dirty="0"/>
              <a:t>, 2013</a:t>
            </a:r>
            <a:r>
              <a:rPr lang="en-US" sz="2800" i="1" dirty="0" smtClean="0"/>
              <a:t>)</a:t>
            </a:r>
            <a:endParaRPr lang="en-US" sz="28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lang="en-US" sz="2800"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Measure</a:t>
            </a:r>
            <a:r>
              <a:rPr lang="en-US" sz="2800" dirty="0" smtClean="0"/>
              <a:t>: Number </a:t>
            </a:r>
            <a:r>
              <a:rPr lang="en-US" sz="2800" dirty="0"/>
              <a:t>of hospital-onset </a:t>
            </a:r>
            <a:r>
              <a:rPr lang="en-US" sz="2800" dirty="0" smtClean="0"/>
              <a:t>(HO) </a:t>
            </a:r>
            <a:r>
              <a:rPr lang="en-US" sz="2800" i="1" dirty="0" smtClean="0"/>
              <a:t>C</a:t>
            </a:r>
            <a:r>
              <a:rPr lang="en-US" sz="2800" i="1" dirty="0"/>
              <a:t>. difficile </a:t>
            </a:r>
            <a:r>
              <a:rPr lang="en-US" sz="2800" dirty="0"/>
              <a:t>LabID events per </a:t>
            </a:r>
            <a:r>
              <a:rPr lang="en-US" sz="2800" dirty="0" smtClean="0"/>
              <a:t>10,000 patient days</a:t>
            </a:r>
            <a:r>
              <a:rPr lang="en-US" dirty="0" smtClean="0"/>
              <a:t>. 	</a:t>
            </a:r>
          </a:p>
          <a:p>
            <a:r>
              <a:rPr lang="en-US" sz="1800" dirty="0" smtClean="0"/>
              <a:t>HO</a:t>
            </a:r>
            <a:r>
              <a:rPr lang="en-US" sz="1800" i="1" dirty="0" smtClean="0"/>
              <a:t>: </a:t>
            </a:r>
            <a:r>
              <a:rPr lang="en-US" sz="1800" dirty="0"/>
              <a:t>LabID Event specimen collected more than 3 days after admission to the </a:t>
            </a:r>
            <a:r>
              <a:rPr lang="en-US" sz="1800" dirty="0" smtClean="0"/>
              <a:t>hospital (i.e</a:t>
            </a:r>
            <a:r>
              <a:rPr lang="en-US" sz="1800" dirty="0"/>
              <a:t>., on or after day 4) </a:t>
            </a:r>
            <a:endParaRPr lang="en-US" sz="1800" dirty="0" smtClean="0"/>
          </a:p>
          <a:p>
            <a:pPr lvl="1">
              <a:buClr>
                <a:schemeClr val="accent5"/>
              </a:buClr>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28</a:t>
            </a:fld>
            <a:endParaRPr lang="en-US" dirty="0"/>
          </a:p>
        </p:txBody>
      </p:sp>
    </p:spTree>
    <p:extLst>
      <p:ext uri="{BB962C8B-B14F-4D97-AF65-F5344CB8AC3E}">
        <p14:creationId xmlns:p14="http://schemas.microsoft.com/office/powerpoint/2010/main" val="4626497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Quality </a:t>
            </a:r>
            <a:r>
              <a:rPr lang="en-US" dirty="0" smtClean="0"/>
              <a:t>Data Display</a:t>
            </a:r>
            <a:endParaRPr lang="en-US" dirty="0"/>
          </a:p>
        </p:txBody>
      </p:sp>
      <p:sp>
        <p:nvSpPr>
          <p:cNvPr id="9" name="Text Placeholder 8"/>
          <p:cNvSpPr>
            <a:spLocks noGrp="1"/>
          </p:cNvSpPr>
          <p:nvPr>
            <p:ph type="body" idx="1"/>
          </p:nvPr>
        </p:nvSpPr>
        <p:spPr/>
        <p:txBody>
          <a:bodyPr>
            <a:normAutofit fontScale="47500" lnSpcReduction="20000"/>
          </a:bodyPr>
          <a:lstStyle/>
          <a:p>
            <a:r>
              <a:rPr lang="en-US" dirty="0" smtClean="0"/>
              <a:t>Presenting Quality Data</a:t>
            </a:r>
          </a:p>
          <a:p>
            <a:r>
              <a:rPr lang="en-US" dirty="0" smtClean="0"/>
              <a:t>Using a 5 Point Scale</a:t>
            </a:r>
          </a:p>
          <a:p>
            <a:r>
              <a:rPr lang="en-US" dirty="0" smtClean="0"/>
              <a:t>Using Word Icons</a:t>
            </a:r>
          </a:p>
          <a:p>
            <a:r>
              <a:rPr lang="en-US" dirty="0"/>
              <a:t>Options and Recommendations</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29</a:t>
            </a:fld>
            <a:endParaRPr lang="en-US" dirty="0"/>
          </a:p>
        </p:txBody>
      </p:sp>
      <p:pic>
        <p:nvPicPr>
          <p:cNvPr id="5"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630936"/>
            <a:ext cx="4806516" cy="1201629"/>
          </a:xfrm>
          <a:prstGeom prst="rect">
            <a:avLst/>
          </a:prstGeom>
        </p:spPr>
      </p:pic>
    </p:spTree>
    <p:extLst>
      <p:ext uri="{BB962C8B-B14F-4D97-AF65-F5344CB8AC3E}">
        <p14:creationId xmlns:p14="http://schemas.microsoft.com/office/powerpoint/2010/main" val="1211743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FAB73BC-B049-4115-A692-8D63A059BFB8}" type="slidenum">
              <a:rPr lang="en-US" smtClean="0"/>
              <a:pPr/>
              <a:t>3</a:t>
            </a:fld>
            <a:endParaRPr lang="en-US" dirty="0"/>
          </a:p>
        </p:txBody>
      </p:sp>
      <p:sp>
        <p:nvSpPr>
          <p:cNvPr id="6" name="Title 1"/>
          <p:cNvSpPr>
            <a:spLocks noGrp="1"/>
          </p:cNvSpPr>
          <p:nvPr>
            <p:ph type="title"/>
          </p:nvPr>
        </p:nvSpPr>
        <p:spPr/>
        <p:txBody>
          <a:bodyPr>
            <a:normAutofit/>
          </a:bodyPr>
          <a:lstStyle/>
          <a:p>
            <a:r>
              <a:rPr lang="en-US" b="1" dirty="0"/>
              <a:t>Section 1: </a:t>
            </a:r>
            <a:r>
              <a:rPr lang="en-US" b="1" dirty="0" smtClean="0"/>
              <a:t/>
            </a:r>
            <a:br>
              <a:rPr lang="en-US" b="1" dirty="0" smtClean="0"/>
            </a:br>
            <a:r>
              <a:rPr lang="en-US" b="1" dirty="0" smtClean="0"/>
              <a:t>What are we already publicly </a:t>
            </a:r>
            <a:r>
              <a:rPr lang="en-US" b="1" dirty="0"/>
              <a:t>r</a:t>
            </a:r>
            <a:r>
              <a:rPr lang="en-US" b="1" dirty="0" smtClean="0"/>
              <a:t>eporting</a:t>
            </a:r>
            <a:r>
              <a:rPr lang="en-US" b="1" dirty="0"/>
              <a:t>?</a:t>
            </a:r>
            <a:r>
              <a:rPr lang="en-US" b="1" dirty="0" smtClean="0"/>
              <a:t> </a:t>
            </a:r>
            <a:endParaRPr lang="en-US" b="1" dirty="0"/>
          </a:p>
        </p:txBody>
      </p:sp>
      <p:sp>
        <p:nvSpPr>
          <p:cNvPr id="7" name="Content Placeholder 2"/>
          <p:cNvSpPr>
            <a:spLocks noGrp="1"/>
          </p:cNvSpPr>
          <p:nvPr>
            <p:ph idx="1"/>
          </p:nvPr>
        </p:nvSpPr>
        <p:spPr/>
        <p:txBody>
          <a:bodyPr>
            <a:normAutofit/>
          </a:bodyPr>
          <a:lstStyle/>
          <a:p>
            <a:pPr marL="0" indent="0">
              <a:buNone/>
            </a:pPr>
            <a:r>
              <a:rPr lang="en-US" sz="2800" b="1" dirty="0" smtClean="0"/>
              <a:t>Cost Information</a:t>
            </a:r>
          </a:p>
          <a:p>
            <a:pPr lvl="1">
              <a:buFont typeface="Arial" panose="020B0604020202020204" pitchFamily="34" charset="0"/>
              <a:buChar char="•"/>
            </a:pPr>
            <a:r>
              <a:rPr lang="en-US" sz="2600" dirty="0" smtClean="0"/>
              <a:t>HealthCost</a:t>
            </a:r>
          </a:p>
          <a:p>
            <a:pPr marL="201168" lvl="1" indent="0">
              <a:buNone/>
            </a:pPr>
            <a:endParaRPr lang="en-US" sz="2600" dirty="0" smtClean="0"/>
          </a:p>
          <a:p>
            <a:pPr marL="0">
              <a:buNone/>
            </a:pPr>
            <a:r>
              <a:rPr lang="en-US" sz="2800" b="1" dirty="0" smtClean="0"/>
              <a:t>Quality Information</a:t>
            </a:r>
          </a:p>
          <a:p>
            <a:pPr lvl="1">
              <a:buFont typeface="Arial" panose="020B0604020202020204" pitchFamily="34" charset="0"/>
              <a:buChar char="•"/>
            </a:pPr>
            <a:r>
              <a:rPr lang="en-US" sz="2600" dirty="0" smtClean="0"/>
              <a:t>MONAHRQ 2.0.</a:t>
            </a:r>
            <a:r>
              <a:rPr lang="en-US" sz="2600" dirty="0" smtClean="0">
                <a:solidFill>
                  <a:schemeClr val="tx2"/>
                </a:solidFill>
              </a:rPr>
              <a:t>4</a:t>
            </a:r>
            <a:endParaRPr lang="en-US" sz="2600" dirty="0">
              <a:solidFill>
                <a:schemeClr val="tx2"/>
              </a:solidFill>
            </a:endParaRPr>
          </a:p>
          <a:p>
            <a:pPr lvl="1">
              <a:buFont typeface="Arial" panose="020B0604020202020204" pitchFamily="34" charset="0"/>
              <a:buChar char="•"/>
            </a:pPr>
            <a:r>
              <a:rPr lang="en-US" sz="2600" dirty="0"/>
              <a:t>Patient Experience Matters</a:t>
            </a:r>
          </a:p>
          <a:p>
            <a:pPr lvl="1">
              <a:buFont typeface="Arial" panose="020B0604020202020204" pitchFamily="34" charset="0"/>
              <a:buChar char="•"/>
            </a:pPr>
            <a:r>
              <a:rPr lang="en-US" sz="2600" dirty="0"/>
              <a:t>Annual Healthcare Associated Infections Report</a:t>
            </a:r>
          </a:p>
          <a:p>
            <a:pPr lvl="1">
              <a:buFont typeface="Arial" panose="020B0604020202020204" pitchFamily="34" charset="0"/>
              <a:buChar char="•"/>
            </a:pPr>
            <a:r>
              <a:rPr lang="en-US" sz="2600" dirty="0"/>
              <a:t>MQF Hospital Utilization/Variation </a:t>
            </a:r>
            <a:r>
              <a:rPr lang="en-US" sz="2600" dirty="0" smtClean="0"/>
              <a:t>Reporting</a:t>
            </a:r>
            <a:endParaRPr lang="en-US" sz="2600" dirty="0"/>
          </a:p>
        </p:txBody>
      </p:sp>
    </p:spTree>
    <p:extLst>
      <p:ext uri="{BB962C8B-B14F-4D97-AF65-F5344CB8AC3E}">
        <p14:creationId xmlns:p14="http://schemas.microsoft.com/office/powerpoint/2010/main" val="23433677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79" y="286603"/>
            <a:ext cx="10617393" cy="1450757"/>
          </a:xfrm>
        </p:spPr>
        <p:txBody>
          <a:bodyPr/>
          <a:lstStyle/>
          <a:p>
            <a:r>
              <a:rPr lang="en-US" dirty="0" smtClean="0"/>
              <a:t>Presenting Quality Data: Using a Five Point Scale</a:t>
            </a:r>
            <a:endParaRPr lang="en-US" dirty="0"/>
          </a:p>
        </p:txBody>
      </p:sp>
      <p:sp>
        <p:nvSpPr>
          <p:cNvPr id="3" name="Content Placeholder 2"/>
          <p:cNvSpPr>
            <a:spLocks noGrp="1"/>
          </p:cNvSpPr>
          <p:nvPr>
            <p:ph idx="1"/>
          </p:nvPr>
        </p:nvSpPr>
        <p:spPr>
          <a:xfrm>
            <a:off x="1348374" y="1998290"/>
            <a:ext cx="10115202" cy="4859710"/>
          </a:xfrm>
        </p:spPr>
        <p:txBody>
          <a:bodyPr>
            <a:normAutofit/>
          </a:bodyPr>
          <a:lstStyle/>
          <a:p>
            <a:pPr marL="0" indent="0">
              <a:buNone/>
            </a:pPr>
            <a:r>
              <a:rPr lang="en-US" sz="2800" dirty="0"/>
              <a:t>It is recommended that all three quality </a:t>
            </a:r>
            <a:r>
              <a:rPr lang="en-US" sz="2800" dirty="0" smtClean="0"/>
              <a:t>measures be rated on a </a:t>
            </a:r>
            <a:r>
              <a:rPr lang="en-US" sz="2800" dirty="0"/>
              <a:t>five point </a:t>
            </a:r>
            <a:r>
              <a:rPr lang="en-US" sz="2800" dirty="0" smtClean="0"/>
              <a:t>scale. </a:t>
            </a:r>
            <a:r>
              <a:rPr lang="en-US" sz="2800" dirty="0"/>
              <a:t>This recommendation:</a:t>
            </a:r>
          </a:p>
          <a:p>
            <a:pPr marL="566738" indent="-276225">
              <a:buClr>
                <a:schemeClr val="accent5"/>
              </a:buClr>
              <a:buFont typeface="Arial" panose="020B0604020202020204" pitchFamily="34" charset="0"/>
              <a:buChar char="•"/>
            </a:pPr>
            <a:r>
              <a:rPr lang="en-US" sz="2800" dirty="0"/>
              <a:t>Provides enough </a:t>
            </a:r>
            <a:r>
              <a:rPr lang="en-US" sz="2800" dirty="0" smtClean="0"/>
              <a:t>range to </a:t>
            </a:r>
            <a:r>
              <a:rPr lang="en-US" sz="2800" dirty="0"/>
              <a:t>show variation in performance.</a:t>
            </a:r>
          </a:p>
          <a:p>
            <a:pPr marL="566738" indent="-276225">
              <a:buClr>
                <a:schemeClr val="accent5"/>
              </a:buClr>
              <a:buFont typeface="Arial" panose="020B0604020202020204" pitchFamily="34" charset="0"/>
              <a:buChar char="•"/>
            </a:pPr>
            <a:r>
              <a:rPr lang="en-US" sz="2800" dirty="0"/>
              <a:t>Fits within the cognitive limits for consumer choice.</a:t>
            </a:r>
          </a:p>
          <a:p>
            <a:pPr marL="566738" indent="-276225">
              <a:buClr>
                <a:schemeClr val="accent5"/>
              </a:buClr>
              <a:buFont typeface="Arial" panose="020B0604020202020204" pitchFamily="34" charset="0"/>
              <a:buChar char="•"/>
            </a:pPr>
            <a:r>
              <a:rPr lang="en-US" sz="2800" dirty="0"/>
              <a:t>Aligns with the five star quality rating initiative now being implemented across all of the CMS quality websites (Dialysis Facility Compare, Home Health Compare, Hospital Compare, Nursing Home Compare, and Physician Compare) as well as Medicare Plan Finder and the Health Insurance Marketplace. </a:t>
            </a:r>
          </a:p>
        </p:txBody>
      </p:sp>
      <p:sp>
        <p:nvSpPr>
          <p:cNvPr id="4" name="Slide Number Placeholder 3"/>
          <p:cNvSpPr>
            <a:spLocks noGrp="1"/>
          </p:cNvSpPr>
          <p:nvPr>
            <p:ph type="sldNum" sz="quarter" idx="12"/>
          </p:nvPr>
        </p:nvSpPr>
        <p:spPr/>
        <p:txBody>
          <a:bodyPr/>
          <a:lstStyle/>
          <a:p>
            <a:fld id="{4CE482DC-2269-4F26-9D2A-7E44B1A4CD85}" type="slidenum">
              <a:rPr lang="en-US" smtClean="0"/>
              <a:pPr/>
              <a:t>30</a:t>
            </a:fld>
            <a:endParaRPr lang="en-US" dirty="0"/>
          </a:p>
        </p:txBody>
      </p:sp>
    </p:spTree>
    <p:extLst>
      <p:ext uri="{BB962C8B-B14F-4D97-AF65-F5344CB8AC3E}">
        <p14:creationId xmlns:p14="http://schemas.microsoft.com/office/powerpoint/2010/main" val="34670717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CE482DC-2269-4F26-9D2A-7E44B1A4CD85}" type="slidenum">
              <a:rPr lang="en-US" smtClean="0"/>
              <a:pPr/>
              <a:t>31</a:t>
            </a:fld>
            <a:endParaRPr lang="en-US" dirty="0"/>
          </a:p>
        </p:txBody>
      </p:sp>
      <p:sp>
        <p:nvSpPr>
          <p:cNvPr id="6" name="Content Placeholder 2"/>
          <p:cNvSpPr txBox="1">
            <a:spLocks/>
          </p:cNvSpPr>
          <p:nvPr/>
        </p:nvSpPr>
        <p:spPr>
          <a:xfrm>
            <a:off x="1097280" y="1883663"/>
            <a:ext cx="10115202" cy="457612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400" kern="1200">
                <a:solidFill>
                  <a:schemeClr val="accent3">
                    <a:lumMod val="7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Clr>
                <a:schemeClr val="accent5"/>
              </a:buClr>
              <a:buNone/>
            </a:pPr>
            <a:r>
              <a:rPr lang="en-US" sz="2800" dirty="0" smtClean="0"/>
              <a:t>Recommendation: </a:t>
            </a:r>
          </a:p>
          <a:p>
            <a:pPr marL="0" indent="0">
              <a:buClr>
                <a:schemeClr val="accent5"/>
              </a:buClr>
              <a:buNone/>
            </a:pPr>
            <a:r>
              <a:rPr lang="en-US" sz="2800" dirty="0" smtClean="0"/>
              <a:t> Use a </a:t>
            </a:r>
            <a:r>
              <a:rPr lang="en-US" sz="2800" dirty="0"/>
              <a:t>five point scale </a:t>
            </a:r>
            <a:r>
              <a:rPr lang="en-US" sz="2800" dirty="0" smtClean="0"/>
              <a:t>that looks </a:t>
            </a:r>
            <a:r>
              <a:rPr lang="en-US" sz="2800" dirty="0"/>
              <a:t>at the top performing facilities (top 10%), lowest performing facilities (bottom 10%) with an even distribution among the middle three performing facilities (11 to 33%, 34 to 66% and 67 to 90%). </a:t>
            </a:r>
          </a:p>
          <a:p>
            <a:pPr lvl="1">
              <a:buClr>
                <a:schemeClr val="accent5"/>
              </a:buClr>
              <a:buFont typeface="Arial" panose="020B0604020202020204" pitchFamily="34" charset="0"/>
              <a:buChar char="•"/>
            </a:pPr>
            <a:r>
              <a:rPr lang="en-US" sz="1800" dirty="0" smtClean="0"/>
              <a:t>Selection of the </a:t>
            </a:r>
            <a:r>
              <a:rPr lang="en-US" sz="1800" dirty="0"/>
              <a:t>top and lowest performing facilities is a similar </a:t>
            </a:r>
            <a:r>
              <a:rPr lang="en-US" sz="1800" dirty="0" smtClean="0"/>
              <a:t>approach to </a:t>
            </a:r>
            <a:r>
              <a:rPr lang="en-US" sz="1800" dirty="0"/>
              <a:t>the Get Better Maine approach and the CMS approach used for some its websites and modified for a five point scale.</a:t>
            </a:r>
          </a:p>
          <a:p>
            <a:pPr lvl="1">
              <a:buClr>
                <a:schemeClr val="accent5"/>
              </a:buClr>
              <a:buFont typeface="Arial" panose="020B0604020202020204" pitchFamily="34" charset="0"/>
              <a:buChar char="•"/>
            </a:pPr>
            <a:r>
              <a:rPr lang="en-US" sz="1800" dirty="0"/>
              <a:t>Future </a:t>
            </a:r>
            <a:r>
              <a:rPr lang="en-US" sz="1800" dirty="0" smtClean="0"/>
              <a:t>option may be to </a:t>
            </a:r>
            <a:r>
              <a:rPr lang="en-US" sz="1800" dirty="0"/>
              <a:t>compare Maine facilities to national benchmarks as each measure becomes available.</a:t>
            </a:r>
          </a:p>
        </p:txBody>
      </p:sp>
      <p:sp>
        <p:nvSpPr>
          <p:cNvPr id="8" name="Title 1"/>
          <p:cNvSpPr>
            <a:spLocks noGrp="1"/>
          </p:cNvSpPr>
          <p:nvPr>
            <p:ph type="title"/>
          </p:nvPr>
        </p:nvSpPr>
        <p:spPr>
          <a:xfrm>
            <a:off x="1097279" y="286603"/>
            <a:ext cx="10617393" cy="1450757"/>
          </a:xfrm>
        </p:spPr>
        <p:txBody>
          <a:bodyPr/>
          <a:lstStyle/>
          <a:p>
            <a:r>
              <a:rPr lang="en-US" dirty="0" smtClean="0"/>
              <a:t>Presenting Quality Data: Using a Five Point Scale</a:t>
            </a:r>
            <a:endParaRPr lang="en-US" dirty="0"/>
          </a:p>
        </p:txBody>
      </p:sp>
    </p:spTree>
    <p:extLst>
      <p:ext uri="{BB962C8B-B14F-4D97-AF65-F5344CB8AC3E}">
        <p14:creationId xmlns:p14="http://schemas.microsoft.com/office/powerpoint/2010/main" val="141720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Displaying on a Five Point Scale: Word Icons</a:t>
            </a:r>
            <a:endParaRPr lang="en-US" dirty="0"/>
          </a:p>
        </p:txBody>
      </p:sp>
      <p:sp>
        <p:nvSpPr>
          <p:cNvPr id="3" name="Content Placeholder 2"/>
          <p:cNvSpPr>
            <a:spLocks noGrp="1"/>
          </p:cNvSpPr>
          <p:nvPr>
            <p:ph idx="1"/>
          </p:nvPr>
        </p:nvSpPr>
        <p:spPr>
          <a:xfrm>
            <a:off x="1097280" y="2039814"/>
            <a:ext cx="9817463" cy="4119686"/>
          </a:xfrm>
        </p:spPr>
        <p:txBody>
          <a:bodyPr>
            <a:normAutofit fontScale="70000" lnSpcReduction="20000"/>
          </a:bodyPr>
          <a:lstStyle/>
          <a:p>
            <a:r>
              <a:rPr lang="en-US" dirty="0">
                <a:solidFill>
                  <a:schemeClr val="tx1"/>
                </a:solidFill>
              </a:rPr>
              <a:t>Word icons have long been the preferred way to display health care quality ratings display for a variety of reasons </a:t>
            </a:r>
            <a:r>
              <a:rPr lang="en-US" dirty="0" smtClean="0">
                <a:solidFill>
                  <a:schemeClr val="tx1"/>
                </a:solidFill>
              </a:rPr>
              <a:t>including: </a:t>
            </a:r>
          </a:p>
          <a:p>
            <a:pPr lvl="1">
              <a:buClr>
                <a:srgbClr val="00B4A7"/>
              </a:buClr>
            </a:pPr>
            <a:r>
              <a:rPr lang="en-US" sz="3400" dirty="0" smtClean="0">
                <a:solidFill>
                  <a:schemeClr val="tx1">
                    <a:lumMod val="75000"/>
                    <a:lumOff val="25000"/>
                  </a:schemeClr>
                </a:solidFill>
              </a:rPr>
              <a:t>Symbols, colors, and words </a:t>
            </a:r>
            <a:r>
              <a:rPr lang="en-US" sz="3400" dirty="0">
                <a:solidFill>
                  <a:schemeClr val="tx1">
                    <a:lumMod val="75000"/>
                    <a:lumOff val="25000"/>
                  </a:schemeClr>
                </a:solidFill>
              </a:rPr>
              <a:t>work together to </a:t>
            </a:r>
            <a:r>
              <a:rPr lang="en-US" sz="3400" dirty="0" smtClean="0">
                <a:solidFill>
                  <a:schemeClr val="tx1">
                    <a:lumMod val="75000"/>
                    <a:lumOff val="25000"/>
                  </a:schemeClr>
                </a:solidFill>
              </a:rPr>
              <a:t>help consumers </a:t>
            </a:r>
            <a:r>
              <a:rPr lang="en-US" sz="3400" dirty="0">
                <a:solidFill>
                  <a:schemeClr val="tx1">
                    <a:lumMod val="75000"/>
                    <a:lumOff val="25000"/>
                  </a:schemeClr>
                </a:solidFill>
              </a:rPr>
              <a:t>identify </a:t>
            </a:r>
            <a:r>
              <a:rPr lang="en-US" sz="3400" dirty="0" smtClean="0">
                <a:solidFill>
                  <a:schemeClr val="tx1">
                    <a:lumMod val="75000"/>
                    <a:lumOff val="25000"/>
                  </a:schemeClr>
                </a:solidFill>
              </a:rPr>
              <a:t>patterns</a:t>
            </a:r>
          </a:p>
          <a:p>
            <a:pPr lvl="1">
              <a:buClr>
                <a:srgbClr val="00B4A7"/>
              </a:buClr>
            </a:pPr>
            <a:r>
              <a:rPr lang="en-US" sz="3400" dirty="0">
                <a:solidFill>
                  <a:schemeClr val="tx1">
                    <a:lumMod val="75000"/>
                    <a:lumOff val="25000"/>
                  </a:schemeClr>
                </a:solidFill>
              </a:rPr>
              <a:t>Consumers prefer visual data that are easy to interpret </a:t>
            </a:r>
            <a:endParaRPr lang="en-US" sz="3400" dirty="0" smtClean="0">
              <a:solidFill>
                <a:schemeClr val="tx1">
                  <a:lumMod val="75000"/>
                  <a:lumOff val="25000"/>
                </a:schemeClr>
              </a:solidFill>
            </a:endParaRPr>
          </a:p>
          <a:p>
            <a:pPr lvl="1">
              <a:buClr>
                <a:srgbClr val="00B4A7"/>
              </a:buClr>
            </a:pPr>
            <a:r>
              <a:rPr lang="en-US" sz="3400" dirty="0" smtClean="0">
                <a:solidFill>
                  <a:schemeClr val="tx1">
                    <a:lumMod val="75000"/>
                    <a:lumOff val="25000"/>
                  </a:schemeClr>
                </a:solidFill>
              </a:rPr>
              <a:t>They </a:t>
            </a:r>
            <a:r>
              <a:rPr lang="en-US" sz="3400" dirty="0">
                <a:solidFill>
                  <a:schemeClr val="tx1">
                    <a:lumMod val="75000"/>
                    <a:lumOff val="25000"/>
                  </a:schemeClr>
                </a:solidFill>
              </a:rPr>
              <a:t>quickly communicate meaningful information to consumers</a:t>
            </a:r>
          </a:p>
          <a:p>
            <a:pPr marL="201168" lvl="1" indent="0">
              <a:buClr>
                <a:srgbClr val="00B4A7"/>
              </a:buClr>
              <a:buNone/>
            </a:pPr>
            <a:r>
              <a:rPr lang="en-US" sz="2200" dirty="0" smtClean="0">
                <a:solidFill>
                  <a:schemeClr val="tx1">
                    <a:lumMod val="75000"/>
                    <a:lumOff val="25000"/>
                  </a:schemeClr>
                </a:solidFill>
              </a:rPr>
              <a:t>     (</a:t>
            </a:r>
            <a:r>
              <a:rPr lang="en-US" sz="2200" dirty="0">
                <a:solidFill>
                  <a:schemeClr val="tx1">
                    <a:lumMod val="75000"/>
                    <a:lumOff val="25000"/>
                  </a:schemeClr>
                </a:solidFill>
              </a:rPr>
              <a:t>Hibbard and Sofaer 2010</a:t>
            </a:r>
            <a:r>
              <a:rPr lang="en-US" sz="2200" dirty="0" smtClean="0">
                <a:solidFill>
                  <a:schemeClr val="tx1">
                    <a:lumMod val="75000"/>
                    <a:lumOff val="25000"/>
                  </a:schemeClr>
                </a:solidFill>
              </a:rPr>
              <a:t>).</a:t>
            </a:r>
            <a:endParaRPr lang="en-US" sz="3600" dirty="0" smtClean="0">
              <a:solidFill>
                <a:schemeClr val="tx1">
                  <a:lumMod val="75000"/>
                  <a:lumOff val="25000"/>
                </a:schemeClr>
              </a:solidFill>
            </a:endParaRPr>
          </a:p>
          <a:p>
            <a:r>
              <a:rPr lang="en-US" dirty="0" smtClean="0"/>
              <a:t>Recommendation:</a:t>
            </a:r>
          </a:p>
          <a:p>
            <a:pPr marL="514350" indent="-514350">
              <a:buClr>
                <a:srgbClr val="00B4A7"/>
              </a:buClr>
              <a:buFont typeface="+mj-lt"/>
              <a:buAutoNum type="arabicPeriod"/>
            </a:pPr>
            <a:r>
              <a:rPr lang="en-US" dirty="0" smtClean="0"/>
              <a:t>Use an icon and words to display the facility level results.</a:t>
            </a:r>
            <a:r>
              <a:rPr lang="en-US" b="1" i="1" dirty="0" smtClean="0">
                <a:solidFill>
                  <a:srgbClr val="00B4A7"/>
                </a:solidFill>
                <a:ea typeface="Times New Roman" panose="02020603050405020304" pitchFamily="18" charset="0"/>
                <a:cs typeface="Times New Roman" panose="02020603050405020304" pitchFamily="18" charset="0"/>
              </a:rPr>
              <a:t> </a:t>
            </a:r>
            <a:r>
              <a:rPr lang="en-US" dirty="0" smtClean="0"/>
              <a:t>Use word icons that use shapes, color, and labels to distinguish higher from lower quality</a:t>
            </a:r>
            <a:r>
              <a:rPr lang="en-US" b="1" i="1" dirty="0" smtClean="0">
                <a:solidFill>
                  <a:srgbClr val="00B4A7"/>
                </a:solidFill>
                <a:ea typeface="Times New Roman" panose="02020603050405020304" pitchFamily="18" charset="0"/>
                <a:cs typeface="Times New Roman" panose="02020603050405020304" pitchFamily="18" charset="0"/>
              </a:rPr>
              <a:t>.</a:t>
            </a:r>
            <a:endParaRPr lang="en-US" dirty="0" smtClean="0"/>
          </a:p>
          <a:p>
            <a:pPr marL="514350" indent="-514350">
              <a:buClr>
                <a:srgbClr val="00B4A7"/>
              </a:buClr>
              <a:buFont typeface="+mj-lt"/>
              <a:buAutoNum type="arabicPeriod"/>
            </a:pPr>
            <a:r>
              <a:rPr lang="en-US" dirty="0" smtClean="0"/>
              <a:t>Use the same icon and words for all three quality measures. </a:t>
            </a:r>
          </a:p>
        </p:txBody>
      </p:sp>
      <p:sp>
        <p:nvSpPr>
          <p:cNvPr id="4" name="Slide Number Placeholder 3"/>
          <p:cNvSpPr>
            <a:spLocks noGrp="1"/>
          </p:cNvSpPr>
          <p:nvPr>
            <p:ph type="sldNum" sz="quarter" idx="12"/>
          </p:nvPr>
        </p:nvSpPr>
        <p:spPr/>
        <p:txBody>
          <a:bodyPr/>
          <a:lstStyle/>
          <a:p>
            <a:fld id="{4CE482DC-2269-4F26-9D2A-7E44B1A4CD85}" type="slidenum">
              <a:rPr lang="en-US" smtClean="0"/>
              <a:pPr/>
              <a:t>32</a:t>
            </a:fld>
            <a:endParaRPr lang="en-US" dirty="0"/>
          </a:p>
        </p:txBody>
      </p:sp>
    </p:spTree>
    <p:extLst>
      <p:ext uri="{BB962C8B-B14F-4D97-AF65-F5344CB8AC3E}">
        <p14:creationId xmlns:p14="http://schemas.microsoft.com/office/powerpoint/2010/main" val="15997841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Isosceles Triangle 21"/>
          <p:cNvSpPr/>
          <p:nvPr/>
        </p:nvSpPr>
        <p:spPr>
          <a:xfrm>
            <a:off x="4178104" y="2191912"/>
            <a:ext cx="580468" cy="472094"/>
          </a:xfrm>
          <a:prstGeom prst="triangle">
            <a:avLst/>
          </a:prstGeom>
          <a:solidFill>
            <a:srgbClr val="A2F88A"/>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292968" y="3135992"/>
            <a:ext cx="455446" cy="445407"/>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ubtitle 2"/>
          <p:cNvSpPr txBox="1">
            <a:spLocks/>
          </p:cNvSpPr>
          <p:nvPr/>
        </p:nvSpPr>
        <p:spPr>
          <a:xfrm>
            <a:off x="440031" y="4444160"/>
            <a:ext cx="4554828"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44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11" name="Subtitle 2"/>
          <p:cNvSpPr txBox="1">
            <a:spLocks/>
          </p:cNvSpPr>
          <p:nvPr/>
        </p:nvSpPr>
        <p:spPr>
          <a:xfrm>
            <a:off x="455058" y="6230522"/>
            <a:ext cx="2734395" cy="331934"/>
          </a:xfrm>
          <a:prstGeom prst="rect">
            <a:avLst/>
          </a:prstGeom>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4400" dirty="0" smtClean="0">
              <a:solidFill>
                <a:srgbClr val="FFC000"/>
              </a:solidFill>
              <a:latin typeface="Aharoni" panose="02010803020104030203" pitchFamily="2" charset="-79"/>
              <a:cs typeface="Aharoni" panose="02010803020104030203" pitchFamily="2" charset="-79"/>
            </a:endParaRPr>
          </a:p>
          <a:p>
            <a:pPr algn="l"/>
            <a:endParaRPr lang="en-US" sz="44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12" name="Subtitle 2"/>
          <p:cNvSpPr txBox="1">
            <a:spLocks/>
          </p:cNvSpPr>
          <p:nvPr/>
        </p:nvSpPr>
        <p:spPr>
          <a:xfrm>
            <a:off x="455058" y="634405"/>
            <a:ext cx="5919984"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4400" dirty="0" smtClean="0">
              <a:latin typeface="Aharoni" panose="02010803020104030203" pitchFamily="2" charset="-79"/>
              <a:cs typeface="Aharoni" panose="02010803020104030203" pitchFamily="2" charset="-79"/>
            </a:endParaRPr>
          </a:p>
        </p:txBody>
      </p:sp>
      <p:sp>
        <p:nvSpPr>
          <p:cNvPr id="13" name="Oval 12"/>
          <p:cNvSpPr/>
          <p:nvPr/>
        </p:nvSpPr>
        <p:spPr>
          <a:xfrm>
            <a:off x="4178104" y="1242621"/>
            <a:ext cx="587079" cy="506593"/>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17" name="TextBox 16"/>
          <p:cNvSpPr txBox="1"/>
          <p:nvPr/>
        </p:nvSpPr>
        <p:spPr>
          <a:xfrm>
            <a:off x="-19834" y="337400"/>
            <a:ext cx="3020612" cy="646331"/>
          </a:xfrm>
          <a:prstGeom prst="rect">
            <a:avLst/>
          </a:prstGeom>
          <a:noFill/>
        </p:spPr>
        <p:txBody>
          <a:bodyPr wrap="square" rtlCol="0">
            <a:spAutoFit/>
          </a:bodyPr>
          <a:lstStyle/>
          <a:p>
            <a:pPr algn="ctr"/>
            <a:r>
              <a:rPr lang="en-US" b="1" dirty="0" smtClean="0"/>
              <a:t>Ratings used on </a:t>
            </a:r>
          </a:p>
          <a:p>
            <a:pPr algn="ctr"/>
            <a:r>
              <a:rPr lang="en-US" b="1" dirty="0" smtClean="0"/>
              <a:t>CMS Compare sites</a:t>
            </a:r>
            <a:endParaRPr lang="en-US" b="1" dirty="0"/>
          </a:p>
        </p:txBody>
      </p:sp>
      <p:sp>
        <p:nvSpPr>
          <p:cNvPr id="18" name="TextBox 17"/>
          <p:cNvSpPr txBox="1"/>
          <p:nvPr/>
        </p:nvSpPr>
        <p:spPr>
          <a:xfrm>
            <a:off x="3570821" y="554322"/>
            <a:ext cx="3374264" cy="369332"/>
          </a:xfrm>
          <a:prstGeom prst="rect">
            <a:avLst/>
          </a:prstGeom>
          <a:noFill/>
        </p:spPr>
        <p:txBody>
          <a:bodyPr wrap="square" rtlCol="0">
            <a:spAutoFit/>
          </a:bodyPr>
          <a:lstStyle/>
          <a:p>
            <a:r>
              <a:rPr lang="en-US" b="1" dirty="0" smtClean="0"/>
              <a:t>Ratings used on </a:t>
            </a:r>
            <a:r>
              <a:rPr lang="en-US" b="1" dirty="0" err="1" smtClean="0"/>
              <a:t>GetBetterMaine</a:t>
            </a:r>
            <a:endParaRPr lang="en-US" b="1" dirty="0"/>
          </a:p>
        </p:txBody>
      </p:sp>
      <p:sp>
        <p:nvSpPr>
          <p:cNvPr id="19" name="Subtitle 2"/>
          <p:cNvSpPr txBox="1">
            <a:spLocks/>
          </p:cNvSpPr>
          <p:nvPr/>
        </p:nvSpPr>
        <p:spPr>
          <a:xfrm>
            <a:off x="4422412" y="1298731"/>
            <a:ext cx="1322222"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latin typeface="Aharoni" panose="02010803020104030203" pitchFamily="2" charset="-79"/>
                <a:cs typeface="Aharoni" panose="02010803020104030203" pitchFamily="2" charset="-79"/>
              </a:rPr>
              <a:t>Best</a:t>
            </a:r>
          </a:p>
        </p:txBody>
      </p:sp>
      <p:sp>
        <p:nvSpPr>
          <p:cNvPr id="20" name="Isosceles Triangle 19"/>
          <p:cNvSpPr/>
          <p:nvPr/>
        </p:nvSpPr>
        <p:spPr>
          <a:xfrm rot="10800000">
            <a:off x="4178105" y="4038053"/>
            <a:ext cx="575649" cy="464784"/>
          </a:xfrm>
          <a:prstGeom prst="triangle">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ubtitle 2"/>
          <p:cNvSpPr txBox="1">
            <a:spLocks/>
          </p:cNvSpPr>
          <p:nvPr/>
        </p:nvSpPr>
        <p:spPr>
          <a:xfrm>
            <a:off x="4452430" y="4028452"/>
            <a:ext cx="1129040"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latin typeface="Aharoni" panose="02010803020104030203" pitchFamily="2" charset="-79"/>
                <a:cs typeface="Aharoni" panose="02010803020104030203" pitchFamily="2" charset="-79"/>
              </a:rPr>
              <a:t>Low</a:t>
            </a:r>
          </a:p>
          <a:p>
            <a:pPr algn="l"/>
            <a:endParaRPr lang="en-US" sz="2800" dirty="0" smtClean="0">
              <a:solidFill>
                <a:srgbClr val="FFC000"/>
              </a:solidFill>
              <a:latin typeface="Aharoni" panose="02010803020104030203" pitchFamily="2" charset="-79"/>
              <a:cs typeface="Aharoni" panose="02010803020104030203" pitchFamily="2" charset="-79"/>
            </a:endParaRPr>
          </a:p>
          <a:p>
            <a:pPr algn="l"/>
            <a:endParaRPr lang="en-US" sz="2800" dirty="0">
              <a:solidFill>
                <a:srgbClr val="FFC000"/>
              </a:solidFill>
              <a:latin typeface="Aharoni" panose="02010803020104030203" pitchFamily="2" charset="-79"/>
              <a:cs typeface="Aharoni" panose="02010803020104030203" pitchFamily="2" charset="-79"/>
            </a:endParaRPr>
          </a:p>
          <a:p>
            <a:pPr algn="l"/>
            <a:endParaRPr lang="en-US" sz="2800" dirty="0">
              <a:solidFill>
                <a:srgbClr val="00B050"/>
              </a:solidFill>
              <a:latin typeface="Aharoni" panose="02010803020104030203" pitchFamily="2" charset="-79"/>
              <a:cs typeface="Aharoni" panose="02010803020104030203" pitchFamily="2" charset="-79"/>
            </a:endParaRPr>
          </a:p>
        </p:txBody>
      </p:sp>
      <p:sp>
        <p:nvSpPr>
          <p:cNvPr id="3" name="5-Point Star 2"/>
          <p:cNvSpPr/>
          <p:nvPr/>
        </p:nvSpPr>
        <p:spPr>
          <a:xfrm>
            <a:off x="249114" y="1177077"/>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5-Point Star 23"/>
          <p:cNvSpPr/>
          <p:nvPr/>
        </p:nvSpPr>
        <p:spPr>
          <a:xfrm>
            <a:off x="727792" y="1177077"/>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5-Point Star 24"/>
          <p:cNvSpPr/>
          <p:nvPr/>
        </p:nvSpPr>
        <p:spPr>
          <a:xfrm>
            <a:off x="1214100" y="117821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5-Point Star 25"/>
          <p:cNvSpPr/>
          <p:nvPr/>
        </p:nvSpPr>
        <p:spPr>
          <a:xfrm>
            <a:off x="1686276" y="1173912"/>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p:nvPr/>
        </p:nvSpPr>
        <p:spPr>
          <a:xfrm>
            <a:off x="2149738" y="1173912"/>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5-Point Star 37"/>
          <p:cNvSpPr/>
          <p:nvPr/>
        </p:nvSpPr>
        <p:spPr>
          <a:xfrm>
            <a:off x="260038" y="2064488"/>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5-Point Star 38"/>
          <p:cNvSpPr/>
          <p:nvPr/>
        </p:nvSpPr>
        <p:spPr>
          <a:xfrm>
            <a:off x="738716" y="2064488"/>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5-Point Star 39"/>
          <p:cNvSpPr/>
          <p:nvPr/>
        </p:nvSpPr>
        <p:spPr>
          <a:xfrm>
            <a:off x="1225024" y="2065626"/>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5-Point Star 40"/>
          <p:cNvSpPr/>
          <p:nvPr/>
        </p:nvSpPr>
        <p:spPr>
          <a:xfrm>
            <a:off x="1697200" y="2061323"/>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5-Point Star 41"/>
          <p:cNvSpPr/>
          <p:nvPr/>
        </p:nvSpPr>
        <p:spPr>
          <a:xfrm>
            <a:off x="239002" y="294032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5-Point Star 42"/>
          <p:cNvSpPr/>
          <p:nvPr/>
        </p:nvSpPr>
        <p:spPr>
          <a:xfrm>
            <a:off x="717680" y="294032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5-Point Star 43"/>
          <p:cNvSpPr/>
          <p:nvPr/>
        </p:nvSpPr>
        <p:spPr>
          <a:xfrm>
            <a:off x="1203988" y="2941463"/>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5-Point Star 44"/>
          <p:cNvSpPr/>
          <p:nvPr/>
        </p:nvSpPr>
        <p:spPr>
          <a:xfrm>
            <a:off x="257783" y="375709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5-Point Star 45"/>
          <p:cNvSpPr/>
          <p:nvPr/>
        </p:nvSpPr>
        <p:spPr>
          <a:xfrm>
            <a:off x="749340" y="375709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5-Point Star 48"/>
          <p:cNvSpPr/>
          <p:nvPr/>
        </p:nvSpPr>
        <p:spPr>
          <a:xfrm>
            <a:off x="260038" y="4573865"/>
            <a:ext cx="402057" cy="392500"/>
          </a:xfrm>
          <a:prstGeom prst="star5">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993093" y="549989"/>
            <a:ext cx="3174715" cy="646331"/>
          </a:xfrm>
          <a:prstGeom prst="rect">
            <a:avLst/>
          </a:prstGeom>
          <a:noFill/>
        </p:spPr>
        <p:txBody>
          <a:bodyPr wrap="none" rtlCol="0">
            <a:spAutoFit/>
          </a:bodyPr>
          <a:lstStyle/>
          <a:p>
            <a:r>
              <a:rPr lang="en-US" b="1" dirty="0" smtClean="0"/>
              <a:t>Ratings used on MONAHRQ 5.2</a:t>
            </a:r>
          </a:p>
          <a:p>
            <a:endParaRPr lang="en-US" dirty="0"/>
          </a:p>
        </p:txBody>
      </p:sp>
      <p:sp>
        <p:nvSpPr>
          <p:cNvPr id="48" name="Subtitle 2"/>
          <p:cNvSpPr txBox="1">
            <a:spLocks/>
          </p:cNvSpPr>
          <p:nvPr/>
        </p:nvSpPr>
        <p:spPr>
          <a:xfrm>
            <a:off x="9195709" y="3993426"/>
            <a:ext cx="1641346" cy="71238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70000"/>
              </a:lnSpc>
              <a:spcBef>
                <a:spcPts val="0"/>
              </a:spcBef>
            </a:pPr>
            <a:r>
              <a:rPr lang="en-US" sz="2800" dirty="0" smtClean="0">
                <a:latin typeface="Aharoni" panose="02010803020104030203" pitchFamily="2" charset="-79"/>
                <a:cs typeface="Aharoni" panose="02010803020104030203" pitchFamily="2" charset="-79"/>
              </a:rPr>
              <a:t>Below </a:t>
            </a:r>
            <a:r>
              <a:rPr lang="en-US" sz="1600" dirty="0">
                <a:latin typeface="Aharoni" panose="02010803020104030203" pitchFamily="2" charset="-79"/>
                <a:cs typeface="Aharoni" panose="02010803020104030203" pitchFamily="2" charset="-79"/>
              </a:rPr>
              <a:t>a</a:t>
            </a:r>
            <a:r>
              <a:rPr lang="en-US" sz="1600" dirty="0" smtClean="0">
                <a:latin typeface="Aharoni" panose="02010803020104030203" pitchFamily="2" charset="-79"/>
                <a:cs typeface="Aharoni" panose="02010803020104030203" pitchFamily="2" charset="-79"/>
              </a:rPr>
              <a:t>verage</a:t>
            </a:r>
          </a:p>
          <a:p>
            <a:pPr algn="l"/>
            <a:endParaRPr lang="en-US" sz="2800" dirty="0" smtClean="0">
              <a:solidFill>
                <a:srgbClr val="FFC000"/>
              </a:solidFill>
              <a:latin typeface="Aharoni" panose="02010803020104030203" pitchFamily="2" charset="-79"/>
              <a:cs typeface="Aharoni" panose="02010803020104030203" pitchFamily="2" charset="-79"/>
            </a:endParaRPr>
          </a:p>
          <a:p>
            <a:pPr algn="l"/>
            <a:endParaRPr lang="en-US" sz="2800" dirty="0">
              <a:solidFill>
                <a:srgbClr val="FFC000"/>
              </a:solidFill>
              <a:latin typeface="Aharoni" panose="02010803020104030203" pitchFamily="2" charset="-79"/>
              <a:cs typeface="Aharoni" panose="02010803020104030203" pitchFamily="2" charset="-79"/>
            </a:endParaRPr>
          </a:p>
          <a:p>
            <a:pPr algn="l"/>
            <a:endParaRPr lang="en-US" sz="2800" dirty="0">
              <a:solidFill>
                <a:srgbClr val="00B050"/>
              </a:solidFill>
              <a:latin typeface="Aharoni" panose="02010803020104030203" pitchFamily="2" charset="-79"/>
              <a:cs typeface="Aharoni" panose="02010803020104030203" pitchFamily="2" charset="-79"/>
            </a:endParaRPr>
          </a:p>
        </p:txBody>
      </p:sp>
      <p:sp>
        <p:nvSpPr>
          <p:cNvPr id="50" name="Isosceles Triangle 49"/>
          <p:cNvSpPr/>
          <p:nvPr/>
        </p:nvSpPr>
        <p:spPr>
          <a:xfrm rot="10800000">
            <a:off x="8513123" y="3993426"/>
            <a:ext cx="654748" cy="534330"/>
          </a:xfrm>
          <a:prstGeom prst="triangle">
            <a:avLst/>
          </a:prstGeom>
          <a:solidFill>
            <a:srgbClr val="D57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Subtitle 2"/>
          <p:cNvSpPr txBox="1">
            <a:spLocks/>
          </p:cNvSpPr>
          <p:nvPr/>
        </p:nvSpPr>
        <p:spPr>
          <a:xfrm>
            <a:off x="9194954" y="2581019"/>
            <a:ext cx="1625003" cy="550074"/>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latin typeface="Aharoni" panose="02010803020104030203" pitchFamily="2" charset="-79"/>
                <a:cs typeface="Aharoni" panose="02010803020104030203" pitchFamily="2" charset="-79"/>
              </a:rPr>
              <a:t>Average</a:t>
            </a:r>
          </a:p>
          <a:p>
            <a:pPr algn="l"/>
            <a:endParaRPr lang="en-US" sz="2800" dirty="0" smtClean="0">
              <a:latin typeface="Aharoni" panose="02010803020104030203" pitchFamily="2" charset="-79"/>
              <a:cs typeface="Aharoni" panose="02010803020104030203" pitchFamily="2" charset="-79"/>
            </a:endParaRPr>
          </a:p>
        </p:txBody>
      </p:sp>
      <p:sp>
        <p:nvSpPr>
          <p:cNvPr id="52" name="Subtitle 2"/>
          <p:cNvSpPr txBox="1">
            <a:spLocks/>
          </p:cNvSpPr>
          <p:nvPr/>
        </p:nvSpPr>
        <p:spPr>
          <a:xfrm>
            <a:off x="4437366" y="2242090"/>
            <a:ext cx="1322222"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latin typeface="Aharoni" panose="02010803020104030203" pitchFamily="2" charset="-79"/>
                <a:cs typeface="Aharoni" panose="02010803020104030203" pitchFamily="2" charset="-79"/>
              </a:rPr>
              <a:t>Better</a:t>
            </a:r>
          </a:p>
        </p:txBody>
      </p:sp>
      <p:sp>
        <p:nvSpPr>
          <p:cNvPr id="53" name="Subtitle 2"/>
          <p:cNvSpPr txBox="1">
            <a:spLocks/>
          </p:cNvSpPr>
          <p:nvPr/>
        </p:nvSpPr>
        <p:spPr>
          <a:xfrm>
            <a:off x="4503893" y="3135271"/>
            <a:ext cx="1322222"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smtClean="0">
                <a:latin typeface="Aharoni" panose="02010803020104030203" pitchFamily="2" charset="-79"/>
                <a:cs typeface="Aharoni" panose="02010803020104030203" pitchFamily="2" charset="-79"/>
              </a:rPr>
              <a:t>Good</a:t>
            </a:r>
          </a:p>
        </p:txBody>
      </p:sp>
      <p:sp>
        <p:nvSpPr>
          <p:cNvPr id="54" name="Isosceles Triangle 53"/>
          <p:cNvSpPr/>
          <p:nvPr/>
        </p:nvSpPr>
        <p:spPr>
          <a:xfrm>
            <a:off x="8421160" y="1392671"/>
            <a:ext cx="630408" cy="618445"/>
          </a:xfrm>
          <a:prstGeom prst="triangl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55" name="Subtitle 2"/>
          <p:cNvSpPr txBox="1">
            <a:spLocks/>
          </p:cNvSpPr>
          <p:nvPr/>
        </p:nvSpPr>
        <p:spPr>
          <a:xfrm>
            <a:off x="9051568" y="1430850"/>
            <a:ext cx="1322222" cy="7123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ts val="1500"/>
              </a:lnSpc>
              <a:spcBef>
                <a:spcPts val="0"/>
              </a:spcBef>
            </a:pPr>
            <a:r>
              <a:rPr lang="en-US" sz="2800" dirty="0" smtClean="0">
                <a:latin typeface="Aharoni" panose="02010803020104030203" pitchFamily="2" charset="-79"/>
                <a:cs typeface="Aharoni" panose="02010803020104030203" pitchFamily="2" charset="-79"/>
              </a:rPr>
              <a:t>Better </a:t>
            </a:r>
          </a:p>
          <a:p>
            <a:pPr algn="l">
              <a:lnSpc>
                <a:spcPts val="1500"/>
              </a:lnSpc>
              <a:spcBef>
                <a:spcPts val="0"/>
              </a:spcBef>
            </a:pPr>
            <a:r>
              <a:rPr lang="en-US" sz="1600" dirty="0" smtClean="0">
                <a:latin typeface="Aharoni" panose="02010803020104030203" pitchFamily="2" charset="-79"/>
                <a:cs typeface="Aharoni" panose="02010803020104030203" pitchFamily="2" charset="-79"/>
              </a:rPr>
              <a:t>than average </a:t>
            </a:r>
          </a:p>
        </p:txBody>
      </p:sp>
      <p:sp>
        <p:nvSpPr>
          <p:cNvPr id="56" name="Oval 55"/>
          <p:cNvSpPr/>
          <p:nvPr/>
        </p:nvSpPr>
        <p:spPr>
          <a:xfrm>
            <a:off x="8490138" y="2624500"/>
            <a:ext cx="587079" cy="506593"/>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Tree>
    <p:extLst>
      <p:ext uri="{BB962C8B-B14F-4D97-AF65-F5344CB8AC3E}">
        <p14:creationId xmlns:p14="http://schemas.microsoft.com/office/powerpoint/2010/main" val="2057431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schemeClr val="tx1"/>
                </a:solidFill>
              </a:rPr>
              <a:t>5 Point Word </a:t>
            </a:r>
            <a:r>
              <a:rPr lang="en-US" sz="4400" dirty="0" smtClean="0">
                <a:solidFill>
                  <a:schemeClr val="tx1"/>
                </a:solidFill>
              </a:rPr>
              <a:t>Choices</a:t>
            </a:r>
            <a:endParaRPr lang="en-US" dirty="0"/>
          </a:p>
        </p:txBody>
      </p:sp>
      <p:sp>
        <p:nvSpPr>
          <p:cNvPr id="3" name="Content Placeholder 2"/>
          <p:cNvSpPr>
            <a:spLocks noGrp="1"/>
          </p:cNvSpPr>
          <p:nvPr>
            <p:ph idx="1"/>
          </p:nvPr>
        </p:nvSpPr>
        <p:spPr/>
        <p:txBody>
          <a:bodyPr>
            <a:normAutofit fontScale="92500" lnSpcReduction="10000"/>
          </a:bodyPr>
          <a:lstStyle/>
          <a:p>
            <a:r>
              <a:rPr lang="en-US" sz="3600" dirty="0" smtClean="0">
                <a:solidFill>
                  <a:schemeClr val="tx1"/>
                </a:solidFill>
              </a:rPr>
              <a:t>There </a:t>
            </a:r>
            <a:r>
              <a:rPr lang="en-US" sz="3600" dirty="0">
                <a:solidFill>
                  <a:schemeClr val="tx1"/>
                </a:solidFill>
              </a:rPr>
              <a:t>are a variety of labels and descriptors used across leading websites. Descriptors include: </a:t>
            </a:r>
          </a:p>
          <a:p>
            <a:pPr marL="347663" indent="-347663">
              <a:buClr>
                <a:schemeClr val="accent5"/>
              </a:buClr>
              <a:buFont typeface="Arial" panose="020B0604020202020204" pitchFamily="34" charset="0"/>
              <a:buChar char="•"/>
            </a:pPr>
            <a:r>
              <a:rPr lang="en-US" sz="3600" dirty="0">
                <a:solidFill>
                  <a:schemeClr val="tx1"/>
                </a:solidFill>
              </a:rPr>
              <a:t>Best, Better, Average, Below and </a:t>
            </a:r>
            <a:r>
              <a:rPr lang="en-US" sz="3600" dirty="0" smtClean="0">
                <a:solidFill>
                  <a:schemeClr val="tx1"/>
                </a:solidFill>
              </a:rPr>
              <a:t>Low </a:t>
            </a:r>
            <a:endParaRPr lang="en-US" sz="3600" dirty="0">
              <a:solidFill>
                <a:schemeClr val="tx1"/>
              </a:solidFill>
            </a:endParaRPr>
          </a:p>
          <a:p>
            <a:pPr marL="347663" indent="-347663">
              <a:buClr>
                <a:schemeClr val="accent5"/>
              </a:buClr>
              <a:buFont typeface="Arial" panose="020B0604020202020204" pitchFamily="34" charset="0"/>
              <a:buChar char="•"/>
            </a:pPr>
            <a:r>
              <a:rPr lang="en-US" sz="3600" dirty="0">
                <a:solidFill>
                  <a:schemeClr val="tx1"/>
                </a:solidFill>
              </a:rPr>
              <a:t>Top, Above, Average, Below, Poor </a:t>
            </a:r>
          </a:p>
          <a:p>
            <a:pPr marL="347663" indent="-347663">
              <a:buClr>
                <a:schemeClr val="accent5"/>
              </a:buClr>
              <a:buFont typeface="Arial" panose="020B0604020202020204" pitchFamily="34" charset="0"/>
              <a:buChar char="•"/>
            </a:pPr>
            <a:r>
              <a:rPr lang="en-US" sz="3600" dirty="0">
                <a:solidFill>
                  <a:schemeClr val="tx1"/>
                </a:solidFill>
              </a:rPr>
              <a:t>Excellent, Very Good, Good, Fair, Poor</a:t>
            </a:r>
          </a:p>
          <a:p>
            <a:pPr marL="171450" indent="-171450">
              <a:buClr>
                <a:schemeClr val="accent5"/>
              </a:buClr>
              <a:buFont typeface="Arial" panose="020B0604020202020204" pitchFamily="34" charset="0"/>
              <a:buChar char="•"/>
            </a:pPr>
            <a:r>
              <a:rPr lang="en-US" sz="35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Much Above Average, Above Average, Average, Below Average, Much Below Average (recommendation)</a:t>
            </a: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34</a:t>
            </a:fld>
            <a:endParaRPr lang="en-US" dirty="0"/>
          </a:p>
        </p:txBody>
      </p:sp>
    </p:spTree>
    <p:extLst>
      <p:ext uri="{BB962C8B-B14F-4D97-AF65-F5344CB8AC3E}">
        <p14:creationId xmlns:p14="http://schemas.microsoft.com/office/powerpoint/2010/main" val="39583859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CE482DC-2269-4F26-9D2A-7E44B1A4CD85}" type="slidenum">
              <a:rPr lang="en-US" smtClean="0"/>
              <a:pPr/>
              <a:t>35</a:t>
            </a:fld>
            <a:endParaRPr lang="en-US" dirty="0"/>
          </a:p>
        </p:txBody>
      </p:sp>
      <p:sp>
        <p:nvSpPr>
          <p:cNvPr id="2" name="Title 1"/>
          <p:cNvSpPr>
            <a:spLocks noGrp="1"/>
          </p:cNvSpPr>
          <p:nvPr>
            <p:ph type="title" idx="4294967295"/>
          </p:nvPr>
        </p:nvSpPr>
        <p:spPr>
          <a:xfrm>
            <a:off x="2076450" y="287338"/>
            <a:ext cx="10115550" cy="1158875"/>
          </a:xfrm>
        </p:spPr>
        <p:txBody>
          <a:bodyPr/>
          <a:lstStyle/>
          <a:p>
            <a:r>
              <a:rPr lang="en-US" b="1" dirty="0"/>
              <a:t>Recommendation for </a:t>
            </a:r>
            <a:r>
              <a:rPr lang="en-US" b="1" dirty="0" smtClean="0"/>
              <a:t>CompareMaine</a:t>
            </a:r>
            <a:endParaRPr lang="en-US" dirty="0"/>
          </a:p>
        </p:txBody>
      </p:sp>
      <p:sp>
        <p:nvSpPr>
          <p:cNvPr id="7" name="Subtitle 2"/>
          <p:cNvSpPr txBox="1">
            <a:spLocks/>
          </p:cNvSpPr>
          <p:nvPr/>
        </p:nvSpPr>
        <p:spPr>
          <a:xfrm>
            <a:off x="4471339" y="3537208"/>
            <a:ext cx="2662886" cy="3219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Average</a:t>
            </a:r>
          </a:p>
          <a:p>
            <a:pPr algn="l"/>
            <a:endParaRPr lang="en-US" sz="2800" dirty="0">
              <a:solidFill>
                <a:srgbClr val="FFC000"/>
              </a:solidFill>
              <a:latin typeface="Aharoni" panose="02010803020104030203" pitchFamily="2" charset="-79"/>
              <a:cs typeface="Aharoni" panose="02010803020104030203" pitchFamily="2" charset="-79"/>
            </a:endParaRPr>
          </a:p>
          <a:p>
            <a:pPr algn="l"/>
            <a:endParaRPr lang="en-US" sz="2800" dirty="0">
              <a:solidFill>
                <a:srgbClr val="00B050"/>
              </a:solidFill>
              <a:latin typeface="Aharoni" panose="02010803020104030203" pitchFamily="2" charset="-79"/>
              <a:cs typeface="Aharoni" panose="02010803020104030203" pitchFamily="2" charset="-79"/>
            </a:endParaRPr>
          </a:p>
        </p:txBody>
      </p:sp>
      <p:sp>
        <p:nvSpPr>
          <p:cNvPr id="5" name="Isosceles Triangle 4"/>
          <p:cNvSpPr/>
          <p:nvPr/>
        </p:nvSpPr>
        <p:spPr>
          <a:xfrm rot="10800000">
            <a:off x="4579481" y="4161238"/>
            <a:ext cx="708937" cy="532280"/>
          </a:xfrm>
          <a:prstGeom prst="triangl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3">
                    <a:lumMod val="75000"/>
                  </a:schemeClr>
                </a:solidFill>
              </a:ln>
              <a:solidFill>
                <a:schemeClr val="accent1">
                  <a:lumMod val="60000"/>
                  <a:lumOff val="40000"/>
                </a:schemeClr>
              </a:solidFill>
            </a:endParaRPr>
          </a:p>
        </p:txBody>
      </p:sp>
      <p:sp>
        <p:nvSpPr>
          <p:cNvPr id="6" name="Oval 5"/>
          <p:cNvSpPr/>
          <p:nvPr/>
        </p:nvSpPr>
        <p:spPr>
          <a:xfrm>
            <a:off x="4432616" y="1724701"/>
            <a:ext cx="737380" cy="706525"/>
          </a:xfrm>
          <a:prstGeom prst="ellipse">
            <a:avLst/>
          </a:prstGeom>
          <a:solidFill>
            <a:srgbClr val="FFCB2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9" name="Isosceles Triangle 8"/>
          <p:cNvSpPr/>
          <p:nvPr/>
        </p:nvSpPr>
        <p:spPr>
          <a:xfrm rot="10800000">
            <a:off x="4579480" y="4914807"/>
            <a:ext cx="944817" cy="673190"/>
          </a:xfrm>
          <a:prstGeom prst="triangle">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btitle 2"/>
          <p:cNvSpPr txBox="1">
            <a:spLocks/>
          </p:cNvSpPr>
          <p:nvPr/>
        </p:nvSpPr>
        <p:spPr>
          <a:xfrm>
            <a:off x="5051888" y="4945786"/>
            <a:ext cx="3374559"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2000" dirty="0" smtClean="0">
                <a:latin typeface="Aharoni" panose="02010803020104030203" pitchFamily="2" charset="-79"/>
                <a:cs typeface="Aharoni" panose="02010803020104030203" pitchFamily="2" charset="-79"/>
              </a:rPr>
              <a:t>Much Below Average</a:t>
            </a:r>
            <a:endParaRPr lang="en-US" sz="4400" dirty="0" smtClean="0">
              <a:solidFill>
                <a:srgbClr val="FFC000"/>
              </a:solidFill>
              <a:latin typeface="Aharoni" panose="02010803020104030203" pitchFamily="2" charset="-79"/>
              <a:cs typeface="Aharoni" panose="02010803020104030203" pitchFamily="2" charset="-79"/>
            </a:endParaRPr>
          </a:p>
          <a:p>
            <a:pPr algn="l"/>
            <a:endParaRPr lang="en-US" sz="44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11" name="Subtitle 2"/>
          <p:cNvSpPr txBox="1">
            <a:spLocks/>
          </p:cNvSpPr>
          <p:nvPr/>
        </p:nvSpPr>
        <p:spPr>
          <a:xfrm>
            <a:off x="4795881" y="1756022"/>
            <a:ext cx="3112844" cy="3219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70000"/>
              </a:lnSpc>
              <a:spcBef>
                <a:spcPts val="0"/>
              </a:spcBef>
            </a:pPr>
            <a:r>
              <a:rPr lang="en-US" sz="2800" dirty="0" smtClean="0">
                <a:latin typeface="Aharoni" panose="02010803020104030203" pitchFamily="2" charset="-79"/>
                <a:cs typeface="Aharoni" panose="02010803020104030203" pitchFamily="2" charset="-79"/>
              </a:rPr>
              <a:t>Much Above Average</a:t>
            </a:r>
          </a:p>
        </p:txBody>
      </p:sp>
      <p:sp>
        <p:nvSpPr>
          <p:cNvPr id="12" name="Oval 11"/>
          <p:cNvSpPr/>
          <p:nvPr/>
        </p:nvSpPr>
        <p:spPr>
          <a:xfrm>
            <a:off x="4432615" y="2578054"/>
            <a:ext cx="750860" cy="791465"/>
          </a:xfrm>
          <a:prstGeom prst="ellipse">
            <a:avLst/>
          </a:prstGeom>
          <a:solidFill>
            <a:srgbClr val="F8EBB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13" name="Subtitle 2"/>
          <p:cNvSpPr txBox="1">
            <a:spLocks/>
          </p:cNvSpPr>
          <p:nvPr/>
        </p:nvSpPr>
        <p:spPr>
          <a:xfrm>
            <a:off x="4808044" y="2844672"/>
            <a:ext cx="3123217"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1200" b="1" dirty="0" smtClean="0">
                <a:ln>
                  <a:solidFill>
                    <a:schemeClr val="tx1"/>
                  </a:solidFill>
                </a:ln>
                <a:solidFill>
                  <a:schemeClr val="tx1">
                    <a:lumMod val="50000"/>
                    <a:lumOff val="50000"/>
                  </a:schemeClr>
                </a:solidFill>
                <a:latin typeface="Aharoni" panose="02010803020104030203" pitchFamily="2" charset="-79"/>
                <a:cs typeface="Aharoni" panose="02010803020104030203" pitchFamily="2" charset="-79"/>
              </a:rPr>
              <a:t>Above Average</a:t>
            </a:r>
            <a:endParaRPr lang="en-US" sz="11200" dirty="0" smtClean="0">
              <a:ln>
                <a:solidFill>
                  <a:schemeClr val="tx1"/>
                </a:solidFill>
              </a:ln>
              <a:solidFill>
                <a:schemeClr val="tx1">
                  <a:lumMod val="50000"/>
                  <a:lumOff val="50000"/>
                </a:schemeClr>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8" name="Subtitle 2"/>
          <p:cNvSpPr txBox="1">
            <a:spLocks/>
          </p:cNvSpPr>
          <p:nvPr/>
        </p:nvSpPr>
        <p:spPr>
          <a:xfrm>
            <a:off x="4933949" y="4212877"/>
            <a:ext cx="3307644"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1200" b="1" dirty="0" smtClean="0">
                <a:ln>
                  <a:solidFill>
                    <a:schemeClr val="tx1"/>
                  </a:solidFill>
                </a:ln>
                <a:solidFill>
                  <a:schemeClr val="tx1">
                    <a:lumMod val="50000"/>
                    <a:lumOff val="50000"/>
                  </a:schemeClr>
                </a:solidFill>
                <a:latin typeface="Aharoni" panose="02010803020104030203" pitchFamily="2" charset="-79"/>
                <a:cs typeface="Aharoni" panose="02010803020104030203" pitchFamily="2" charset="-79"/>
              </a:rPr>
              <a:t>Below Average</a:t>
            </a:r>
            <a:endParaRPr lang="en-US" sz="112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936021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Options</a:t>
            </a:r>
            <a:endParaRPr lang="en-US" dirty="0"/>
          </a:p>
        </p:txBody>
      </p:sp>
      <p:sp>
        <p:nvSpPr>
          <p:cNvPr id="3" name="Content Placeholder 2"/>
          <p:cNvSpPr>
            <a:spLocks noGrp="1"/>
          </p:cNvSpPr>
          <p:nvPr>
            <p:ph idx="1"/>
          </p:nvPr>
        </p:nvSpPr>
        <p:spPr>
          <a:xfrm>
            <a:off x="1097280" y="1982664"/>
            <a:ext cx="10115202" cy="3829279"/>
          </a:xfrm>
        </p:spPr>
        <p:txBody>
          <a:bodyPr>
            <a:normAutofit/>
          </a:bodyPr>
          <a:lstStyle/>
          <a:p>
            <a:pPr marL="514350" indent="-514350">
              <a:buClr>
                <a:srgbClr val="00B4A7"/>
              </a:buClr>
              <a:buFont typeface="+mj-lt"/>
              <a:buAutoNum type="arabicPeriod"/>
            </a:pPr>
            <a:r>
              <a:rPr lang="en-US" sz="3200"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Use a different symbol with words</a:t>
            </a:r>
          </a:p>
          <a:p>
            <a:pPr marL="514350" indent="-514350">
              <a:buClr>
                <a:srgbClr val="00B4A7"/>
              </a:buClr>
              <a:buFont typeface="+mj-lt"/>
              <a:buAutoNum type="arabicPeriod"/>
            </a:pPr>
            <a:r>
              <a:rPr lang="en-US" sz="3200"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Use only a symbol, no words</a:t>
            </a:r>
          </a:p>
          <a:p>
            <a:endParaRPr lang="en-US" sz="3200" dirty="0">
              <a:solidFill>
                <a:schemeClr val="tx1"/>
              </a:solidFill>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4CE482DC-2269-4F26-9D2A-7E44B1A4CD85}" type="slidenum">
              <a:rPr lang="en-US" smtClean="0"/>
              <a:pPr/>
              <a:t>36</a:t>
            </a:fld>
            <a:endParaRPr lang="en-US" dirty="0"/>
          </a:p>
        </p:txBody>
      </p:sp>
    </p:spTree>
    <p:extLst>
      <p:ext uri="{BB962C8B-B14F-4D97-AF65-F5344CB8AC3E}">
        <p14:creationId xmlns:p14="http://schemas.microsoft.com/office/powerpoint/2010/main" val="30039038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0"/>
          <a:ext cx="12191999" cy="6858000"/>
        </p:xfrm>
        <a:graphic>
          <a:graphicData uri="http://schemas.openxmlformats.org/drawingml/2006/table">
            <a:tbl>
              <a:tblPr firstRow="1" bandRow="1">
                <a:tableStyleId>{5C22544A-7EE6-4342-B048-85BDC9FD1C3A}</a:tableStyleId>
              </a:tblPr>
              <a:tblGrid>
                <a:gridCol w="3361386"/>
                <a:gridCol w="2859110"/>
                <a:gridCol w="3013656"/>
                <a:gridCol w="2957847"/>
              </a:tblGrid>
              <a:tr h="11085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Overall Patient</a:t>
                      </a:r>
                      <a:r>
                        <a:rPr lang="en-US" sz="1800" baseline="0" dirty="0" smtClean="0">
                          <a:solidFill>
                            <a:schemeClr val="tx1"/>
                          </a:solidFill>
                        </a:rPr>
                        <a:t> Experience Rating</a:t>
                      </a:r>
                      <a:endParaRPr lang="en-US" sz="1800"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Serious Complications</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Healthcare-Associated</a:t>
                      </a:r>
                      <a:r>
                        <a:rPr lang="en-US" sz="1800" baseline="0" dirty="0" smtClean="0">
                          <a:solidFill>
                            <a:schemeClr val="tx1"/>
                          </a:solidFill>
                        </a:rPr>
                        <a:t> Infections</a:t>
                      </a:r>
                      <a:endParaRPr lang="en-US" sz="1800"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5" name="Oval 4"/>
          <p:cNvSpPr/>
          <p:nvPr/>
        </p:nvSpPr>
        <p:spPr>
          <a:xfrm>
            <a:off x="3900718" y="3509055"/>
            <a:ext cx="515168" cy="519020"/>
          </a:xfrm>
          <a:prstGeom prst="ellipse">
            <a:avLst/>
          </a:prstGeom>
          <a:solidFill>
            <a:srgbClr val="FFCB2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6" name="Subtitle 2"/>
          <p:cNvSpPr txBox="1">
            <a:spLocks/>
          </p:cNvSpPr>
          <p:nvPr/>
        </p:nvSpPr>
        <p:spPr>
          <a:xfrm>
            <a:off x="4077270" y="3459282"/>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smtClean="0">
                <a:latin typeface="Aharoni" panose="02010803020104030203" pitchFamily="2" charset="-79"/>
                <a:cs typeface="Aharoni" panose="02010803020104030203" pitchFamily="2" charset="-79"/>
              </a:rPr>
              <a:t>Much Above Average</a:t>
            </a:r>
          </a:p>
        </p:txBody>
      </p:sp>
      <p:sp>
        <p:nvSpPr>
          <p:cNvPr id="17" name="Subtitle 2"/>
          <p:cNvSpPr txBox="1">
            <a:spLocks/>
          </p:cNvSpPr>
          <p:nvPr/>
        </p:nvSpPr>
        <p:spPr>
          <a:xfrm>
            <a:off x="4012386" y="1787266"/>
            <a:ext cx="2662886" cy="321941"/>
          </a:xfrm>
          <a:prstGeom prst="rect">
            <a:avLst/>
          </a:prstGeom>
          <a:ln>
            <a:noFill/>
          </a:ln>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0" b="1" dirty="0" smtClean="0">
                <a:ln>
                  <a:solidFill>
                    <a:schemeClr val="tx1"/>
                  </a:solidFill>
                </a:ln>
                <a:solidFill>
                  <a:schemeClr val="bg1">
                    <a:lumMod val="65000"/>
                  </a:schemeClr>
                </a:solidFill>
                <a:latin typeface="Aharoni" panose="02010803020104030203" pitchFamily="2" charset="-79"/>
                <a:cs typeface="Aharoni" panose="02010803020104030203" pitchFamily="2" charset="-79"/>
              </a:rPr>
              <a:t>Average</a:t>
            </a: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p:txBody>
      </p:sp>
      <p:sp>
        <p:nvSpPr>
          <p:cNvPr id="18" name="Subtitle 2"/>
          <p:cNvSpPr txBox="1">
            <a:spLocks/>
          </p:cNvSpPr>
          <p:nvPr/>
        </p:nvSpPr>
        <p:spPr>
          <a:xfrm>
            <a:off x="6949440" y="5521484"/>
            <a:ext cx="2662886"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0" b="1"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Average</a:t>
            </a: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p:txBody>
      </p:sp>
      <p:sp>
        <p:nvSpPr>
          <p:cNvPr id="19" name="Oval 18"/>
          <p:cNvSpPr/>
          <p:nvPr/>
        </p:nvSpPr>
        <p:spPr>
          <a:xfrm>
            <a:off x="6666734" y="1614866"/>
            <a:ext cx="565411" cy="542531"/>
          </a:xfrm>
          <a:prstGeom prst="ellipse">
            <a:avLst/>
          </a:prstGeom>
          <a:solidFill>
            <a:srgbClr val="FFCB2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20" name="Subtitle 2"/>
          <p:cNvSpPr txBox="1">
            <a:spLocks/>
          </p:cNvSpPr>
          <p:nvPr/>
        </p:nvSpPr>
        <p:spPr>
          <a:xfrm>
            <a:off x="6890454" y="1576848"/>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smtClean="0">
                <a:latin typeface="Aharoni" panose="02010803020104030203" pitchFamily="2" charset="-79"/>
                <a:cs typeface="Aharoni" panose="02010803020104030203" pitchFamily="2" charset="-79"/>
              </a:rPr>
              <a:t>Much Above Average</a:t>
            </a:r>
          </a:p>
        </p:txBody>
      </p:sp>
      <p:sp>
        <p:nvSpPr>
          <p:cNvPr id="21" name="Subtitle 2"/>
          <p:cNvSpPr txBox="1">
            <a:spLocks/>
          </p:cNvSpPr>
          <p:nvPr/>
        </p:nvSpPr>
        <p:spPr>
          <a:xfrm>
            <a:off x="9844572" y="1840617"/>
            <a:ext cx="2662886"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0" b="1" dirty="0" smtClean="0">
                <a:ln>
                  <a:solidFill>
                    <a:schemeClr val="tx1"/>
                  </a:solidFill>
                </a:ln>
                <a:solidFill>
                  <a:schemeClr val="bg1">
                    <a:lumMod val="65000"/>
                  </a:schemeClr>
                </a:solidFill>
                <a:latin typeface="Aharoni" panose="02010803020104030203" pitchFamily="2" charset="-79"/>
                <a:cs typeface="Aharoni" panose="02010803020104030203" pitchFamily="2" charset="-79"/>
              </a:rPr>
              <a:t>Average</a:t>
            </a: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a:p>
            <a:pPr algn="l"/>
            <a:endParaRPr lang="en-US" sz="4400" dirty="0">
              <a:solidFill>
                <a:schemeClr val="bg1">
                  <a:lumMod val="65000"/>
                </a:schemeClr>
              </a:solidFill>
              <a:latin typeface="Aharoni" panose="02010803020104030203" pitchFamily="2" charset="-79"/>
              <a:cs typeface="Aharoni" panose="02010803020104030203" pitchFamily="2" charset="-79"/>
            </a:endParaRPr>
          </a:p>
        </p:txBody>
      </p:sp>
      <p:sp>
        <p:nvSpPr>
          <p:cNvPr id="24" name="Isosceles Triangle 23"/>
          <p:cNvSpPr/>
          <p:nvPr/>
        </p:nvSpPr>
        <p:spPr>
          <a:xfrm rot="10800000">
            <a:off x="9528554" y="5526848"/>
            <a:ext cx="720423" cy="528485"/>
          </a:xfrm>
          <a:prstGeom prst="triangle">
            <a:avLst/>
          </a:prstGeom>
          <a:solidFill>
            <a:schemeClr val="accent1">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3">
                    <a:lumMod val="75000"/>
                  </a:schemeClr>
                </a:solidFill>
              </a:ln>
              <a:solidFill>
                <a:schemeClr val="accent1">
                  <a:lumMod val="60000"/>
                  <a:lumOff val="40000"/>
                </a:schemeClr>
              </a:solidFill>
            </a:endParaRPr>
          </a:p>
        </p:txBody>
      </p:sp>
      <p:sp>
        <p:nvSpPr>
          <p:cNvPr id="27" name="Oval 26"/>
          <p:cNvSpPr/>
          <p:nvPr/>
        </p:nvSpPr>
        <p:spPr>
          <a:xfrm>
            <a:off x="6949439" y="3525090"/>
            <a:ext cx="520960" cy="570230"/>
          </a:xfrm>
          <a:prstGeom prst="ellipse">
            <a:avLst/>
          </a:prstGeom>
          <a:solidFill>
            <a:srgbClr val="F8EBB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8" name="Subtitle 2"/>
          <p:cNvSpPr txBox="1">
            <a:spLocks/>
          </p:cNvSpPr>
          <p:nvPr/>
        </p:nvSpPr>
        <p:spPr>
          <a:xfrm>
            <a:off x="7140391" y="3439011"/>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Above</a:t>
            </a:r>
            <a:b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br>
            <a: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Average</a:t>
            </a:r>
          </a:p>
        </p:txBody>
      </p:sp>
      <p:sp>
        <p:nvSpPr>
          <p:cNvPr id="32" name="Isosceles Triangle 31"/>
          <p:cNvSpPr/>
          <p:nvPr/>
        </p:nvSpPr>
        <p:spPr>
          <a:xfrm rot="10800000">
            <a:off x="9391631" y="3563424"/>
            <a:ext cx="708937" cy="532280"/>
          </a:xfrm>
          <a:prstGeom prst="triangle">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3">
                    <a:lumMod val="75000"/>
                  </a:schemeClr>
                </a:solidFill>
              </a:ln>
              <a:solidFill>
                <a:schemeClr val="accent1">
                  <a:lumMod val="60000"/>
                  <a:lumOff val="40000"/>
                </a:schemeClr>
              </a:solidFill>
            </a:endParaRPr>
          </a:p>
        </p:txBody>
      </p:sp>
      <p:sp>
        <p:nvSpPr>
          <p:cNvPr id="29" name="Subtitle 2"/>
          <p:cNvSpPr txBox="1">
            <a:spLocks/>
          </p:cNvSpPr>
          <p:nvPr/>
        </p:nvSpPr>
        <p:spPr>
          <a:xfrm>
            <a:off x="9717802" y="3706134"/>
            <a:ext cx="2117679"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0" b="1" dirty="0" smtClean="0">
                <a:ln>
                  <a:solidFill>
                    <a:schemeClr val="tx1"/>
                  </a:solidFill>
                </a:ln>
                <a:solidFill>
                  <a:schemeClr val="tx1">
                    <a:lumMod val="50000"/>
                    <a:lumOff val="50000"/>
                  </a:schemeClr>
                </a:solidFill>
                <a:latin typeface="Aharoni" panose="02010803020104030203" pitchFamily="2" charset="-79"/>
                <a:cs typeface="Aharoni" panose="02010803020104030203" pitchFamily="2" charset="-79"/>
              </a:rPr>
              <a:t>Below Average</a:t>
            </a:r>
            <a:endParaRPr lang="en-US" sz="80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33" name="Subtitle 2"/>
          <p:cNvSpPr txBox="1">
            <a:spLocks/>
          </p:cNvSpPr>
          <p:nvPr/>
        </p:nvSpPr>
        <p:spPr>
          <a:xfrm>
            <a:off x="9888765" y="5571651"/>
            <a:ext cx="3374559" cy="321941"/>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en-US" sz="8000" dirty="0" smtClean="0">
                <a:latin typeface="Aharoni" panose="02010803020104030203" pitchFamily="2" charset="-79"/>
                <a:cs typeface="Aharoni" panose="02010803020104030203" pitchFamily="2" charset="-79"/>
              </a:rPr>
              <a:t>Much Below </a:t>
            </a:r>
          </a:p>
          <a:p>
            <a:pPr algn="l">
              <a:spcBef>
                <a:spcPts val="0"/>
              </a:spcBef>
            </a:pPr>
            <a:r>
              <a:rPr lang="en-US" sz="8000" dirty="0" smtClean="0">
                <a:latin typeface="Aharoni" panose="02010803020104030203" pitchFamily="2" charset="-79"/>
                <a:cs typeface="Aharoni" panose="02010803020104030203" pitchFamily="2" charset="-79"/>
              </a:rPr>
              <a:t>Average</a:t>
            </a:r>
            <a:endParaRPr lang="en-US" sz="8000" dirty="0" smtClean="0">
              <a:solidFill>
                <a:srgbClr val="FFC000"/>
              </a:solidFill>
              <a:latin typeface="Aharoni" panose="02010803020104030203" pitchFamily="2" charset="-79"/>
              <a:cs typeface="Aharoni" panose="02010803020104030203" pitchFamily="2" charset="-79"/>
            </a:endParaRPr>
          </a:p>
          <a:p>
            <a:pPr algn="l"/>
            <a:endParaRPr lang="en-US" sz="4400" dirty="0">
              <a:solidFill>
                <a:srgbClr val="FFC000"/>
              </a:solidFill>
              <a:latin typeface="Aharoni" panose="02010803020104030203" pitchFamily="2" charset="-79"/>
              <a:cs typeface="Aharoni" panose="02010803020104030203" pitchFamily="2" charset="-79"/>
            </a:endParaRPr>
          </a:p>
          <a:p>
            <a:pPr algn="l"/>
            <a:endParaRPr lang="en-US" sz="4400" dirty="0">
              <a:solidFill>
                <a:srgbClr val="00B050"/>
              </a:solidFill>
              <a:latin typeface="Aharoni" panose="02010803020104030203" pitchFamily="2" charset="-79"/>
              <a:cs typeface="Aharoni" panose="02010803020104030203" pitchFamily="2" charset="-79"/>
            </a:endParaRPr>
          </a:p>
        </p:txBody>
      </p:sp>
      <p:sp>
        <p:nvSpPr>
          <p:cNvPr id="34" name="Oval 33"/>
          <p:cNvSpPr/>
          <p:nvPr/>
        </p:nvSpPr>
        <p:spPr>
          <a:xfrm>
            <a:off x="3879946" y="5477696"/>
            <a:ext cx="535940" cy="549583"/>
          </a:xfrm>
          <a:prstGeom prst="ellipse">
            <a:avLst/>
          </a:prstGeom>
          <a:solidFill>
            <a:srgbClr val="F8EBB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35" name="Subtitle 2"/>
          <p:cNvSpPr txBox="1">
            <a:spLocks/>
          </p:cNvSpPr>
          <p:nvPr/>
        </p:nvSpPr>
        <p:spPr>
          <a:xfrm>
            <a:off x="4101136" y="5407285"/>
            <a:ext cx="2211653" cy="69040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0"/>
              </a:spcBef>
            </a:pPr>
            <a: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Above</a:t>
            </a:r>
            <a:b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br>
            <a:r>
              <a:rPr lang="en-US" sz="2000" dirty="0" smtClean="0">
                <a:ln>
                  <a:solidFill>
                    <a:schemeClr val="tx1"/>
                  </a:solidFill>
                </a:ln>
                <a:solidFill>
                  <a:schemeClr val="bg1">
                    <a:lumMod val="50000"/>
                  </a:schemeClr>
                </a:solidFill>
                <a:latin typeface="Aharoni" panose="02010803020104030203" pitchFamily="2" charset="-79"/>
                <a:cs typeface="Aharoni" panose="02010803020104030203" pitchFamily="2" charset="-79"/>
              </a:rPr>
              <a:t>Average</a:t>
            </a:r>
          </a:p>
        </p:txBody>
      </p:sp>
    </p:spTree>
    <p:extLst>
      <p:ext uri="{BB962C8B-B14F-4D97-AF65-F5344CB8AC3E}">
        <p14:creationId xmlns:p14="http://schemas.microsoft.com/office/powerpoint/2010/main" val="17610170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0" y="0"/>
          <a:ext cx="12191999" cy="6858000"/>
        </p:xfrm>
        <a:graphic>
          <a:graphicData uri="http://schemas.openxmlformats.org/drawingml/2006/table">
            <a:tbl>
              <a:tblPr firstRow="1" bandRow="1">
                <a:tableStyleId>{5C22544A-7EE6-4342-B048-85BDC9FD1C3A}</a:tableStyleId>
              </a:tblPr>
              <a:tblGrid>
                <a:gridCol w="3361386"/>
                <a:gridCol w="2859110"/>
                <a:gridCol w="3013656"/>
                <a:gridCol w="2957847"/>
              </a:tblGrid>
              <a:tr h="11085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Overall Patient</a:t>
                      </a:r>
                      <a:r>
                        <a:rPr lang="en-US" sz="1800" baseline="0" dirty="0" smtClean="0">
                          <a:solidFill>
                            <a:schemeClr val="tx1"/>
                          </a:solidFill>
                        </a:rPr>
                        <a:t> Experience Rating</a:t>
                      </a:r>
                      <a:endParaRPr lang="en-US" sz="1800"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Serious Complications</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Healthcare-Associated</a:t>
                      </a:r>
                      <a:r>
                        <a:rPr lang="en-US" sz="1800" baseline="0" dirty="0" smtClean="0">
                          <a:solidFill>
                            <a:schemeClr val="tx1"/>
                          </a:solidFill>
                        </a:rPr>
                        <a:t> Infections</a:t>
                      </a:r>
                      <a:endParaRPr lang="en-US" sz="1800" dirty="0" smtClean="0">
                        <a:solidFill>
                          <a:schemeClr val="tx1"/>
                        </a:solidFill>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16497">
                <a:tc>
                  <a:txBody>
                    <a:bodyPr/>
                    <a:lstStyle/>
                    <a:p>
                      <a:r>
                        <a:rPr lang="en-US" sz="3200" dirty="0" smtClean="0">
                          <a:solidFill>
                            <a:schemeClr val="accent1"/>
                          </a:solidFill>
                        </a:rPr>
                        <a:t>Facility</a:t>
                      </a:r>
                      <a:r>
                        <a:rPr lang="en-US" sz="3200" baseline="0" dirty="0" smtClean="0">
                          <a:solidFill>
                            <a:schemeClr val="accent1"/>
                          </a:solidFill>
                        </a:rPr>
                        <a:t> Name </a:t>
                      </a:r>
                    </a:p>
                    <a:p>
                      <a:r>
                        <a:rPr lang="en-US" sz="1800" b="0" baseline="0" dirty="0" smtClean="0">
                          <a:solidFill>
                            <a:schemeClr val="tx1"/>
                          </a:solidFill>
                        </a:rPr>
                        <a:t>123 Avenue Street City, State</a:t>
                      </a:r>
                    </a:p>
                    <a:p>
                      <a:r>
                        <a:rPr lang="en-US" sz="1800" b="0" baseline="0" dirty="0" smtClean="0">
                          <a:solidFill>
                            <a:schemeClr val="tx1"/>
                          </a:solidFill>
                        </a:rPr>
                        <a:t>12345</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pSp>
        <p:nvGrpSpPr>
          <p:cNvPr id="57" name="Group 56"/>
          <p:cNvGrpSpPr/>
          <p:nvPr/>
        </p:nvGrpSpPr>
        <p:grpSpPr>
          <a:xfrm>
            <a:off x="3595864" y="3110952"/>
            <a:ext cx="691689" cy="726084"/>
            <a:chOff x="720156" y="584532"/>
            <a:chExt cx="1088958" cy="1064661"/>
          </a:xfrm>
        </p:grpSpPr>
        <p:sp>
          <p:nvSpPr>
            <p:cNvPr id="58" name="Rectangle 57"/>
            <p:cNvSpPr/>
            <p:nvPr/>
          </p:nvSpPr>
          <p:spPr>
            <a:xfrm>
              <a:off x="1637463" y="584532"/>
              <a:ext cx="171651" cy="1064661"/>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1408662" y="763461"/>
              <a:ext cx="171651" cy="879885"/>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1181098" y="981809"/>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955571" y="1191358"/>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720156" y="1388465"/>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p:cNvGrpSpPr/>
          <p:nvPr/>
        </p:nvGrpSpPr>
        <p:grpSpPr>
          <a:xfrm>
            <a:off x="6565906" y="3110952"/>
            <a:ext cx="691689" cy="726084"/>
            <a:chOff x="720156" y="584532"/>
            <a:chExt cx="1088958" cy="1064661"/>
          </a:xfrm>
        </p:grpSpPr>
        <p:sp>
          <p:nvSpPr>
            <p:cNvPr id="64" name="Rectangle 63"/>
            <p:cNvSpPr/>
            <p:nvPr/>
          </p:nvSpPr>
          <p:spPr>
            <a:xfrm>
              <a:off x="1637463" y="584532"/>
              <a:ext cx="171651" cy="1064661"/>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1408662" y="763461"/>
              <a:ext cx="171651" cy="879885"/>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1181098" y="981809"/>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955571" y="1191358"/>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720156" y="1388465"/>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9" name="Group 68"/>
          <p:cNvGrpSpPr/>
          <p:nvPr/>
        </p:nvGrpSpPr>
        <p:grpSpPr>
          <a:xfrm>
            <a:off x="9511105" y="3106645"/>
            <a:ext cx="691689" cy="726084"/>
            <a:chOff x="720156" y="584532"/>
            <a:chExt cx="1088958" cy="1064661"/>
          </a:xfrm>
        </p:grpSpPr>
        <p:sp>
          <p:nvSpPr>
            <p:cNvPr id="70" name="Rectangle 69"/>
            <p:cNvSpPr/>
            <p:nvPr/>
          </p:nvSpPr>
          <p:spPr>
            <a:xfrm>
              <a:off x="1637463" y="584532"/>
              <a:ext cx="171651" cy="1064661"/>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1408662" y="763461"/>
              <a:ext cx="171651" cy="879885"/>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1181098" y="981809"/>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955571" y="1191358"/>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720156" y="1388465"/>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p:cNvGrpSpPr/>
          <p:nvPr/>
        </p:nvGrpSpPr>
        <p:grpSpPr>
          <a:xfrm>
            <a:off x="6572131" y="1181126"/>
            <a:ext cx="691689" cy="727848"/>
            <a:chOff x="720156" y="576099"/>
            <a:chExt cx="1088958" cy="1067247"/>
          </a:xfrm>
        </p:grpSpPr>
        <p:sp>
          <p:nvSpPr>
            <p:cNvPr id="76" name="Rectangle 75"/>
            <p:cNvSpPr/>
            <p:nvPr/>
          </p:nvSpPr>
          <p:spPr>
            <a:xfrm>
              <a:off x="1637463" y="576099"/>
              <a:ext cx="171651" cy="1064661"/>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1408662" y="763461"/>
              <a:ext cx="171651" cy="879885"/>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1181098" y="981809"/>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955571" y="1191358"/>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720156" y="1388465"/>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p:cNvGrpSpPr/>
          <p:nvPr/>
        </p:nvGrpSpPr>
        <p:grpSpPr>
          <a:xfrm>
            <a:off x="6560364" y="5027672"/>
            <a:ext cx="697231" cy="664172"/>
            <a:chOff x="711431" y="1742039"/>
            <a:chExt cx="1097683" cy="1072416"/>
          </a:xfrm>
        </p:grpSpPr>
        <p:sp>
          <p:nvSpPr>
            <p:cNvPr id="82" name="Rectangle 81"/>
            <p:cNvSpPr/>
            <p:nvPr/>
          </p:nvSpPr>
          <p:spPr>
            <a:xfrm>
              <a:off x="1637463" y="1742039"/>
              <a:ext cx="171651" cy="1064661"/>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1408662" y="1929676"/>
              <a:ext cx="171651" cy="879885"/>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1181098" y="2153385"/>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955571" y="2362933"/>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711431" y="2556507"/>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7" name="Group 86"/>
          <p:cNvGrpSpPr/>
          <p:nvPr/>
        </p:nvGrpSpPr>
        <p:grpSpPr>
          <a:xfrm>
            <a:off x="3762669" y="5022869"/>
            <a:ext cx="697231" cy="664172"/>
            <a:chOff x="711431" y="1742039"/>
            <a:chExt cx="1097683" cy="1072416"/>
          </a:xfrm>
        </p:grpSpPr>
        <p:sp>
          <p:nvSpPr>
            <p:cNvPr id="88" name="Rectangle 87"/>
            <p:cNvSpPr/>
            <p:nvPr/>
          </p:nvSpPr>
          <p:spPr>
            <a:xfrm>
              <a:off x="1637463" y="1742039"/>
              <a:ext cx="171651" cy="1064661"/>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408662" y="1929676"/>
              <a:ext cx="171651" cy="879885"/>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181098" y="2153385"/>
              <a:ext cx="171651" cy="661070"/>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955571" y="2362933"/>
              <a:ext cx="171651" cy="451520"/>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711431" y="2556507"/>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3" name="Group 92"/>
          <p:cNvGrpSpPr/>
          <p:nvPr/>
        </p:nvGrpSpPr>
        <p:grpSpPr>
          <a:xfrm>
            <a:off x="9514746" y="1244380"/>
            <a:ext cx="697231" cy="664172"/>
            <a:chOff x="711431" y="1742039"/>
            <a:chExt cx="1097683" cy="1072416"/>
          </a:xfrm>
        </p:grpSpPr>
        <p:sp>
          <p:nvSpPr>
            <p:cNvPr id="94" name="Rectangle 93"/>
            <p:cNvSpPr/>
            <p:nvPr/>
          </p:nvSpPr>
          <p:spPr>
            <a:xfrm>
              <a:off x="1637463" y="1742039"/>
              <a:ext cx="171651" cy="1064661"/>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1408662" y="1929676"/>
              <a:ext cx="171651" cy="879885"/>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1181098" y="2153385"/>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955571" y="2362933"/>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711431" y="2556507"/>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9" name="Group 98"/>
          <p:cNvGrpSpPr/>
          <p:nvPr/>
        </p:nvGrpSpPr>
        <p:grpSpPr>
          <a:xfrm>
            <a:off x="3758445" y="1310285"/>
            <a:ext cx="697231" cy="664172"/>
            <a:chOff x="711431" y="1742039"/>
            <a:chExt cx="1097683" cy="1072416"/>
          </a:xfrm>
        </p:grpSpPr>
        <p:sp>
          <p:nvSpPr>
            <p:cNvPr id="100" name="Rectangle 99"/>
            <p:cNvSpPr/>
            <p:nvPr/>
          </p:nvSpPr>
          <p:spPr>
            <a:xfrm>
              <a:off x="1637463" y="1742039"/>
              <a:ext cx="171651" cy="1064661"/>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1408662" y="1929676"/>
              <a:ext cx="171651" cy="879885"/>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181098" y="2153385"/>
              <a:ext cx="171651" cy="66107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955571" y="2362933"/>
              <a:ext cx="171651" cy="451520"/>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711431" y="2556507"/>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5" name="Group 104"/>
          <p:cNvGrpSpPr/>
          <p:nvPr/>
        </p:nvGrpSpPr>
        <p:grpSpPr>
          <a:xfrm>
            <a:off x="9505563" y="5024641"/>
            <a:ext cx="697231" cy="664172"/>
            <a:chOff x="711431" y="1742039"/>
            <a:chExt cx="1097683" cy="1072416"/>
          </a:xfrm>
        </p:grpSpPr>
        <p:sp>
          <p:nvSpPr>
            <p:cNvPr id="106" name="Rectangle 105"/>
            <p:cNvSpPr/>
            <p:nvPr/>
          </p:nvSpPr>
          <p:spPr>
            <a:xfrm>
              <a:off x="1637463" y="1742039"/>
              <a:ext cx="171651" cy="1064661"/>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1408662" y="1929676"/>
              <a:ext cx="171651" cy="879885"/>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1181098" y="2153385"/>
              <a:ext cx="171651" cy="661070"/>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955571" y="2362933"/>
              <a:ext cx="171651" cy="451520"/>
            </a:xfrm>
            <a:prstGeom prst="rect">
              <a:avLst/>
            </a:prstGeom>
            <a:solidFill>
              <a:schemeClr val="bg1">
                <a:lumMod val="9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711431" y="2556507"/>
              <a:ext cx="176195" cy="254872"/>
            </a:xfrm>
            <a:prstGeom prst="rect">
              <a:avLst/>
            </a:prstGeom>
            <a:solidFill>
              <a:srgbClr val="459199"/>
            </a:solidFill>
            <a:ln>
              <a:solidFill>
                <a:srgbClr val="4591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5" name="Subtitle 2"/>
          <p:cNvSpPr txBox="1">
            <a:spLocks/>
          </p:cNvSpPr>
          <p:nvPr/>
        </p:nvSpPr>
        <p:spPr>
          <a:xfrm>
            <a:off x="4488600" y="1678612"/>
            <a:ext cx="2284507" cy="225137"/>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8000" b="1" dirty="0">
                <a:cs typeface="Aharoni" panose="02010803020104030203" pitchFamily="2" charset="-79"/>
              </a:rPr>
              <a:t>Average</a:t>
            </a:r>
          </a:p>
          <a:p>
            <a:pPr algn="l"/>
            <a:endParaRPr lang="en-US" sz="4400" b="1" dirty="0">
              <a:solidFill>
                <a:srgbClr val="FFC000"/>
              </a:solidFill>
              <a:cs typeface="Aharoni" panose="02010803020104030203" pitchFamily="2" charset="-79"/>
            </a:endParaRPr>
          </a:p>
          <a:p>
            <a:pPr algn="l"/>
            <a:endParaRPr lang="en-US" sz="4400" b="1" dirty="0">
              <a:solidFill>
                <a:srgbClr val="00B050"/>
              </a:solidFill>
              <a:cs typeface="Aharoni" panose="02010803020104030203" pitchFamily="2" charset="-79"/>
            </a:endParaRPr>
          </a:p>
        </p:txBody>
      </p:sp>
      <p:sp>
        <p:nvSpPr>
          <p:cNvPr id="120" name="Subtitle 2"/>
          <p:cNvSpPr txBox="1">
            <a:spLocks/>
          </p:cNvSpPr>
          <p:nvPr/>
        </p:nvSpPr>
        <p:spPr>
          <a:xfrm>
            <a:off x="10248278" y="1642763"/>
            <a:ext cx="2284507" cy="2251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a:cs typeface="Aharoni" panose="02010803020104030203" pitchFamily="2" charset="-79"/>
              </a:rPr>
              <a:t>Average</a:t>
            </a:r>
          </a:p>
          <a:p>
            <a:pPr algn="l"/>
            <a:endParaRPr lang="en-US" sz="2000" b="1" dirty="0">
              <a:solidFill>
                <a:srgbClr val="FFC000"/>
              </a:solidFill>
              <a:cs typeface="Aharoni" panose="02010803020104030203" pitchFamily="2" charset="-79"/>
            </a:endParaRPr>
          </a:p>
          <a:p>
            <a:pPr algn="l"/>
            <a:endParaRPr lang="en-US" sz="2000" b="1" dirty="0">
              <a:solidFill>
                <a:srgbClr val="00B050"/>
              </a:solidFill>
              <a:cs typeface="Aharoni" panose="02010803020104030203" pitchFamily="2" charset="-79"/>
            </a:endParaRPr>
          </a:p>
        </p:txBody>
      </p:sp>
      <p:sp>
        <p:nvSpPr>
          <p:cNvPr id="121" name="Subtitle 2"/>
          <p:cNvSpPr txBox="1">
            <a:spLocks/>
          </p:cNvSpPr>
          <p:nvPr/>
        </p:nvSpPr>
        <p:spPr>
          <a:xfrm>
            <a:off x="7318154" y="1308904"/>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Above Average</a:t>
            </a:r>
          </a:p>
        </p:txBody>
      </p:sp>
      <p:sp>
        <p:nvSpPr>
          <p:cNvPr id="122" name="Subtitle 2"/>
          <p:cNvSpPr txBox="1">
            <a:spLocks/>
          </p:cNvSpPr>
          <p:nvPr/>
        </p:nvSpPr>
        <p:spPr>
          <a:xfrm>
            <a:off x="10236229" y="3306334"/>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Above Average</a:t>
            </a:r>
          </a:p>
        </p:txBody>
      </p:sp>
      <p:sp>
        <p:nvSpPr>
          <p:cNvPr id="123" name="Subtitle 2"/>
          <p:cNvSpPr txBox="1">
            <a:spLocks/>
          </p:cNvSpPr>
          <p:nvPr/>
        </p:nvSpPr>
        <p:spPr>
          <a:xfrm>
            <a:off x="7302338" y="3306334"/>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Above Average</a:t>
            </a:r>
          </a:p>
        </p:txBody>
      </p:sp>
      <p:sp>
        <p:nvSpPr>
          <p:cNvPr id="124" name="Subtitle 2"/>
          <p:cNvSpPr txBox="1">
            <a:spLocks/>
          </p:cNvSpPr>
          <p:nvPr/>
        </p:nvSpPr>
        <p:spPr>
          <a:xfrm>
            <a:off x="4308481" y="3293719"/>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Above Average</a:t>
            </a:r>
          </a:p>
        </p:txBody>
      </p:sp>
      <p:sp>
        <p:nvSpPr>
          <p:cNvPr id="125" name="Subtitle 2"/>
          <p:cNvSpPr txBox="1">
            <a:spLocks/>
          </p:cNvSpPr>
          <p:nvPr/>
        </p:nvSpPr>
        <p:spPr>
          <a:xfrm>
            <a:off x="4460627" y="5107063"/>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Below Average</a:t>
            </a:r>
          </a:p>
        </p:txBody>
      </p:sp>
      <p:sp>
        <p:nvSpPr>
          <p:cNvPr id="126" name="Subtitle 2"/>
          <p:cNvSpPr txBox="1">
            <a:spLocks/>
          </p:cNvSpPr>
          <p:nvPr/>
        </p:nvSpPr>
        <p:spPr>
          <a:xfrm>
            <a:off x="7291816" y="5427209"/>
            <a:ext cx="2284507" cy="2251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a:cs typeface="Aharoni" panose="02010803020104030203" pitchFamily="2" charset="-79"/>
              </a:rPr>
              <a:t>Average</a:t>
            </a:r>
          </a:p>
          <a:p>
            <a:pPr algn="l"/>
            <a:endParaRPr lang="en-US" sz="2000" b="1" dirty="0">
              <a:solidFill>
                <a:srgbClr val="FFC000"/>
              </a:solidFill>
              <a:cs typeface="Aharoni" panose="02010803020104030203" pitchFamily="2" charset="-79"/>
            </a:endParaRPr>
          </a:p>
          <a:p>
            <a:pPr algn="l"/>
            <a:endParaRPr lang="en-US" sz="2000" b="1" dirty="0">
              <a:solidFill>
                <a:srgbClr val="00B050"/>
              </a:solidFill>
              <a:cs typeface="Aharoni" panose="02010803020104030203" pitchFamily="2" charset="-79"/>
            </a:endParaRPr>
          </a:p>
        </p:txBody>
      </p:sp>
      <p:sp>
        <p:nvSpPr>
          <p:cNvPr id="127" name="Subtitle 2"/>
          <p:cNvSpPr txBox="1">
            <a:spLocks/>
          </p:cNvSpPr>
          <p:nvPr/>
        </p:nvSpPr>
        <p:spPr>
          <a:xfrm>
            <a:off x="10232965" y="5173050"/>
            <a:ext cx="2211653" cy="6185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b="1" dirty="0" smtClean="0">
                <a:cs typeface="Aharoni" panose="02010803020104030203" pitchFamily="2" charset="-79"/>
              </a:rPr>
              <a:t>Much Below Average</a:t>
            </a:r>
          </a:p>
        </p:txBody>
      </p:sp>
    </p:spTree>
    <p:extLst>
      <p:ext uri="{BB962C8B-B14F-4D97-AF65-F5344CB8AC3E}">
        <p14:creationId xmlns:p14="http://schemas.microsoft.com/office/powerpoint/2010/main" val="15851244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numCol="1">
            <a:noAutofit/>
          </a:bodyPr>
          <a:lstStyle/>
          <a:p>
            <a:pPr marL="201168" lvl="1" indent="0">
              <a:lnSpc>
                <a:spcPct val="100000"/>
              </a:lnSpc>
              <a:buSzPct val="100000"/>
              <a:buNone/>
            </a:pPr>
            <a:r>
              <a:rPr lang="en-US" b="1"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June Meeting:</a:t>
            </a:r>
          </a:p>
          <a:p>
            <a:pPr marL="201168" lvl="1" indent="0">
              <a:lnSpc>
                <a:spcPct val="100000"/>
              </a:lnSpc>
              <a:buSzPct val="100000"/>
              <a:buNone/>
            </a:pPr>
            <a:r>
              <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Board approval to test recommended data </a:t>
            </a:r>
            <a:r>
              <a:rPr lang="en-US"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displays </a:t>
            </a:r>
            <a:r>
              <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with our Consumer Advisory Group and through cognitive testing with a sample of representative users. Cognitive testing is testing whether users understand the language on the site and if they can find and use the information they need.</a:t>
            </a:r>
          </a:p>
          <a:p>
            <a:pPr marL="201168" lvl="1" indent="0">
              <a:lnSpc>
                <a:spcPct val="100000"/>
              </a:lnSpc>
              <a:buSzPct val="100000"/>
              <a:buNone/>
            </a:pPr>
            <a:r>
              <a:rPr lang="en-US" b="1"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Early July:</a:t>
            </a:r>
          </a:p>
          <a:p>
            <a:pPr marL="201168" lvl="1" indent="0">
              <a:lnSpc>
                <a:spcPct val="100000"/>
              </a:lnSpc>
              <a:buSzPct val="100000"/>
              <a:buNone/>
            </a:pPr>
            <a:r>
              <a:rPr lang="en-US"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Distribute results of how each Maine facilities scores on </a:t>
            </a:r>
            <a:r>
              <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the five point </a:t>
            </a:r>
            <a:r>
              <a:rPr lang="en-US"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scale for each of the three quality </a:t>
            </a:r>
            <a:r>
              <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m</a:t>
            </a:r>
            <a:r>
              <a:rPr lang="en-US" b="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easures. </a:t>
            </a:r>
            <a:endPar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201168" lvl="1" indent="0">
              <a:lnSpc>
                <a:spcPct val="100000"/>
              </a:lnSpc>
              <a:buSzPct val="100000"/>
              <a:buNone/>
            </a:pPr>
            <a:r>
              <a:rPr lang="en-US" b="1"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July Retreat:</a:t>
            </a:r>
          </a:p>
          <a:p>
            <a:pPr marL="201168" lvl="1" indent="0">
              <a:lnSpc>
                <a:spcPct val="100000"/>
              </a:lnSpc>
              <a:buSzPct val="100000"/>
              <a:buNone/>
            </a:pPr>
            <a:r>
              <a:rPr lang="en-US"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Board approval of the quality data to include in CompareMaine</a:t>
            </a:r>
          </a:p>
        </p:txBody>
      </p:sp>
      <p:sp>
        <p:nvSpPr>
          <p:cNvPr id="4" name="Slide Number Placeholder 3"/>
          <p:cNvSpPr>
            <a:spLocks noGrp="1"/>
          </p:cNvSpPr>
          <p:nvPr>
            <p:ph type="sldNum" sz="quarter" idx="12"/>
          </p:nvPr>
        </p:nvSpPr>
        <p:spPr/>
        <p:txBody>
          <a:bodyPr/>
          <a:lstStyle/>
          <a:p>
            <a:fld id="{4CE482DC-2269-4F26-9D2A-7E44B1A4CD85}" type="slidenum">
              <a:rPr lang="en-US" smtClean="0"/>
              <a:pPr/>
              <a:t>39</a:t>
            </a:fld>
            <a:endParaRPr lang="en-US" dirty="0"/>
          </a:p>
        </p:txBody>
      </p:sp>
    </p:spTree>
    <p:extLst>
      <p:ext uri="{BB962C8B-B14F-4D97-AF65-F5344CB8AC3E}">
        <p14:creationId xmlns:p14="http://schemas.microsoft.com/office/powerpoint/2010/main" val="316312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4</a:t>
            </a:fld>
            <a:endParaRPr lang="en-US" dirty="0"/>
          </a:p>
        </p:txBody>
      </p:sp>
      <p:pic>
        <p:nvPicPr>
          <p:cNvPr id="6" name="Picture 5"/>
          <p:cNvPicPr>
            <a:picLocks noChangeAspect="1"/>
          </p:cNvPicPr>
          <p:nvPr/>
        </p:nvPicPr>
        <p:blipFill rotWithShape="1">
          <a:blip r:embed="rId2"/>
          <a:srcRect t="5744"/>
          <a:stretch/>
        </p:blipFill>
        <p:spPr>
          <a:xfrm>
            <a:off x="753446" y="336883"/>
            <a:ext cx="10556238" cy="6218653"/>
          </a:xfrm>
          <a:prstGeom prst="rect">
            <a:avLst/>
          </a:prstGeom>
        </p:spPr>
      </p:pic>
      <p:sp>
        <p:nvSpPr>
          <p:cNvPr id="7" name="TextBox 6"/>
          <p:cNvSpPr txBox="1"/>
          <p:nvPr/>
        </p:nvSpPr>
        <p:spPr>
          <a:xfrm>
            <a:off x="0" y="-30788"/>
            <a:ext cx="2002971" cy="369332"/>
          </a:xfrm>
          <a:prstGeom prst="rect">
            <a:avLst/>
          </a:prstGeom>
          <a:noFill/>
        </p:spPr>
        <p:txBody>
          <a:bodyPr wrap="square" rtlCol="0">
            <a:spAutoFit/>
          </a:bodyPr>
          <a:lstStyle/>
          <a:p>
            <a:r>
              <a:rPr lang="en-US" b="1" dirty="0" smtClean="0"/>
              <a:t>HealthCost 2014</a:t>
            </a:r>
            <a:endParaRPr lang="en-US" b="1" dirty="0"/>
          </a:p>
        </p:txBody>
      </p:sp>
    </p:spTree>
    <p:extLst>
      <p:ext uri="{BB962C8B-B14F-4D97-AF65-F5344CB8AC3E}">
        <p14:creationId xmlns:p14="http://schemas.microsoft.com/office/powerpoint/2010/main" val="12059671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
            </a:r>
            <a:br>
              <a:rPr lang="en-US" dirty="0"/>
            </a:br>
            <a:r>
              <a:rPr lang="en-US" dirty="0"/>
              <a:t>Medical Episode Grouping</a:t>
            </a:r>
          </a:p>
        </p:txBody>
      </p:sp>
      <p:sp>
        <p:nvSpPr>
          <p:cNvPr id="6" name="Text Placeholder 5"/>
          <p:cNvSpPr>
            <a:spLocks noGrp="1"/>
          </p:cNvSpPr>
          <p:nvPr>
            <p:ph type="body" idx="1"/>
          </p:nvPr>
        </p:nvSpPr>
        <p:spPr/>
        <p:txBody>
          <a:bodyPr/>
          <a:lstStyle/>
          <a:p>
            <a:r>
              <a:rPr lang="en-US" dirty="0" smtClean="0"/>
              <a:t>Recommendation on Medical Episode Grouping Software for Specific Inpatient and Outpatient Procedures</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40</a:t>
            </a:fld>
            <a:endParaRPr lang="en-US" dirty="0"/>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630936"/>
            <a:ext cx="4806516" cy="1201629"/>
          </a:xfrm>
          <a:prstGeom prst="rect">
            <a:avLst/>
          </a:prstGeom>
        </p:spPr>
      </p:pic>
    </p:spTree>
    <p:extLst>
      <p:ext uri="{BB962C8B-B14F-4D97-AF65-F5344CB8AC3E}">
        <p14:creationId xmlns:p14="http://schemas.microsoft.com/office/powerpoint/2010/main" val="179356441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Increasing the Number of Procedures</a:t>
            </a:r>
            <a:endParaRPr lang="en-US" dirty="0"/>
          </a:p>
        </p:txBody>
      </p:sp>
      <p:sp>
        <p:nvSpPr>
          <p:cNvPr id="3" name="Content Placeholder 2"/>
          <p:cNvSpPr>
            <a:spLocks noGrp="1"/>
          </p:cNvSpPr>
          <p:nvPr>
            <p:ph idx="1"/>
          </p:nvPr>
        </p:nvSpPr>
        <p:spPr>
          <a:xfrm>
            <a:off x="1202055" y="2571751"/>
            <a:ext cx="10389870" cy="3419474"/>
          </a:xfrm>
        </p:spPr>
        <p:txBody>
          <a:bodyPr numCol="3">
            <a:noAutofit/>
          </a:bodyPr>
          <a:lstStyle/>
          <a:p>
            <a:pPr marL="0" indent="0">
              <a:lnSpc>
                <a:spcPct val="120000"/>
              </a:lnSpc>
              <a:spcBef>
                <a:spcPts val="0"/>
              </a:spcBef>
              <a:spcAft>
                <a:spcPts val="0"/>
              </a:spcAft>
              <a:buNone/>
            </a:pPr>
            <a:r>
              <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Office Visits</a:t>
            </a:r>
          </a:p>
          <a:p>
            <a:pPr marL="206375" indent="-206375">
              <a:lnSpc>
                <a:spcPct val="120000"/>
              </a:lnSpc>
              <a:spcBef>
                <a:spcPts val="0"/>
              </a:spcBef>
              <a:spcAft>
                <a:spcPts val="0"/>
              </a:spcAft>
              <a:buFont typeface="Arial" panose="020B0604020202020204" pitchFamily="34" charset="0"/>
              <a:buChar char="•"/>
            </a:pPr>
            <a:r>
              <a:rPr lang="en-US" sz="1400" dirty="0"/>
              <a:t>Mental and Behavioral Health </a:t>
            </a:r>
            <a:r>
              <a:rPr lang="en-US" sz="1400" dirty="0" smtClean="0"/>
              <a:t>Services (21)</a:t>
            </a:r>
          </a:p>
          <a:p>
            <a:pPr marL="206375" indent="-206375">
              <a:lnSpc>
                <a:spcPct val="120000"/>
              </a:lnSpc>
              <a:spcBef>
                <a:spcPts val="0"/>
              </a:spcBef>
              <a:spcAft>
                <a:spcPts val="0"/>
              </a:spcAft>
              <a:buFont typeface="Arial" panose="020B0604020202020204" pitchFamily="34" charset="0"/>
              <a:buChar char="•"/>
            </a:pPr>
            <a:r>
              <a:rPr lang="en-US" sz="1400" dirty="0"/>
              <a:t>Physical and Occupational </a:t>
            </a:r>
            <a:r>
              <a:rPr lang="en-US" sz="1400" dirty="0" smtClean="0"/>
              <a:t>Therapy (20)</a:t>
            </a:r>
          </a:p>
          <a:p>
            <a:pPr marL="206375" indent="-206375">
              <a:lnSpc>
                <a:spcPct val="120000"/>
              </a:lnSpc>
              <a:spcBef>
                <a:spcPts val="0"/>
              </a:spcBef>
              <a:spcAft>
                <a:spcPts val="0"/>
              </a:spcAft>
              <a:buFont typeface="Arial" panose="020B0604020202020204" pitchFamily="34" charset="0"/>
              <a:buChar char="•"/>
            </a:pPr>
            <a:r>
              <a:rPr lang="en-US" sz="1400" dirty="0" smtClean="0"/>
              <a:t>Wound Management (5)</a:t>
            </a:r>
          </a:p>
          <a:p>
            <a:pPr marL="206375" indent="-206375">
              <a:lnSpc>
                <a:spcPct val="120000"/>
              </a:lnSpc>
              <a:spcBef>
                <a:spcPts val="0"/>
              </a:spcBef>
              <a:spcAft>
                <a:spcPts val="0"/>
              </a:spcAft>
              <a:buFont typeface="Arial" panose="020B0604020202020204" pitchFamily="34" charset="0"/>
              <a:buChar char="•"/>
            </a:pPr>
            <a:r>
              <a:rPr lang="en-US" sz="1400" dirty="0" smtClean="0"/>
              <a:t>Nutrition Services (3)</a:t>
            </a:r>
          </a:p>
          <a:p>
            <a:pPr marL="206375" indent="-206375">
              <a:lnSpc>
                <a:spcPct val="120000"/>
              </a:lnSpc>
              <a:spcBef>
                <a:spcPts val="0"/>
              </a:spcBef>
              <a:spcAft>
                <a:spcPts val="0"/>
              </a:spcAft>
              <a:buFont typeface="Arial" panose="020B0604020202020204" pitchFamily="34" charset="0"/>
              <a:buChar char="•"/>
            </a:pPr>
            <a:r>
              <a:rPr lang="en-US" sz="1400" dirty="0" smtClean="0"/>
              <a:t>Acupuncture (4)</a:t>
            </a:r>
          </a:p>
          <a:p>
            <a:pPr marL="206375" indent="-206375">
              <a:lnSpc>
                <a:spcPct val="120000"/>
              </a:lnSpc>
              <a:spcBef>
                <a:spcPts val="0"/>
              </a:spcBef>
              <a:spcAft>
                <a:spcPts val="0"/>
              </a:spcAft>
              <a:buFont typeface="Arial" panose="020B0604020202020204" pitchFamily="34" charset="0"/>
              <a:buChar char="•"/>
            </a:pPr>
            <a:r>
              <a:rPr lang="en-US" sz="1400" dirty="0" smtClean="0"/>
              <a:t>Osteopathic Manipulative Treatment (5)</a:t>
            </a:r>
          </a:p>
          <a:p>
            <a:pPr marL="206375" indent="-206375">
              <a:lnSpc>
                <a:spcPct val="120000"/>
              </a:lnSpc>
              <a:spcBef>
                <a:spcPts val="0"/>
              </a:spcBef>
              <a:spcAft>
                <a:spcPts val="0"/>
              </a:spcAft>
              <a:buFont typeface="Arial" panose="020B0604020202020204" pitchFamily="34" charset="0"/>
              <a:buChar char="•"/>
            </a:pPr>
            <a:r>
              <a:rPr lang="en-US" sz="1400" dirty="0" smtClean="0"/>
              <a:t>Office or Outpatient Visit (10)</a:t>
            </a:r>
          </a:p>
          <a:p>
            <a:pPr marL="206375" indent="-206375">
              <a:lnSpc>
                <a:spcPct val="120000"/>
              </a:lnSpc>
              <a:spcBef>
                <a:spcPts val="0"/>
              </a:spcBef>
              <a:spcAft>
                <a:spcPts val="0"/>
              </a:spcAft>
              <a:buFont typeface="Arial" panose="020B0604020202020204" pitchFamily="34" charset="0"/>
              <a:buChar char="•"/>
            </a:pPr>
            <a:r>
              <a:rPr lang="en-US" sz="1400" dirty="0" smtClean="0"/>
              <a:t>Specialist Consultation (5)</a:t>
            </a:r>
          </a:p>
          <a:p>
            <a:pPr marL="206375" indent="-206375">
              <a:lnSpc>
                <a:spcPct val="120000"/>
              </a:lnSpc>
              <a:spcBef>
                <a:spcPts val="0"/>
              </a:spcBef>
              <a:spcAft>
                <a:spcPts val="0"/>
              </a:spcAft>
              <a:buFont typeface="Arial" panose="020B0604020202020204" pitchFamily="34" charset="0"/>
              <a:buChar char="•"/>
            </a:pPr>
            <a:r>
              <a:rPr lang="en-US" sz="1400" dirty="0" smtClean="0"/>
              <a:t>Emergency Department Visit (5)</a:t>
            </a:r>
          </a:p>
          <a:p>
            <a:pPr marL="206375" indent="-206375">
              <a:lnSpc>
                <a:spcPct val="120000"/>
              </a:lnSpc>
              <a:spcBef>
                <a:spcPts val="0"/>
              </a:spcBef>
              <a:spcAft>
                <a:spcPts val="0"/>
              </a:spcAft>
              <a:buFont typeface="Arial" panose="020B0604020202020204" pitchFamily="34" charset="0"/>
              <a:buChar char="•"/>
            </a:pPr>
            <a:r>
              <a:rPr lang="en-US" sz="1400" dirty="0"/>
              <a:t>Pediatric or Adolescent Preventative Care Office Visit (or Wellness Office Visit</a:t>
            </a:r>
            <a:r>
              <a:rPr lang="en-US" sz="1400" dirty="0" smtClean="0"/>
              <a:t>) (8)</a:t>
            </a:r>
          </a:p>
          <a:p>
            <a:pPr marL="206375" indent="-206375">
              <a:lnSpc>
                <a:spcPct val="120000"/>
              </a:lnSpc>
              <a:spcBef>
                <a:spcPts val="0"/>
              </a:spcBef>
              <a:spcAft>
                <a:spcPts val="0"/>
              </a:spcAft>
              <a:buFont typeface="Arial" panose="020B0604020202020204" pitchFamily="34" charset="0"/>
              <a:buChar char="•"/>
            </a:pPr>
            <a:r>
              <a:rPr lang="en-US" sz="1400" dirty="0"/>
              <a:t>Adult Preventative Care Office Visit (or Wellness Office Visit</a:t>
            </a:r>
            <a:r>
              <a:rPr lang="en-US" sz="1400" dirty="0" smtClean="0"/>
              <a:t>) (6)</a:t>
            </a: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r>
              <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Laboratory </a:t>
            </a:r>
            <a:r>
              <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Services</a:t>
            </a:r>
          </a:p>
          <a:p>
            <a:pPr marL="0">
              <a:lnSpc>
                <a:spcPct val="120000"/>
              </a:lnSpc>
              <a:spcBef>
                <a:spcPts val="0"/>
              </a:spcBef>
              <a:spcAft>
                <a:spcPts val="0"/>
              </a:spcAft>
              <a:buFont typeface="Arial" panose="020B0604020202020204" pitchFamily="34" charset="0"/>
              <a:buChar char="•"/>
            </a:pPr>
            <a:r>
              <a:rPr lang="en-US" sz="1400" dirty="0" smtClean="0"/>
              <a:t>Blood Test (77)</a:t>
            </a:r>
          </a:p>
          <a:p>
            <a:pPr marL="0">
              <a:lnSpc>
                <a:spcPct val="120000"/>
              </a:lnSpc>
              <a:spcBef>
                <a:spcPts val="0"/>
              </a:spcBef>
              <a:spcAft>
                <a:spcPts val="0"/>
              </a:spcAft>
              <a:buFont typeface="Arial" panose="020B0604020202020204" pitchFamily="34" charset="0"/>
              <a:buChar char="•"/>
            </a:pPr>
            <a:r>
              <a:rPr lang="en-US" sz="1400" dirty="0" smtClean="0"/>
              <a:t>Fecal Test (3)</a:t>
            </a:r>
          </a:p>
          <a:p>
            <a:pPr marL="0">
              <a:lnSpc>
                <a:spcPct val="120000"/>
              </a:lnSpc>
              <a:spcBef>
                <a:spcPts val="0"/>
              </a:spcBef>
              <a:spcAft>
                <a:spcPts val="0"/>
              </a:spcAft>
              <a:buFont typeface="Arial" panose="020B0604020202020204" pitchFamily="34" charset="0"/>
              <a:buChar char="•"/>
            </a:pPr>
            <a:r>
              <a:rPr lang="en-US" sz="1400" dirty="0" smtClean="0"/>
              <a:t>Swab Test (8)</a:t>
            </a:r>
          </a:p>
          <a:p>
            <a:pPr marL="0" indent="0">
              <a:lnSpc>
                <a:spcPct val="120000"/>
              </a:lnSpc>
              <a:spcBef>
                <a:spcPts val="0"/>
              </a:spcBef>
              <a:spcAft>
                <a:spcPts val="0"/>
              </a:spcAft>
              <a:buNone/>
            </a:pPr>
            <a:r>
              <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Radiology and Imaging</a:t>
            </a:r>
          </a:p>
          <a:p>
            <a:pPr marL="0">
              <a:lnSpc>
                <a:spcPct val="120000"/>
              </a:lnSpc>
              <a:spcBef>
                <a:spcPts val="0"/>
              </a:spcBef>
              <a:spcAft>
                <a:spcPts val="0"/>
              </a:spcAft>
              <a:buFont typeface="Arial" panose="020B0604020202020204" pitchFamily="34" charset="0"/>
              <a:buChar char="•"/>
            </a:pPr>
            <a:r>
              <a:rPr lang="en-US" sz="1400" dirty="0"/>
              <a:t>CT (Computed Tomography) </a:t>
            </a:r>
            <a:r>
              <a:rPr lang="en-US" sz="1400" dirty="0" smtClean="0"/>
              <a:t>Scans (12)</a:t>
            </a:r>
          </a:p>
          <a:p>
            <a:pPr marL="0">
              <a:lnSpc>
                <a:spcPct val="120000"/>
              </a:lnSpc>
              <a:spcBef>
                <a:spcPts val="0"/>
              </a:spcBef>
              <a:spcAft>
                <a:spcPts val="0"/>
              </a:spcAft>
              <a:buFont typeface="Arial" panose="020B0604020202020204" pitchFamily="34" charset="0"/>
              <a:buChar char="•"/>
            </a:pPr>
            <a:r>
              <a:rPr lang="en-US" sz="1400" dirty="0"/>
              <a:t>MRI (Magnetic Resonance Imaging) </a:t>
            </a:r>
            <a:r>
              <a:rPr lang="en-US" sz="1400" dirty="0" smtClean="0"/>
              <a:t>Scans (8)</a:t>
            </a:r>
          </a:p>
          <a:p>
            <a:pPr marL="0">
              <a:lnSpc>
                <a:spcPct val="120000"/>
              </a:lnSpc>
              <a:spcBef>
                <a:spcPts val="0"/>
              </a:spcBef>
              <a:spcAft>
                <a:spcPts val="0"/>
              </a:spcAft>
              <a:buFont typeface="Arial" panose="020B0604020202020204" pitchFamily="34" charset="0"/>
              <a:buChar char="•"/>
            </a:pPr>
            <a:r>
              <a:rPr lang="en-US" sz="1400" dirty="0" smtClean="0"/>
              <a:t>X-Rays (10)</a:t>
            </a:r>
          </a:p>
          <a:p>
            <a:pPr marL="0">
              <a:lnSpc>
                <a:spcPct val="120000"/>
              </a:lnSpc>
              <a:spcBef>
                <a:spcPts val="0"/>
              </a:spcBef>
              <a:spcAft>
                <a:spcPts val="0"/>
              </a:spcAft>
              <a:buFont typeface="Arial" panose="020B0604020202020204" pitchFamily="34" charset="0"/>
              <a:buChar char="•"/>
            </a:pPr>
            <a:r>
              <a:rPr lang="en-US" sz="1400" dirty="0" smtClean="0"/>
              <a:t>Ultrasounds (6)</a:t>
            </a:r>
          </a:p>
          <a:p>
            <a:pPr marL="0">
              <a:lnSpc>
                <a:spcPct val="120000"/>
              </a:lnSpc>
              <a:spcBef>
                <a:spcPts val="0"/>
              </a:spcBef>
              <a:spcAft>
                <a:spcPts val="0"/>
              </a:spcAft>
              <a:buFont typeface="Arial" panose="020B0604020202020204" pitchFamily="34" charset="0"/>
              <a:buChar char="•"/>
            </a:pPr>
            <a:r>
              <a:rPr lang="en-US" sz="1400" dirty="0" smtClean="0"/>
              <a:t>Mammograms (5)</a:t>
            </a:r>
          </a:p>
          <a:p>
            <a:pPr marL="0">
              <a:lnSpc>
                <a:spcPct val="120000"/>
              </a:lnSpc>
              <a:spcBef>
                <a:spcPts val="0"/>
              </a:spcBef>
              <a:spcAft>
                <a:spcPts val="0"/>
              </a:spcAft>
              <a:buFont typeface="Arial" panose="020B0604020202020204" pitchFamily="34" charset="0"/>
              <a:buChar char="•"/>
            </a:pPr>
            <a:r>
              <a:rPr lang="en-US" sz="1400" dirty="0" smtClean="0"/>
              <a:t>Other Imagining Procedures (6)</a:t>
            </a: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endPar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20000"/>
              </a:lnSpc>
              <a:spcBef>
                <a:spcPts val="0"/>
              </a:spcBef>
              <a:spcAft>
                <a:spcPts val="0"/>
              </a:spcAft>
              <a:buNone/>
            </a:pPr>
            <a:r>
              <a:rPr lang="en-US" sz="1400" b="1" i="1" dirty="0" smtClean="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Inpatient/Outpatient </a:t>
            </a:r>
            <a:r>
              <a:rPr lang="en-US" sz="1400" b="1" i="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Procedures</a:t>
            </a:r>
          </a:p>
          <a:p>
            <a:pPr marL="0">
              <a:lnSpc>
                <a:spcPct val="120000"/>
              </a:lnSpc>
              <a:spcBef>
                <a:spcPts val="0"/>
              </a:spcBef>
              <a:spcAft>
                <a:spcPts val="0"/>
              </a:spcAft>
              <a:buFont typeface="Arial" panose="020B0604020202020204" pitchFamily="34" charset="0"/>
              <a:buChar char="•"/>
            </a:pPr>
            <a:r>
              <a:rPr lang="en-US" sz="1400" dirty="0" smtClean="0"/>
              <a:t>Joint Surgery (9)</a:t>
            </a:r>
          </a:p>
          <a:p>
            <a:pPr marL="0">
              <a:lnSpc>
                <a:spcPct val="120000"/>
              </a:lnSpc>
              <a:spcBef>
                <a:spcPts val="0"/>
              </a:spcBef>
              <a:spcAft>
                <a:spcPts val="0"/>
              </a:spcAft>
              <a:buFont typeface="Arial" panose="020B0604020202020204" pitchFamily="34" charset="0"/>
              <a:buChar char="•"/>
            </a:pPr>
            <a:r>
              <a:rPr lang="en-US" sz="1400" dirty="0"/>
              <a:t>Diagnostic and Biopsy </a:t>
            </a:r>
            <a:r>
              <a:rPr lang="en-US" sz="1400" dirty="0" smtClean="0"/>
              <a:t>Procedures (17)</a:t>
            </a:r>
          </a:p>
          <a:p>
            <a:pPr marL="0">
              <a:lnSpc>
                <a:spcPct val="120000"/>
              </a:lnSpc>
              <a:spcBef>
                <a:spcPts val="0"/>
              </a:spcBef>
              <a:spcAft>
                <a:spcPts val="0"/>
              </a:spcAft>
              <a:buFont typeface="Arial" panose="020B0604020202020204" pitchFamily="34" charset="0"/>
              <a:buChar char="•"/>
            </a:pPr>
            <a:r>
              <a:rPr lang="en-US" sz="1400" dirty="0"/>
              <a:t>Obstetric/Gynecological </a:t>
            </a:r>
            <a:r>
              <a:rPr lang="en-US" sz="1400" dirty="0" smtClean="0"/>
              <a:t>Procedures (8)</a:t>
            </a:r>
          </a:p>
          <a:p>
            <a:pPr marL="0">
              <a:lnSpc>
                <a:spcPct val="120000"/>
              </a:lnSpc>
              <a:spcBef>
                <a:spcPts val="0"/>
              </a:spcBef>
              <a:spcAft>
                <a:spcPts val="0"/>
              </a:spcAft>
              <a:buFont typeface="Arial" panose="020B0604020202020204" pitchFamily="34" charset="0"/>
              <a:buChar char="•"/>
            </a:pPr>
            <a:r>
              <a:rPr lang="en-US" sz="1400" dirty="0"/>
              <a:t>Cardiac and Circulatory System </a:t>
            </a:r>
            <a:r>
              <a:rPr lang="en-US" sz="1400" dirty="0" smtClean="0"/>
              <a:t>Procedures (7)</a:t>
            </a:r>
          </a:p>
          <a:p>
            <a:pPr marL="0">
              <a:lnSpc>
                <a:spcPct val="120000"/>
              </a:lnSpc>
              <a:spcBef>
                <a:spcPts val="0"/>
              </a:spcBef>
              <a:spcAft>
                <a:spcPts val="0"/>
              </a:spcAft>
              <a:buFont typeface="Arial" panose="020B0604020202020204" pitchFamily="34" charset="0"/>
              <a:buChar char="•"/>
            </a:pPr>
            <a:r>
              <a:rPr lang="en-US" sz="1400" dirty="0"/>
              <a:t>Urinary System </a:t>
            </a:r>
            <a:r>
              <a:rPr lang="en-US" sz="1400" dirty="0" smtClean="0"/>
              <a:t>Procedures (5)</a:t>
            </a:r>
          </a:p>
          <a:p>
            <a:pPr marL="0">
              <a:lnSpc>
                <a:spcPct val="120000"/>
              </a:lnSpc>
              <a:spcBef>
                <a:spcPts val="0"/>
              </a:spcBef>
              <a:spcAft>
                <a:spcPts val="0"/>
              </a:spcAft>
              <a:buFont typeface="Arial" panose="020B0604020202020204" pitchFamily="34" charset="0"/>
              <a:buChar char="•"/>
            </a:pPr>
            <a:r>
              <a:rPr lang="en-US" sz="1400" dirty="0"/>
              <a:t>Respiratory System </a:t>
            </a:r>
            <a:r>
              <a:rPr lang="en-US" sz="1400" dirty="0" smtClean="0"/>
              <a:t>Procedures (5)</a:t>
            </a:r>
          </a:p>
          <a:p>
            <a:pPr marL="0">
              <a:lnSpc>
                <a:spcPct val="120000"/>
              </a:lnSpc>
              <a:spcBef>
                <a:spcPts val="0"/>
              </a:spcBef>
              <a:spcAft>
                <a:spcPts val="0"/>
              </a:spcAft>
              <a:buFont typeface="Arial" panose="020B0604020202020204" pitchFamily="34" charset="0"/>
              <a:buChar char="•"/>
            </a:pPr>
            <a:r>
              <a:rPr lang="en-US" sz="1400" dirty="0"/>
              <a:t>Common Surgeries and </a:t>
            </a:r>
            <a:r>
              <a:rPr lang="en-US" sz="1400" dirty="0" smtClean="0"/>
              <a:t>Procedures (10)</a:t>
            </a:r>
          </a:p>
          <a:p>
            <a:pPr marL="0">
              <a:lnSpc>
                <a:spcPct val="120000"/>
              </a:lnSpc>
              <a:spcBef>
                <a:spcPts val="0"/>
              </a:spcBef>
              <a:spcAft>
                <a:spcPts val="0"/>
              </a:spcAft>
              <a:buFont typeface="Arial" panose="020B0604020202020204" pitchFamily="34" charset="0"/>
              <a:buChar char="•"/>
            </a:pPr>
            <a:r>
              <a:rPr lang="en-US" sz="1400" dirty="0"/>
              <a:t>Male Reproductive System </a:t>
            </a:r>
            <a:r>
              <a:rPr lang="en-US" sz="1400" dirty="0" smtClean="0"/>
              <a:t>Procedures (2)</a:t>
            </a:r>
          </a:p>
          <a:p>
            <a:pPr marL="0">
              <a:lnSpc>
                <a:spcPct val="120000"/>
              </a:lnSpc>
              <a:spcBef>
                <a:spcPts val="0"/>
              </a:spcBef>
              <a:spcAft>
                <a:spcPts val="0"/>
              </a:spcAft>
              <a:buFont typeface="Arial" panose="020B0604020202020204" pitchFamily="34" charset="0"/>
              <a:buChar char="•"/>
            </a:pPr>
            <a:r>
              <a:rPr lang="en-US" sz="1400" dirty="0"/>
              <a:t>Ear and Eye </a:t>
            </a:r>
            <a:r>
              <a:rPr lang="en-US" sz="1400" dirty="0" smtClean="0"/>
              <a:t>Procedures (6)</a:t>
            </a:r>
            <a:endParaRPr lang="en-US" sz="1400" dirty="0"/>
          </a:p>
          <a:p>
            <a:pPr>
              <a:buFont typeface="Arial" panose="020B0604020202020204" pitchFamily="34" charset="0"/>
              <a:buChar char="•"/>
            </a:pPr>
            <a:endParaRPr lang="en-US" sz="1400" dirty="0" smtClean="0"/>
          </a:p>
          <a:p>
            <a:pPr>
              <a:buFont typeface="Arial" panose="020B0604020202020204" pitchFamily="34" charset="0"/>
              <a:buChar char="•"/>
            </a:pPr>
            <a:endParaRPr lang="en-US" sz="1400" dirty="0"/>
          </a:p>
          <a:p>
            <a:pPr>
              <a:buFont typeface="Arial" panose="020B0604020202020204" pitchFamily="34" charset="0"/>
              <a:buChar char="•"/>
            </a:pPr>
            <a:endParaRPr lang="en-US" sz="1400" dirty="0" smtClean="0"/>
          </a:p>
          <a:p>
            <a:pPr>
              <a:buFont typeface="Arial" panose="020B0604020202020204" pitchFamily="34" charset="0"/>
              <a:buChar char="•"/>
            </a:pPr>
            <a:endParaRPr lang="en-US" sz="1400" dirty="0"/>
          </a:p>
          <a:p>
            <a:pPr>
              <a:buFont typeface="Arial" panose="020B0604020202020204" pitchFamily="34" charset="0"/>
              <a:buChar char="•"/>
            </a:pPr>
            <a:endParaRPr lang="en-US" sz="1400" dirty="0" smtClean="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41</a:t>
            </a:fld>
            <a:endParaRPr lang="en-US" dirty="0"/>
          </a:p>
        </p:txBody>
      </p:sp>
      <p:sp>
        <p:nvSpPr>
          <p:cNvPr id="6" name="Rectangle 5"/>
          <p:cNvSpPr/>
          <p:nvPr/>
        </p:nvSpPr>
        <p:spPr>
          <a:xfrm>
            <a:off x="1097278" y="1737360"/>
            <a:ext cx="10115203" cy="923330"/>
          </a:xfrm>
          <a:prstGeom prst="rect">
            <a:avLst/>
          </a:prstGeom>
        </p:spPr>
        <p:txBody>
          <a:bodyPr wrap="square">
            <a:spAutoFit/>
          </a:bodyPr>
          <a:lstStyle/>
          <a:p>
            <a:r>
              <a:rPr lang="en-US" dirty="0"/>
              <a:t>CompareMaine will contain the costs associated with approximately 300 shoppable health care </a:t>
            </a:r>
            <a:r>
              <a:rPr lang="en-US" dirty="0" smtClean="0"/>
              <a:t>services</a:t>
            </a:r>
            <a:br>
              <a:rPr lang="en-US" dirty="0" smtClean="0"/>
            </a:br>
            <a:r>
              <a:rPr lang="en-US" dirty="0" smtClean="0"/>
              <a:t>—that </a:t>
            </a:r>
            <a:r>
              <a:rPr lang="en-US" dirty="0"/>
              <a:t>is, procedures that are high volume, </a:t>
            </a:r>
            <a:r>
              <a:rPr lang="en-US" dirty="0" smtClean="0"/>
              <a:t>non-urgent and services </a:t>
            </a:r>
            <a:r>
              <a:rPr lang="en-US" dirty="0"/>
              <a:t>that consumers would plan for and schedule in advance</a:t>
            </a:r>
            <a:r>
              <a:rPr lang="en-US" dirty="0" smtClean="0"/>
              <a:t>. The following are the procedure categories under review:</a:t>
            </a:r>
            <a:endParaRPr lang="en-US" dirty="0"/>
          </a:p>
        </p:txBody>
      </p:sp>
    </p:spTree>
    <p:extLst>
      <p:ext uri="{BB962C8B-B14F-4D97-AF65-F5344CB8AC3E}">
        <p14:creationId xmlns:p14="http://schemas.microsoft.com/office/powerpoint/2010/main" val="29055545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Methodology for </a:t>
            </a:r>
            <a:br>
              <a:rPr lang="en-US" dirty="0" smtClean="0"/>
            </a:br>
            <a:r>
              <a:rPr lang="en-US" dirty="0" smtClean="0"/>
              <a:t>Producing Cost Estimates</a:t>
            </a:r>
            <a:endParaRPr lang="en-US" dirty="0"/>
          </a:p>
        </p:txBody>
      </p:sp>
      <p:sp>
        <p:nvSpPr>
          <p:cNvPr id="3" name="Content Placeholder 2"/>
          <p:cNvSpPr>
            <a:spLocks noGrp="1"/>
          </p:cNvSpPr>
          <p:nvPr>
            <p:ph idx="1"/>
          </p:nvPr>
        </p:nvSpPr>
        <p:spPr>
          <a:xfrm>
            <a:off x="1097278" y="2039814"/>
            <a:ext cx="9886603" cy="3829279"/>
          </a:xfrm>
        </p:spPr>
        <p:txBody>
          <a:bodyPr>
            <a:normAutofit/>
          </a:bodyPr>
          <a:lstStyle/>
          <a:p>
            <a:r>
              <a:rPr lang="en-US" sz="32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Approach: </a:t>
            </a:r>
            <a:r>
              <a:rPr lang="en-US" sz="2400" dirty="0" smtClean="0"/>
              <a:t>We </a:t>
            </a:r>
            <a:r>
              <a:rPr lang="en-US" sz="2400" dirty="0"/>
              <a:t>have </a:t>
            </a:r>
            <a:r>
              <a:rPr lang="en-US" sz="2400" dirty="0" smtClean="0"/>
              <a:t>developed a </a:t>
            </a:r>
            <a:r>
              <a:rPr lang="en-US" sz="2400" dirty="0"/>
              <a:t>nuanced methodology tailored to each procedure category</a:t>
            </a:r>
            <a:r>
              <a:rPr lang="en-US" sz="2400" dirty="0" smtClean="0"/>
              <a:t>. </a:t>
            </a:r>
          </a:p>
          <a:p>
            <a:endParaRPr lang="en-US" sz="2400" dirty="0" smtClean="0"/>
          </a:p>
          <a:p>
            <a:r>
              <a:rPr lang="en-US" sz="2400" dirty="0" smtClean="0"/>
              <a:t>For the Inpatient/Outpatient Procedure category, we have been working with a “Grouper” to produce a cost estimate.</a:t>
            </a:r>
          </a:p>
        </p:txBody>
      </p:sp>
      <p:sp>
        <p:nvSpPr>
          <p:cNvPr id="4" name="Slide Number Placeholder 3"/>
          <p:cNvSpPr>
            <a:spLocks noGrp="1"/>
          </p:cNvSpPr>
          <p:nvPr>
            <p:ph type="sldNum" sz="quarter" idx="12"/>
          </p:nvPr>
        </p:nvSpPr>
        <p:spPr/>
        <p:txBody>
          <a:bodyPr/>
          <a:lstStyle/>
          <a:p>
            <a:fld id="{4CE482DC-2269-4F26-9D2A-7E44B1A4CD85}" type="slidenum">
              <a:rPr lang="en-US" smtClean="0"/>
              <a:pPr/>
              <a:t>42</a:t>
            </a:fld>
            <a:endParaRPr lang="en-US" dirty="0"/>
          </a:p>
        </p:txBody>
      </p:sp>
    </p:spTree>
    <p:extLst>
      <p:ext uri="{BB962C8B-B14F-4D97-AF65-F5344CB8AC3E}">
        <p14:creationId xmlns:p14="http://schemas.microsoft.com/office/powerpoint/2010/main" val="24741190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Episode “Groupers”</a:t>
            </a:r>
            <a:endParaRPr lang="en-US" dirty="0"/>
          </a:p>
        </p:txBody>
      </p:sp>
      <p:sp>
        <p:nvSpPr>
          <p:cNvPr id="3" name="Content Placeholder 2"/>
          <p:cNvSpPr>
            <a:spLocks noGrp="1"/>
          </p:cNvSpPr>
          <p:nvPr>
            <p:ph idx="1"/>
          </p:nvPr>
        </p:nvSpPr>
        <p:spPr>
          <a:xfrm>
            <a:off x="1097280" y="1737360"/>
            <a:ext cx="10115202" cy="4588489"/>
          </a:xfrm>
        </p:spPr>
        <p:txBody>
          <a:bodyPr>
            <a:noAutofit/>
          </a:bodyPr>
          <a:lstStyle/>
          <a:p>
            <a:pPr marL="91440" lvl="1" indent="-91440">
              <a:spcBef>
                <a:spcPts val="1200"/>
              </a:spcBef>
              <a:spcAft>
                <a:spcPts val="1200"/>
              </a:spcAft>
              <a:buSzPct val="100000"/>
              <a:buFont typeface="Calibri" panose="020F0502020204030204" pitchFamily="34" charset="0"/>
              <a:buChar char=" "/>
            </a:pPr>
            <a:r>
              <a:rPr lang="en-US" dirty="0">
                <a:solidFill>
                  <a:schemeClr val="tx1">
                    <a:lumMod val="75000"/>
                    <a:lumOff val="25000"/>
                  </a:schemeClr>
                </a:solidFill>
              </a:rPr>
              <a:t>Episode grouping involves linking claims records together based on their association with an illness, some of which can transcend patient care settings and even different payers. </a:t>
            </a:r>
          </a:p>
          <a:p>
            <a:pPr marL="91440" lvl="1" indent="-91440">
              <a:spcBef>
                <a:spcPts val="1200"/>
              </a:spcBef>
              <a:spcAft>
                <a:spcPts val="1200"/>
              </a:spcAft>
              <a:buSzPct val="100000"/>
              <a:buFont typeface="Calibri" panose="020F0502020204030204" pitchFamily="34" charset="0"/>
              <a:buChar char=" "/>
            </a:pPr>
            <a:r>
              <a:rPr lang="en-US" dirty="0">
                <a:solidFill>
                  <a:schemeClr val="tx1">
                    <a:lumMod val="75000"/>
                    <a:lumOff val="25000"/>
                  </a:schemeClr>
                </a:solidFill>
              </a:rPr>
              <a:t>An episode as defined by the National Quality Forum (NQF) Episodes of Care Framework is a </a:t>
            </a:r>
            <a:r>
              <a:rPr lang="en-US" dirty="0" smtClean="0">
                <a:solidFill>
                  <a:schemeClr val="tx1">
                    <a:lumMod val="75000"/>
                    <a:lumOff val="25000"/>
                  </a:schemeClr>
                </a:solidFill>
              </a:rPr>
              <a:t>series </a:t>
            </a:r>
            <a:r>
              <a:rPr lang="en-US" dirty="0">
                <a:solidFill>
                  <a:schemeClr val="tx1">
                    <a:lumMod val="75000"/>
                    <a:lumOff val="25000"/>
                  </a:schemeClr>
                </a:solidFill>
              </a:rPr>
              <a:t>of temporally </a:t>
            </a:r>
            <a:r>
              <a:rPr lang="en-US" dirty="0" smtClean="0">
                <a:solidFill>
                  <a:schemeClr val="tx1">
                    <a:lumMod val="75000"/>
                    <a:lumOff val="25000"/>
                  </a:schemeClr>
                </a:solidFill>
              </a:rPr>
              <a:t>adjoining healthcare </a:t>
            </a:r>
            <a:r>
              <a:rPr lang="en-US" dirty="0">
                <a:solidFill>
                  <a:schemeClr val="tx1">
                    <a:lumMod val="75000"/>
                    <a:lumOff val="25000"/>
                  </a:schemeClr>
                </a:solidFill>
              </a:rPr>
              <a:t>services related to the treatment of a given </a:t>
            </a:r>
            <a:r>
              <a:rPr lang="en-US" dirty="0" smtClean="0">
                <a:solidFill>
                  <a:schemeClr val="tx1">
                    <a:lumMod val="75000"/>
                    <a:lumOff val="25000"/>
                  </a:schemeClr>
                </a:solidFill>
              </a:rPr>
              <a:t>illness </a:t>
            </a:r>
            <a:r>
              <a:rPr lang="en-US" dirty="0">
                <a:solidFill>
                  <a:schemeClr val="tx1">
                    <a:lumMod val="75000"/>
                    <a:lumOff val="25000"/>
                  </a:schemeClr>
                </a:solidFill>
              </a:rPr>
              <a:t>or provided in response to a specific request by the </a:t>
            </a:r>
            <a:r>
              <a:rPr lang="en-US" dirty="0" smtClean="0">
                <a:solidFill>
                  <a:schemeClr val="tx1">
                    <a:lumMod val="75000"/>
                    <a:lumOff val="25000"/>
                  </a:schemeClr>
                </a:solidFill>
              </a:rPr>
              <a:t>patient.</a:t>
            </a:r>
            <a:endParaRPr lang="en-US" dirty="0">
              <a:solidFill>
                <a:schemeClr val="tx1">
                  <a:lumMod val="75000"/>
                  <a:lumOff val="25000"/>
                </a:schemeClr>
              </a:solidFill>
            </a:endParaRPr>
          </a:p>
          <a:p>
            <a:pPr marL="91440" lvl="1" indent="-91440">
              <a:spcBef>
                <a:spcPts val="1200"/>
              </a:spcBef>
              <a:spcAft>
                <a:spcPts val="1200"/>
              </a:spcAft>
              <a:buSzPct val="100000"/>
              <a:buFont typeface="Calibri" panose="020F0502020204030204" pitchFamily="34" charset="0"/>
              <a:buChar char=" "/>
            </a:pPr>
            <a:r>
              <a:rPr lang="en-US" dirty="0">
                <a:solidFill>
                  <a:schemeClr val="tx1">
                    <a:lumMod val="75000"/>
                    <a:lumOff val="25000"/>
                  </a:schemeClr>
                </a:solidFill>
              </a:rPr>
              <a:t>Grouping software packages vary by ways in which they determine which claims </a:t>
            </a:r>
            <a:r>
              <a:rPr lang="en-US" dirty="0" smtClean="0">
                <a:solidFill>
                  <a:schemeClr val="tx1">
                    <a:lumMod val="75000"/>
                    <a:lumOff val="25000"/>
                  </a:schemeClr>
                </a:solidFill>
              </a:rPr>
              <a:t>should </a:t>
            </a:r>
            <a:r>
              <a:rPr lang="en-US" dirty="0">
                <a:solidFill>
                  <a:schemeClr val="tx1">
                    <a:lumMod val="75000"/>
                    <a:lumOff val="25000"/>
                  </a:schemeClr>
                </a:solidFill>
              </a:rPr>
              <a:t>be included in the episode (e.g., time frame, exclusivity to other episodes) and in their methods of patient risk-adjustment. </a:t>
            </a:r>
          </a:p>
        </p:txBody>
      </p:sp>
      <p:sp>
        <p:nvSpPr>
          <p:cNvPr id="4" name="Slide Number Placeholder 3"/>
          <p:cNvSpPr>
            <a:spLocks noGrp="1"/>
          </p:cNvSpPr>
          <p:nvPr>
            <p:ph type="sldNum" sz="quarter" idx="12"/>
          </p:nvPr>
        </p:nvSpPr>
        <p:spPr/>
        <p:txBody>
          <a:bodyPr/>
          <a:lstStyle/>
          <a:p>
            <a:fld id="{4CE482DC-2269-4F26-9D2A-7E44B1A4CD85}" type="slidenum">
              <a:rPr lang="en-US" smtClean="0"/>
              <a:t>43</a:t>
            </a:fld>
            <a:endParaRPr lang="en-US" dirty="0"/>
          </a:p>
        </p:txBody>
      </p:sp>
    </p:spTree>
    <p:extLst>
      <p:ext uri="{BB962C8B-B14F-4D97-AF65-F5344CB8AC3E}">
        <p14:creationId xmlns:p14="http://schemas.microsoft.com/office/powerpoint/2010/main" val="10688536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Episode “Groupers”</a:t>
            </a:r>
            <a:endParaRPr lang="en-US" dirty="0"/>
          </a:p>
        </p:txBody>
      </p:sp>
      <p:sp>
        <p:nvSpPr>
          <p:cNvPr id="3" name="Content Placeholder 2"/>
          <p:cNvSpPr>
            <a:spLocks noGrp="1"/>
          </p:cNvSpPr>
          <p:nvPr>
            <p:ph idx="1"/>
          </p:nvPr>
        </p:nvSpPr>
        <p:spPr>
          <a:xfrm>
            <a:off x="1097280" y="1737360"/>
            <a:ext cx="10115202" cy="4588489"/>
          </a:xfrm>
        </p:spPr>
        <p:txBody>
          <a:bodyPr>
            <a:normAutofit/>
          </a:bodyPr>
          <a:lstStyle/>
          <a:p>
            <a:pPr marL="0" lvl="1" indent="0">
              <a:spcBef>
                <a:spcPts val="1200"/>
              </a:spcBef>
              <a:spcAft>
                <a:spcPts val="200"/>
              </a:spcAft>
              <a:buClr>
                <a:schemeClr val="tx1">
                  <a:lumMod val="65000"/>
                  <a:lumOff val="35000"/>
                </a:schemeClr>
              </a:buClr>
              <a:buSzPct val="90000"/>
              <a:buNone/>
            </a:pPr>
            <a:r>
              <a:rPr lang="en-US" sz="2800" dirty="0" smtClean="0">
                <a:solidFill>
                  <a:schemeClr val="tx1">
                    <a:lumMod val="75000"/>
                    <a:lumOff val="25000"/>
                  </a:schemeClr>
                </a:solidFill>
              </a:rPr>
              <a:t>We examined three Grouper options: </a:t>
            </a:r>
          </a:p>
          <a:p>
            <a:pPr marL="290513" lvl="2" indent="-290513">
              <a:spcBef>
                <a:spcPts val="1200"/>
              </a:spcBef>
              <a:spcAft>
                <a:spcPts val="200"/>
              </a:spcAft>
              <a:buClr>
                <a:schemeClr val="accent5"/>
              </a:buClr>
              <a:buSzPct val="100000"/>
              <a:buFont typeface="Arial" panose="020B0604020202020204" pitchFamily="34" charset="0"/>
              <a:buChar char="•"/>
            </a:pPr>
            <a:r>
              <a:rPr lang="en-US" sz="2400" dirty="0" smtClean="0"/>
              <a:t>Truven </a:t>
            </a:r>
            <a:r>
              <a:rPr lang="en-US" sz="2400" dirty="0"/>
              <a:t>“MEG”: </a:t>
            </a:r>
            <a:r>
              <a:rPr lang="en-US" sz="2400" dirty="0" smtClean="0"/>
              <a:t>Capable </a:t>
            </a:r>
            <a:r>
              <a:rPr lang="en-US" sz="2400" dirty="0"/>
              <a:t>of linking inpatient and outpatient claims across facility </a:t>
            </a:r>
            <a:r>
              <a:rPr lang="en-US" sz="2400" dirty="0" smtClean="0"/>
              <a:t>types for 590 episodes of care; adjustable parameters for producing episodes</a:t>
            </a:r>
            <a:endParaRPr lang="en-US" sz="2400" dirty="0"/>
          </a:p>
          <a:p>
            <a:pPr marL="290513" lvl="2" indent="-290513">
              <a:spcBef>
                <a:spcPts val="1200"/>
              </a:spcBef>
              <a:spcAft>
                <a:spcPts val="200"/>
              </a:spcAft>
              <a:buClr>
                <a:schemeClr val="accent5"/>
              </a:buClr>
              <a:buSzPct val="100000"/>
              <a:buFont typeface="Arial" panose="020B0604020202020204" pitchFamily="34" charset="0"/>
              <a:buChar char="•"/>
            </a:pPr>
            <a:r>
              <a:rPr lang="en-US" sz="2400" dirty="0" smtClean="0"/>
              <a:t>3M Core Grouper</a:t>
            </a:r>
            <a:r>
              <a:rPr lang="en-US" sz="2400" dirty="0"/>
              <a:t>: </a:t>
            </a:r>
            <a:r>
              <a:rPr lang="en-US" sz="2400" dirty="0" smtClean="0"/>
              <a:t>Tool </a:t>
            </a:r>
            <a:r>
              <a:rPr lang="en-US" sz="2400" dirty="0"/>
              <a:t>to risk-adjust DRGs rather than group episodes; unable to link claims across facility </a:t>
            </a:r>
            <a:r>
              <a:rPr lang="en-US" sz="2400" dirty="0" smtClean="0"/>
              <a:t>types and no clinical logic available to do so manually</a:t>
            </a:r>
          </a:p>
          <a:p>
            <a:pPr marL="290513" lvl="2" indent="-290513">
              <a:spcBef>
                <a:spcPts val="1200"/>
              </a:spcBef>
              <a:spcAft>
                <a:spcPts val="200"/>
              </a:spcAft>
              <a:buClr>
                <a:schemeClr val="accent5"/>
              </a:buClr>
              <a:buSzPct val="100000"/>
              <a:buFont typeface="Arial" panose="020B0604020202020204" pitchFamily="34" charset="0"/>
              <a:buChar char="•"/>
            </a:pPr>
            <a:r>
              <a:rPr lang="en-US" sz="2400" dirty="0"/>
              <a:t>PROMETHEUS: </a:t>
            </a:r>
            <a:r>
              <a:rPr lang="en-US" sz="2400" dirty="0" smtClean="0"/>
              <a:t>Offers </a:t>
            </a:r>
            <a:r>
              <a:rPr lang="en-US" sz="2400" dirty="0"/>
              <a:t>free episode definitions (CPT, ICD-9 codes for episodes) for 80 procedures; clinical logic would still need to be developed &amp; </a:t>
            </a:r>
            <a:r>
              <a:rPr lang="en-US" sz="2400" dirty="0" smtClean="0"/>
              <a:t>applied</a:t>
            </a:r>
            <a:endParaRPr lang="en-US" sz="2400" dirty="0"/>
          </a:p>
          <a:p>
            <a:pPr marL="91440" lvl="2" indent="-91440">
              <a:spcBef>
                <a:spcPts val="1200"/>
              </a:spcBef>
              <a:spcAft>
                <a:spcPts val="200"/>
              </a:spcAft>
              <a:buClr>
                <a:schemeClr val="accent5"/>
              </a:buClr>
              <a:buSzPct val="100000"/>
              <a:buFont typeface="Arial" panose="020B0604020202020204" pitchFamily="34" charset="0"/>
              <a:buChar char="•"/>
            </a:pPr>
            <a:endParaRPr lang="en-US" sz="2800" dirty="0" smtClean="0"/>
          </a:p>
        </p:txBody>
      </p:sp>
      <p:sp>
        <p:nvSpPr>
          <p:cNvPr id="4" name="Slide Number Placeholder 3"/>
          <p:cNvSpPr>
            <a:spLocks noGrp="1"/>
          </p:cNvSpPr>
          <p:nvPr>
            <p:ph type="sldNum" sz="quarter" idx="12"/>
          </p:nvPr>
        </p:nvSpPr>
        <p:spPr/>
        <p:txBody>
          <a:bodyPr/>
          <a:lstStyle/>
          <a:p>
            <a:fld id="{4CE482DC-2269-4F26-9D2A-7E44B1A4CD85}" type="slidenum">
              <a:rPr lang="en-US" smtClean="0"/>
              <a:t>44</a:t>
            </a:fld>
            <a:endParaRPr lang="en-US" dirty="0"/>
          </a:p>
        </p:txBody>
      </p:sp>
    </p:spTree>
    <p:extLst>
      <p:ext uri="{BB962C8B-B14F-4D97-AF65-F5344CB8AC3E}">
        <p14:creationId xmlns:p14="http://schemas.microsoft.com/office/powerpoint/2010/main" val="33933420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Grouper Recommendation</a:t>
            </a:r>
            <a:endParaRPr lang="en-US" dirty="0"/>
          </a:p>
        </p:txBody>
      </p:sp>
      <p:sp>
        <p:nvSpPr>
          <p:cNvPr id="3" name="Content Placeholder 2"/>
          <p:cNvSpPr>
            <a:spLocks noGrp="1"/>
          </p:cNvSpPr>
          <p:nvPr>
            <p:ph idx="1"/>
          </p:nvPr>
        </p:nvSpPr>
        <p:spPr/>
        <p:txBody>
          <a:bodyPr>
            <a:normAutofit/>
          </a:bodyPr>
          <a:lstStyle/>
          <a:p>
            <a:pPr marL="0" lvl="2" indent="0">
              <a:spcBef>
                <a:spcPts val="1200"/>
              </a:spcBef>
              <a:spcAft>
                <a:spcPts val="200"/>
              </a:spcAft>
              <a:buClr>
                <a:schemeClr val="accent5"/>
              </a:buClr>
              <a:buSzPct val="100000"/>
              <a:buNone/>
            </a:pPr>
            <a:r>
              <a:rPr lang="en-US" sz="32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Recommendation:</a:t>
            </a:r>
          </a:p>
          <a:p>
            <a:pPr marL="0" lvl="2" indent="0">
              <a:lnSpc>
                <a:spcPct val="70000"/>
              </a:lnSpc>
              <a:spcBef>
                <a:spcPts val="1200"/>
              </a:spcBef>
              <a:spcAft>
                <a:spcPts val="200"/>
              </a:spcAft>
              <a:buSzPct val="100000"/>
              <a:buNone/>
            </a:pPr>
            <a:r>
              <a:rPr lang="en-US" sz="3200" dirty="0" smtClean="0">
                <a:solidFill>
                  <a:schemeClr val="tx1"/>
                </a:solidFill>
                <a:ea typeface="Times New Roman" panose="02020603050405020304" pitchFamily="18" charset="0"/>
                <a:cs typeface="Times New Roman" panose="02020603050405020304" pitchFamily="18" charset="0"/>
              </a:rPr>
              <a:t>Use Truven </a:t>
            </a:r>
            <a:r>
              <a:rPr lang="en-US" sz="3200" dirty="0">
                <a:solidFill>
                  <a:schemeClr val="tx1"/>
                </a:solidFill>
                <a:ea typeface="Times New Roman" panose="02020603050405020304" pitchFamily="18" charset="0"/>
                <a:cs typeface="Times New Roman" panose="02020603050405020304" pitchFamily="18" charset="0"/>
              </a:rPr>
              <a:t>“MEG” for broad functionality, in-house knowledge and use in published </a:t>
            </a:r>
            <a:r>
              <a:rPr lang="en-US" sz="3200" dirty="0" smtClean="0">
                <a:solidFill>
                  <a:schemeClr val="tx1"/>
                </a:solidFill>
                <a:ea typeface="Times New Roman" panose="02020603050405020304" pitchFamily="18" charset="0"/>
                <a:cs typeface="Times New Roman" panose="02020603050405020304" pitchFamily="18" charset="0"/>
              </a:rPr>
              <a:t>literature</a:t>
            </a:r>
            <a:endParaRPr lang="en-US" sz="3200" dirty="0">
              <a:solidFill>
                <a:schemeClr val="tx1"/>
              </a:solidFill>
              <a:ea typeface="Times New Roman" panose="02020603050405020304" pitchFamily="18" charset="0"/>
              <a:cs typeface="Times New Roman" panose="02020603050405020304" pitchFamily="18" charset="0"/>
            </a:endParaRPr>
          </a:p>
          <a:p>
            <a:pPr marL="640080" lvl="3" indent="-457200">
              <a:lnSpc>
                <a:spcPct val="70000"/>
              </a:lnSpc>
              <a:spcBef>
                <a:spcPts val="1200"/>
              </a:spcBef>
              <a:spcAft>
                <a:spcPts val="200"/>
              </a:spcAft>
              <a:buClr>
                <a:srgbClr val="00B4A7"/>
              </a:buClr>
              <a:buSzPct val="100000"/>
              <a:buFont typeface="Arial" panose="020B0604020202020204" pitchFamily="34" charset="0"/>
              <a:buChar char="•"/>
            </a:pPr>
            <a:r>
              <a:rPr lang="en-US" sz="2400" dirty="0" smtClean="0"/>
              <a:t>NORC </a:t>
            </a:r>
            <a:r>
              <a:rPr lang="en-US" sz="2400" dirty="0"/>
              <a:t>has successfully produced episode costs of care for 59 care bundles using the MEG on Maine’s data. </a:t>
            </a:r>
            <a:r>
              <a:rPr lang="en-US" sz="2400" dirty="0" smtClean="0"/>
              <a:t>(Refer to detailed procedure list)</a:t>
            </a:r>
          </a:p>
          <a:p>
            <a:pPr marL="640080" lvl="3" indent="-457200">
              <a:lnSpc>
                <a:spcPct val="70000"/>
              </a:lnSpc>
              <a:spcBef>
                <a:spcPts val="1200"/>
              </a:spcBef>
              <a:spcAft>
                <a:spcPts val="200"/>
              </a:spcAft>
              <a:buClr>
                <a:srgbClr val="00B4A7"/>
              </a:buClr>
              <a:buSzPct val="100000"/>
              <a:buFont typeface="Arial" panose="020B0604020202020204" pitchFamily="34" charset="0"/>
              <a:buChar char="•"/>
            </a:pPr>
            <a:r>
              <a:rPr lang="en-US" sz="2400" dirty="0" smtClean="0"/>
              <a:t>Truven </a:t>
            </a:r>
            <a:r>
              <a:rPr lang="en-US" sz="2400" dirty="0"/>
              <a:t>updates the MEG tool’s coding logic on a regular </a:t>
            </a:r>
            <a:r>
              <a:rPr lang="en-US" sz="2400" dirty="0" smtClean="0"/>
              <a:t>basis.</a:t>
            </a:r>
          </a:p>
          <a:p>
            <a:pPr marL="0" lvl="2" indent="0">
              <a:lnSpc>
                <a:spcPct val="70000"/>
              </a:lnSpc>
              <a:spcBef>
                <a:spcPts val="1200"/>
              </a:spcBef>
              <a:spcAft>
                <a:spcPts val="200"/>
              </a:spcAft>
              <a:buSzPct val="100000"/>
              <a:buNone/>
            </a:pPr>
            <a:endParaRPr lang="en-US" sz="2600" b="1" i="1" dirty="0" smtClean="0">
              <a:solidFill>
                <a:schemeClr val="tx1"/>
              </a:solidFill>
              <a:latin typeface="Calibri Light" panose="020F03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45</a:t>
            </a:fld>
            <a:endParaRPr lang="en-US" dirty="0"/>
          </a:p>
        </p:txBody>
      </p:sp>
    </p:spTree>
    <p:extLst>
      <p:ext uri="{BB962C8B-B14F-4D97-AF65-F5344CB8AC3E}">
        <p14:creationId xmlns:p14="http://schemas.microsoft.com/office/powerpoint/2010/main" val="202862999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lstStyle/>
          <a:p>
            <a:pPr marL="0" indent="0">
              <a:buNone/>
            </a:pPr>
            <a:r>
              <a:rPr lang="en-US" dirty="0" smtClean="0"/>
              <a:t>June Meeting</a:t>
            </a:r>
          </a:p>
          <a:p>
            <a:pPr marL="201168" lvl="1" indent="0">
              <a:lnSpc>
                <a:spcPct val="100000"/>
              </a:lnSpc>
              <a:buSzPct val="100000"/>
              <a:buNone/>
            </a:pPr>
            <a:r>
              <a:rPr lang="en-US" sz="3200" b="1" dirty="0">
                <a:solidFill>
                  <a:srgbClr val="00B4A7"/>
                </a:solidFill>
                <a:latin typeface="Calibri Light" panose="020F0302020204030204" pitchFamily="34" charset="0"/>
                <a:ea typeface="Times New Roman" panose="02020603050405020304" pitchFamily="18" charset="0"/>
                <a:cs typeface="Times New Roman" panose="02020603050405020304" pitchFamily="18" charset="0"/>
              </a:rPr>
              <a:t>Board approval to move forward with grouper recommendation.</a:t>
            </a:r>
          </a:p>
        </p:txBody>
      </p:sp>
      <p:sp>
        <p:nvSpPr>
          <p:cNvPr id="4" name="Slide Number Placeholder 3"/>
          <p:cNvSpPr>
            <a:spLocks noGrp="1"/>
          </p:cNvSpPr>
          <p:nvPr>
            <p:ph type="sldNum" sz="quarter" idx="12"/>
          </p:nvPr>
        </p:nvSpPr>
        <p:spPr/>
        <p:txBody>
          <a:bodyPr/>
          <a:lstStyle/>
          <a:p>
            <a:fld id="{4CE482DC-2269-4F26-9D2A-7E44B1A4CD85}" type="slidenum">
              <a:rPr lang="en-US" smtClean="0"/>
              <a:pPr/>
              <a:t>46</a:t>
            </a:fld>
            <a:endParaRPr lang="en-US" dirty="0"/>
          </a:p>
        </p:txBody>
      </p:sp>
    </p:spTree>
    <p:extLst>
      <p:ext uri="{BB962C8B-B14F-4D97-AF65-F5344CB8AC3E}">
        <p14:creationId xmlns:p14="http://schemas.microsoft.com/office/powerpoint/2010/main" val="597468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for September Launch</a:t>
            </a:r>
            <a:endParaRPr lang="en-US" dirty="0"/>
          </a:p>
        </p:txBody>
      </p:sp>
      <p:sp>
        <p:nvSpPr>
          <p:cNvPr id="4" name="Slide Number Placeholder 3"/>
          <p:cNvSpPr>
            <a:spLocks noGrp="1"/>
          </p:cNvSpPr>
          <p:nvPr>
            <p:ph type="sldNum" sz="quarter" idx="12"/>
          </p:nvPr>
        </p:nvSpPr>
        <p:spPr/>
        <p:txBody>
          <a:bodyPr/>
          <a:lstStyle/>
          <a:p>
            <a:fld id="{4CE482DC-2269-4F26-9D2A-7E44B1A4CD85}" type="slidenum">
              <a:rPr lang="en-US" smtClean="0"/>
              <a:pPr/>
              <a:t>47</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98857819"/>
              </p:ext>
            </p:extLst>
          </p:nvPr>
        </p:nvGraphicFramePr>
        <p:xfrm>
          <a:off x="1119824" y="1977390"/>
          <a:ext cx="10092658" cy="3924300"/>
        </p:xfrm>
        <a:graphic>
          <a:graphicData uri="http://schemas.openxmlformats.org/drawingml/2006/table">
            <a:tbl>
              <a:tblPr firstRow="1" firstCol="1" bandRow="1">
                <a:tableStyleId>{7DF18680-E054-41AD-8BC1-D1AEF772440D}</a:tableStyleId>
              </a:tblPr>
              <a:tblGrid>
                <a:gridCol w="8576251"/>
                <a:gridCol w="1516407"/>
              </a:tblGrid>
              <a:tr h="243226">
                <a:tc>
                  <a:txBody>
                    <a:bodyPr/>
                    <a:lstStyle/>
                    <a:p>
                      <a:pPr marL="0" marR="0" fontAlgn="b">
                        <a:spcBef>
                          <a:spcPts val="0"/>
                        </a:spcBef>
                        <a:spcAft>
                          <a:spcPts val="0"/>
                        </a:spcAft>
                      </a:pPr>
                      <a:r>
                        <a:rPr lang="en-US" sz="1600" kern="1200" dirty="0" smtClean="0">
                          <a:effectLst/>
                        </a:rPr>
                        <a:t>Task</a:t>
                      </a:r>
                      <a:endParaRPr lang="en-US" sz="1600" dirty="0">
                        <a:effectLst/>
                        <a:latin typeface="Calibri" panose="020F0502020204030204" pitchFamily="34" charset="0"/>
                        <a:ea typeface="Times New Roman" panose="02020603050405020304" pitchFamily="18" charset="0"/>
                      </a:endParaRPr>
                    </a:p>
                  </a:txBody>
                  <a:tcPr marL="68580" marR="68580" marT="0" marB="0"/>
                </a:tc>
                <a:tc>
                  <a:txBody>
                    <a:bodyPr/>
                    <a:lstStyle/>
                    <a:p>
                      <a:pPr marL="0" marR="0" algn="ctr" fontAlgn="b">
                        <a:spcBef>
                          <a:spcPts val="0"/>
                        </a:spcBef>
                        <a:spcAft>
                          <a:spcPts val="0"/>
                        </a:spcAft>
                      </a:pPr>
                      <a:r>
                        <a:rPr lang="en-US" sz="1600" kern="1200" dirty="0" smtClean="0">
                          <a:effectLst/>
                        </a:rPr>
                        <a:t>Deadline</a:t>
                      </a:r>
                      <a:endParaRPr lang="en-US" sz="1600" dirty="0">
                        <a:effectLst/>
                        <a:latin typeface="Calibri" panose="020F0502020204030204" pitchFamily="34" charset="0"/>
                        <a:ea typeface="Times New Roman" panose="02020603050405020304" pitchFamily="18" charset="0"/>
                      </a:endParaRPr>
                    </a:p>
                  </a:txBody>
                  <a:tcPr marL="68580" marR="68580" marT="0" marB="0"/>
                </a:tc>
              </a:tr>
              <a:tr h="252727">
                <a:tc>
                  <a:txBody>
                    <a:bodyPr/>
                    <a:lstStyle/>
                    <a:p>
                      <a:pPr algn="l" fontAlgn="b"/>
                      <a:r>
                        <a:rPr lang="en-US" sz="1800" b="1" u="none" strike="noStrike" kern="1200" dirty="0" smtClean="0">
                          <a:solidFill>
                            <a:schemeClr val="lt1"/>
                          </a:solidFill>
                          <a:effectLst/>
                          <a:latin typeface="+mn-lt"/>
                          <a:ea typeface="+mn-ea"/>
                          <a:cs typeface="+mn-cs"/>
                        </a:rPr>
                        <a:t>Finalize website</a:t>
                      </a:r>
                      <a:r>
                        <a:rPr lang="en-US" sz="1800" b="1" u="none" strike="noStrike" kern="1200" baseline="0" dirty="0" smtClean="0">
                          <a:solidFill>
                            <a:schemeClr val="lt1"/>
                          </a:solidFill>
                          <a:effectLst/>
                          <a:latin typeface="+mn-lt"/>
                          <a:ea typeface="+mn-ea"/>
                          <a:cs typeface="+mn-cs"/>
                        </a:rPr>
                        <a:t> design</a:t>
                      </a:r>
                      <a:r>
                        <a:rPr lang="en-US" sz="1800" b="1" u="none" strike="noStrike" kern="1200" dirty="0" smtClean="0">
                          <a:solidFill>
                            <a:schemeClr val="lt1"/>
                          </a:solidFill>
                          <a:effectLst/>
                          <a:latin typeface="+mn-lt"/>
                          <a:ea typeface="+mn-ea"/>
                          <a:cs typeface="+mn-cs"/>
                        </a:rPr>
                        <a:t> </a:t>
                      </a:r>
                      <a:r>
                        <a:rPr lang="en-US" sz="1800" b="1" u="none" strike="noStrike" kern="1200" dirty="0">
                          <a:solidFill>
                            <a:schemeClr val="lt1"/>
                          </a:solidFill>
                          <a:effectLst/>
                          <a:latin typeface="+mn-lt"/>
                          <a:ea typeface="+mn-ea"/>
                          <a:cs typeface="+mn-cs"/>
                        </a:rPr>
                        <a:t>and </a:t>
                      </a:r>
                      <a:r>
                        <a:rPr lang="en-US" sz="1800" u="none" strike="noStrike" dirty="0" smtClean="0">
                          <a:effectLst/>
                        </a:rPr>
                        <a:t>begin Quality </a:t>
                      </a:r>
                      <a:r>
                        <a:rPr lang="en-US" sz="1800" u="none" strike="noStrike" dirty="0">
                          <a:effectLst/>
                        </a:rPr>
                        <a:t>Assurance </a:t>
                      </a:r>
                      <a:r>
                        <a:rPr lang="en-US" sz="1800" u="none" strike="noStrike" dirty="0" smtClean="0">
                          <a:effectLst/>
                        </a:rPr>
                        <a:t>and Cognitive testing</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smtClean="0">
                          <a:effectLst/>
                        </a:rPr>
                        <a:t>6/17/2015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495953">
                <a:tc>
                  <a:txBody>
                    <a:bodyPr/>
                    <a:lstStyle/>
                    <a:p>
                      <a:pPr algn="l" fontAlgn="b"/>
                      <a:r>
                        <a:rPr lang="en-US" sz="1800" b="1" u="none" strike="noStrike" kern="1200" dirty="0" smtClean="0">
                          <a:solidFill>
                            <a:schemeClr val="lt1"/>
                          </a:solidFill>
                          <a:effectLst/>
                          <a:latin typeface="+mn-lt"/>
                          <a:ea typeface="+mn-ea"/>
                          <a:cs typeface="+mn-cs"/>
                        </a:rPr>
                        <a:t>Hold Webinar for Health Plans and Providers to Kick-off Data Review for Procedures Costs AND…… (45 Days for review)</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b="0" i="0" u="none" strike="noStrike" dirty="0" smtClean="0">
                          <a:solidFill>
                            <a:srgbClr val="000000"/>
                          </a:solidFill>
                          <a:effectLst/>
                          <a:latin typeface="Calibri" panose="020F0502020204030204" pitchFamily="34" charset="0"/>
                        </a:rPr>
                        <a:t>6/19/2015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1" u="none" strike="noStrike" kern="1200" dirty="0" smtClean="0">
                          <a:solidFill>
                            <a:schemeClr val="lt1"/>
                          </a:solidFill>
                          <a:effectLst/>
                          <a:latin typeface="+mn-lt"/>
                          <a:ea typeface="+mn-ea"/>
                          <a:cs typeface="+mn-cs"/>
                        </a:rPr>
                        <a:t>Draft all CompareMaine language</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u="none" strike="noStrike" dirty="0">
                          <a:effectLst/>
                        </a:rPr>
                        <a:t>6/30/2015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a:solidFill>
                            <a:schemeClr val="lt1"/>
                          </a:solidFill>
                          <a:effectLst/>
                          <a:latin typeface="+mn-lt"/>
                          <a:ea typeface="+mn-ea"/>
                          <a:cs typeface="+mn-cs"/>
                        </a:rPr>
                        <a:t>Consumer Advisory Group Meeting</a:t>
                      </a:r>
                    </a:p>
                  </a:txBody>
                  <a:tcPr marL="9525" marR="9525" marT="9525" marB="0" anchor="b"/>
                </a:tc>
                <a:tc>
                  <a:txBody>
                    <a:bodyPr/>
                    <a:lstStyle/>
                    <a:p>
                      <a:pPr algn="r" fontAlgn="b"/>
                      <a:r>
                        <a:rPr lang="en-US" sz="1800" u="none" strike="noStrike" dirty="0">
                          <a:effectLst/>
                        </a:rPr>
                        <a:t>7/10/2015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smtClean="0">
                          <a:solidFill>
                            <a:schemeClr val="lt1"/>
                          </a:solidFill>
                          <a:effectLst/>
                          <a:latin typeface="+mn-lt"/>
                          <a:ea typeface="+mn-ea"/>
                          <a:cs typeface="+mn-cs"/>
                        </a:rPr>
                        <a:t>External</a:t>
                      </a:r>
                      <a:r>
                        <a:rPr lang="en-US" sz="1800" b="1" u="none" strike="noStrike" kern="1200" baseline="0" dirty="0" smtClean="0">
                          <a:solidFill>
                            <a:schemeClr val="lt1"/>
                          </a:solidFill>
                          <a:effectLst/>
                          <a:latin typeface="+mn-lt"/>
                          <a:ea typeface="+mn-ea"/>
                          <a:cs typeface="+mn-cs"/>
                        </a:rPr>
                        <a:t> r</a:t>
                      </a:r>
                      <a:r>
                        <a:rPr lang="en-US" sz="1800" b="1" u="none" strike="noStrike" kern="1200" dirty="0" smtClean="0">
                          <a:solidFill>
                            <a:schemeClr val="lt1"/>
                          </a:solidFill>
                          <a:effectLst/>
                          <a:latin typeface="+mn-lt"/>
                          <a:ea typeface="+mn-ea"/>
                          <a:cs typeface="+mn-cs"/>
                        </a:rPr>
                        <a:t>eview of draft CompareMaine</a:t>
                      </a:r>
                      <a:r>
                        <a:rPr lang="en-US" sz="1800" b="1" u="none" strike="noStrike" kern="1200" baseline="0" dirty="0" smtClean="0">
                          <a:solidFill>
                            <a:schemeClr val="lt1"/>
                          </a:solidFill>
                          <a:effectLst/>
                          <a:latin typeface="+mn-lt"/>
                          <a:ea typeface="+mn-ea"/>
                          <a:cs typeface="+mn-cs"/>
                        </a:rPr>
                        <a:t> </a:t>
                      </a:r>
                      <a:r>
                        <a:rPr lang="en-US" sz="1800" b="1" u="none" strike="noStrike" kern="1200" dirty="0" smtClean="0">
                          <a:solidFill>
                            <a:schemeClr val="lt1"/>
                          </a:solidFill>
                          <a:effectLst/>
                          <a:latin typeface="+mn-lt"/>
                          <a:ea typeface="+mn-ea"/>
                          <a:cs typeface="+mn-cs"/>
                        </a:rPr>
                        <a:t>language for accessibility and understandability</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b="0" i="0" u="none" strike="noStrike" dirty="0" smtClean="0">
                          <a:solidFill>
                            <a:srgbClr val="000000"/>
                          </a:solidFill>
                          <a:effectLst/>
                          <a:latin typeface="Calibri" panose="020F0502020204030204" pitchFamily="34" charset="0"/>
                        </a:rPr>
                        <a:t>7/12/2015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1" u="none" strike="noStrike" kern="1200" dirty="0" smtClean="0">
                          <a:solidFill>
                            <a:schemeClr val="lt1"/>
                          </a:solidFill>
                          <a:effectLst/>
                          <a:latin typeface="+mn-lt"/>
                          <a:ea typeface="+mn-ea"/>
                          <a:cs typeface="+mn-cs"/>
                        </a:rPr>
                        <a:t>Test website functionality</a:t>
                      </a:r>
                    </a:p>
                  </a:txBody>
                  <a:tcPr marL="9525" marR="9525" marT="9525" marB="0" anchor="b"/>
                </a:tc>
                <a:tc>
                  <a:txBody>
                    <a:bodyPr/>
                    <a:lstStyle/>
                    <a:p>
                      <a:pPr algn="r" fontAlgn="b"/>
                      <a:r>
                        <a:rPr lang="en-US" sz="1800" u="none" strike="noStrike" dirty="0">
                          <a:effectLst/>
                        </a:rPr>
                        <a:t>7/15/2015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1" u="none" strike="noStrike" kern="1200" dirty="0" smtClean="0">
                          <a:solidFill>
                            <a:schemeClr val="lt1"/>
                          </a:solidFill>
                          <a:effectLst/>
                          <a:latin typeface="+mn-lt"/>
                          <a:ea typeface="+mn-ea"/>
                          <a:cs typeface="+mn-cs"/>
                        </a:rPr>
                        <a:t>Present development website to Board</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u="none" strike="noStrike" dirty="0" smtClean="0">
                          <a:effectLst/>
                        </a:rPr>
                        <a:t>7/16/2015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smtClean="0">
                          <a:solidFill>
                            <a:schemeClr val="lt1"/>
                          </a:solidFill>
                          <a:effectLst/>
                          <a:latin typeface="+mn-lt"/>
                          <a:ea typeface="+mn-ea"/>
                          <a:cs typeface="+mn-cs"/>
                        </a:rPr>
                        <a:t>Cognitive testing</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b="0" i="0" u="none" strike="noStrike" dirty="0" smtClean="0">
                          <a:solidFill>
                            <a:srgbClr val="000000"/>
                          </a:solidFill>
                          <a:effectLst/>
                          <a:latin typeface="Calibri" panose="020F0502020204030204" pitchFamily="34" charset="0"/>
                        </a:rPr>
                        <a:t>7/24/2015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a:solidFill>
                            <a:schemeClr val="lt1"/>
                          </a:solidFill>
                          <a:effectLst/>
                          <a:latin typeface="+mn-lt"/>
                          <a:ea typeface="+mn-ea"/>
                          <a:cs typeface="+mn-cs"/>
                        </a:rPr>
                        <a:t>Utilize feedback </a:t>
                      </a:r>
                      <a:r>
                        <a:rPr lang="en-US" sz="1800" b="1" u="none" strike="noStrike" kern="1200" dirty="0" smtClean="0">
                          <a:solidFill>
                            <a:schemeClr val="lt1"/>
                          </a:solidFill>
                          <a:effectLst/>
                          <a:latin typeface="+mn-lt"/>
                          <a:ea typeface="+mn-ea"/>
                          <a:cs typeface="+mn-cs"/>
                        </a:rPr>
                        <a:t>to </a:t>
                      </a:r>
                      <a:r>
                        <a:rPr lang="en-US" sz="1800" b="1" u="none" strike="noStrike" kern="1200" dirty="0">
                          <a:solidFill>
                            <a:schemeClr val="lt1"/>
                          </a:solidFill>
                          <a:effectLst/>
                          <a:latin typeface="+mn-lt"/>
                          <a:ea typeface="+mn-ea"/>
                          <a:cs typeface="+mn-cs"/>
                        </a:rPr>
                        <a:t>refine the development website and content</a:t>
                      </a:r>
                    </a:p>
                  </a:txBody>
                  <a:tcPr marL="9525" marR="9525" marT="9525" marB="0" anchor="b"/>
                </a:tc>
                <a:tc>
                  <a:txBody>
                    <a:bodyPr/>
                    <a:lstStyle/>
                    <a:p>
                      <a:pPr algn="r" fontAlgn="b"/>
                      <a:r>
                        <a:rPr lang="en-US" sz="1800" u="none" strike="noStrike" dirty="0">
                          <a:effectLst/>
                        </a:rPr>
                        <a:t>8/5/2015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a:solidFill>
                            <a:schemeClr val="lt1"/>
                          </a:solidFill>
                          <a:effectLst/>
                          <a:latin typeface="+mn-lt"/>
                          <a:ea typeface="+mn-ea"/>
                          <a:cs typeface="+mn-cs"/>
                        </a:rPr>
                        <a:t>Final review and Quality Assurance of </a:t>
                      </a:r>
                      <a:r>
                        <a:rPr lang="en-US" sz="1800" b="1" u="none" strike="noStrike" kern="1200" dirty="0" smtClean="0">
                          <a:solidFill>
                            <a:schemeClr val="lt1"/>
                          </a:solidFill>
                          <a:effectLst/>
                          <a:latin typeface="+mn-lt"/>
                          <a:ea typeface="+mn-ea"/>
                          <a:cs typeface="+mn-cs"/>
                        </a:rPr>
                        <a:t>CompareMaine</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u="none" strike="noStrike" dirty="0">
                          <a:effectLst/>
                        </a:rPr>
                        <a:t>8/20/2015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smtClean="0">
                          <a:solidFill>
                            <a:schemeClr val="lt1"/>
                          </a:solidFill>
                          <a:effectLst/>
                          <a:latin typeface="+mn-lt"/>
                          <a:ea typeface="+mn-ea"/>
                          <a:cs typeface="+mn-cs"/>
                        </a:rPr>
                        <a:t>Webinar for Key Stakeholders announcing CompareMaine</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b="0" i="0" u="none" strike="noStrike" dirty="0" smtClean="0">
                          <a:solidFill>
                            <a:srgbClr val="000000"/>
                          </a:solidFill>
                          <a:effectLst/>
                          <a:latin typeface="Calibri" panose="020F0502020204030204" pitchFamily="34" charset="0"/>
                        </a:rPr>
                        <a:t>9/29/2015</a:t>
                      </a:r>
                      <a:endParaRPr lang="en-US" sz="1800" b="0" i="0" u="none" strike="noStrike" dirty="0">
                        <a:solidFill>
                          <a:srgbClr val="000000"/>
                        </a:solidFill>
                        <a:effectLst/>
                        <a:latin typeface="Calibri" panose="020F0502020204030204" pitchFamily="34" charset="0"/>
                      </a:endParaRPr>
                    </a:p>
                  </a:txBody>
                  <a:tcPr marL="9525" marR="9525" marT="9525" marB="0" anchor="b"/>
                </a:tc>
              </a:tr>
              <a:tr h="252727">
                <a:tc>
                  <a:txBody>
                    <a:bodyPr/>
                    <a:lstStyle/>
                    <a:p>
                      <a:pPr algn="l" fontAlgn="b"/>
                      <a:r>
                        <a:rPr lang="en-US" sz="1800" b="1" u="none" strike="noStrike" kern="1200" dirty="0" smtClean="0">
                          <a:solidFill>
                            <a:schemeClr val="lt1"/>
                          </a:solidFill>
                          <a:effectLst/>
                          <a:latin typeface="+mn-lt"/>
                          <a:ea typeface="+mn-ea"/>
                          <a:cs typeface="+mn-cs"/>
                        </a:rPr>
                        <a:t>Public launch of CompareMaine</a:t>
                      </a:r>
                      <a:endParaRPr lang="en-US" sz="1800" b="1" u="none" strike="noStrike" kern="1200" dirty="0">
                        <a:solidFill>
                          <a:schemeClr val="lt1"/>
                        </a:solidFill>
                        <a:effectLst/>
                        <a:latin typeface="+mn-lt"/>
                        <a:ea typeface="+mn-ea"/>
                        <a:cs typeface="+mn-cs"/>
                      </a:endParaRPr>
                    </a:p>
                  </a:txBody>
                  <a:tcPr marL="9525" marR="9525" marT="9525" marB="0" anchor="b"/>
                </a:tc>
                <a:tc>
                  <a:txBody>
                    <a:bodyPr/>
                    <a:lstStyle/>
                    <a:p>
                      <a:pPr algn="r" fontAlgn="b"/>
                      <a:r>
                        <a:rPr lang="en-US" sz="1800" b="0" i="0" u="none" strike="noStrike" dirty="0" smtClean="0">
                          <a:solidFill>
                            <a:srgbClr val="000000"/>
                          </a:solidFill>
                          <a:effectLst/>
                          <a:latin typeface="Calibri" panose="020F0502020204030204" pitchFamily="34" charset="0"/>
                        </a:rPr>
                        <a:t>9/30/2015</a:t>
                      </a:r>
                      <a:endParaRPr lang="en-US" sz="1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7419029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smtClean="0"/>
              <a:t>Team</a:t>
            </a:r>
            <a:endParaRPr lang="en-US" sz="4300" dirty="0"/>
          </a:p>
        </p:txBody>
      </p:sp>
      <p:sp>
        <p:nvSpPr>
          <p:cNvPr id="5" name="Content Placeholder 4"/>
          <p:cNvSpPr>
            <a:spLocks noGrp="1"/>
          </p:cNvSpPr>
          <p:nvPr>
            <p:ph sz="half" idx="1"/>
          </p:nvPr>
        </p:nvSpPr>
        <p:spPr/>
        <p:txBody>
          <a:bodyPr>
            <a:normAutofit fontScale="85000" lnSpcReduction="20000"/>
          </a:bodyPr>
          <a:lstStyle/>
          <a:p>
            <a:pPr marL="0" indent="0">
              <a:buNone/>
            </a:pPr>
            <a:r>
              <a:rPr lang="en-US" b="1" dirty="0" smtClean="0"/>
              <a:t>Karynlee Harrington, MHDO</a:t>
            </a:r>
          </a:p>
          <a:p>
            <a:pPr marL="0" indent="0">
              <a:spcBef>
                <a:spcPts val="0"/>
              </a:spcBef>
              <a:buNone/>
            </a:pPr>
            <a:r>
              <a:rPr lang="en-US" i="1" dirty="0" smtClean="0"/>
              <a:t> Acting </a:t>
            </a:r>
            <a:r>
              <a:rPr lang="en-US" i="1" dirty="0"/>
              <a:t>Executive Director</a:t>
            </a:r>
          </a:p>
          <a:p>
            <a:pPr marL="0" indent="0">
              <a:buNone/>
            </a:pPr>
            <a:r>
              <a:rPr lang="en-US" b="1" dirty="0" smtClean="0"/>
              <a:t>Kimberly Wing, MHDO</a:t>
            </a:r>
          </a:p>
          <a:p>
            <a:pPr>
              <a:spcBef>
                <a:spcPts val="0"/>
              </a:spcBef>
            </a:pPr>
            <a:r>
              <a:rPr lang="en-US" i="1" dirty="0"/>
              <a:t>Programmer </a:t>
            </a:r>
            <a:r>
              <a:rPr lang="en-US" i="1" dirty="0" smtClean="0"/>
              <a:t>Analyst</a:t>
            </a:r>
          </a:p>
          <a:p>
            <a:pPr marL="0" indent="0">
              <a:buNone/>
            </a:pPr>
            <a:r>
              <a:rPr lang="en-US" b="1" dirty="0"/>
              <a:t>David Hughes, HSRI</a:t>
            </a:r>
          </a:p>
          <a:p>
            <a:pPr>
              <a:spcBef>
                <a:spcPts val="0"/>
              </a:spcBef>
            </a:pPr>
            <a:r>
              <a:rPr lang="en-US" i="1" dirty="0" smtClean="0"/>
              <a:t>Project </a:t>
            </a:r>
            <a:r>
              <a:rPr lang="en-US" i="1" dirty="0"/>
              <a:t>Director</a:t>
            </a:r>
          </a:p>
          <a:p>
            <a:pPr marL="0" indent="0">
              <a:buNone/>
            </a:pPr>
            <a:r>
              <a:rPr lang="en-US" b="1" dirty="0"/>
              <a:t>Leanne Candura, HSRI</a:t>
            </a:r>
          </a:p>
          <a:p>
            <a:pPr>
              <a:spcBef>
                <a:spcPts val="0"/>
              </a:spcBef>
            </a:pPr>
            <a:r>
              <a:rPr lang="en-US" i="1" dirty="0"/>
              <a:t> Project Manager</a:t>
            </a:r>
          </a:p>
          <a:p>
            <a:pPr marL="0" indent="0">
              <a:buNone/>
            </a:pPr>
            <a:r>
              <a:rPr lang="en-US" b="1" dirty="0"/>
              <a:t>Margaret Mulcahy, HSRI</a:t>
            </a:r>
          </a:p>
          <a:p>
            <a:pPr marL="0" indent="0">
              <a:spcBef>
                <a:spcPts val="0"/>
              </a:spcBef>
              <a:buNone/>
            </a:pPr>
            <a:r>
              <a:rPr lang="en-US" i="1" dirty="0"/>
              <a:t> Research </a:t>
            </a:r>
            <a:r>
              <a:rPr lang="en-US" i="1" dirty="0" smtClean="0"/>
              <a:t>Analyst</a:t>
            </a:r>
          </a:p>
          <a:p>
            <a:pPr marL="0" indent="0">
              <a:lnSpc>
                <a:spcPct val="100000"/>
              </a:lnSpc>
              <a:buNone/>
            </a:pPr>
            <a:r>
              <a:rPr lang="en-US" b="1" dirty="0"/>
              <a:t>Kevin Rogers, HSRI</a:t>
            </a:r>
          </a:p>
          <a:p>
            <a:pPr>
              <a:lnSpc>
                <a:spcPct val="100000"/>
              </a:lnSpc>
              <a:spcBef>
                <a:spcPts val="0"/>
              </a:spcBef>
            </a:pPr>
            <a:r>
              <a:rPr lang="en-US" i="1" dirty="0" smtClean="0"/>
              <a:t>Product </a:t>
            </a:r>
            <a:r>
              <a:rPr lang="en-US" i="1" dirty="0"/>
              <a:t>Development </a:t>
            </a:r>
            <a:r>
              <a:rPr lang="en-US" i="1" dirty="0" smtClean="0"/>
              <a:t>Lead</a:t>
            </a:r>
          </a:p>
          <a:p>
            <a:pPr marL="0" indent="0">
              <a:lnSpc>
                <a:spcPct val="100000"/>
              </a:lnSpc>
              <a:buNone/>
            </a:pPr>
            <a:r>
              <a:rPr lang="en-US" b="1" dirty="0"/>
              <a:t>Kate Mullins, HSRI</a:t>
            </a:r>
          </a:p>
          <a:p>
            <a:pPr>
              <a:lnSpc>
                <a:spcPct val="100000"/>
              </a:lnSpc>
              <a:spcBef>
                <a:spcPts val="0"/>
              </a:spcBef>
            </a:pPr>
            <a:r>
              <a:rPr lang="en-US" i="1" dirty="0" smtClean="0"/>
              <a:t>Assistant Project Manager</a:t>
            </a:r>
            <a:endParaRPr lang="en-US" i="1" dirty="0"/>
          </a:p>
          <a:p>
            <a:pPr>
              <a:spcBef>
                <a:spcPts val="0"/>
              </a:spcBef>
            </a:pPr>
            <a:endParaRPr lang="en-US" i="1" dirty="0"/>
          </a:p>
        </p:txBody>
      </p:sp>
      <p:sp>
        <p:nvSpPr>
          <p:cNvPr id="6" name="Content Placeholder 5"/>
          <p:cNvSpPr>
            <a:spLocks noGrp="1"/>
          </p:cNvSpPr>
          <p:nvPr>
            <p:ph sz="half" idx="2"/>
          </p:nvPr>
        </p:nvSpPr>
        <p:spPr/>
        <p:txBody>
          <a:bodyPr>
            <a:normAutofit fontScale="85000" lnSpcReduction="20000"/>
          </a:bodyPr>
          <a:lstStyle/>
          <a:p>
            <a:pPr marL="0" indent="0">
              <a:buNone/>
            </a:pPr>
            <a:r>
              <a:rPr lang="en-US" b="1" dirty="0" smtClean="0"/>
              <a:t>Tim Mulcahy, NORC</a:t>
            </a:r>
          </a:p>
          <a:p>
            <a:pPr>
              <a:spcBef>
                <a:spcPts val="0"/>
              </a:spcBef>
            </a:pPr>
            <a:r>
              <a:rPr lang="en-US" i="1" dirty="0" smtClean="0"/>
              <a:t>Deputy </a:t>
            </a:r>
            <a:r>
              <a:rPr lang="en-US" i="1" dirty="0"/>
              <a:t>Project Director</a:t>
            </a:r>
          </a:p>
          <a:p>
            <a:pPr marL="0" indent="0">
              <a:buNone/>
            </a:pPr>
            <a:r>
              <a:rPr lang="en-US" b="1" dirty="0" smtClean="0"/>
              <a:t>Elaine </a:t>
            </a:r>
            <a:r>
              <a:rPr lang="en-US" b="1" dirty="0"/>
              <a:t>Swift, NORC</a:t>
            </a:r>
          </a:p>
          <a:p>
            <a:pPr>
              <a:spcBef>
                <a:spcPts val="0"/>
              </a:spcBef>
            </a:pPr>
            <a:r>
              <a:rPr lang="en-US" i="1" dirty="0" smtClean="0"/>
              <a:t>Principal </a:t>
            </a:r>
            <a:r>
              <a:rPr lang="en-US" i="1" dirty="0"/>
              <a:t>Research Scientist</a:t>
            </a:r>
          </a:p>
          <a:p>
            <a:pPr marL="0" indent="0">
              <a:buNone/>
            </a:pPr>
            <a:r>
              <a:rPr lang="en-US" b="1" dirty="0" smtClean="0"/>
              <a:t>Aaron Wesolowski, NORC</a:t>
            </a:r>
          </a:p>
          <a:p>
            <a:pPr>
              <a:spcBef>
                <a:spcPts val="0"/>
              </a:spcBef>
            </a:pPr>
            <a:r>
              <a:rPr lang="en-US" i="1" dirty="0" smtClean="0"/>
              <a:t>Senior </a:t>
            </a:r>
            <a:r>
              <a:rPr lang="en-US" i="1" dirty="0"/>
              <a:t>Research Scientist</a:t>
            </a:r>
          </a:p>
          <a:p>
            <a:pPr marL="0" indent="0">
              <a:buNone/>
            </a:pPr>
            <a:r>
              <a:rPr lang="en-US" b="1" dirty="0" smtClean="0"/>
              <a:t>Kathy Rowen, NORC</a:t>
            </a:r>
          </a:p>
          <a:p>
            <a:pPr>
              <a:spcBef>
                <a:spcPts val="0"/>
              </a:spcBef>
            </a:pPr>
            <a:r>
              <a:rPr lang="en-US" i="1" dirty="0" smtClean="0"/>
              <a:t>Research Scientist</a:t>
            </a:r>
            <a:endParaRPr lang="en-US" i="1" dirty="0"/>
          </a:p>
          <a:p>
            <a:pPr marL="0" indent="0">
              <a:buNone/>
            </a:pPr>
            <a:r>
              <a:rPr lang="en-US" sz="2100" b="1" dirty="0"/>
              <a:t>Scot Ausborn, NORC</a:t>
            </a:r>
          </a:p>
          <a:p>
            <a:pPr>
              <a:spcBef>
                <a:spcPts val="0"/>
              </a:spcBef>
            </a:pPr>
            <a:r>
              <a:rPr lang="en-US" i="1" dirty="0" smtClean="0"/>
              <a:t>Data Scientist</a:t>
            </a:r>
            <a:endParaRPr lang="en-US" i="1" dirty="0"/>
          </a:p>
          <a:p>
            <a:pPr marL="0" indent="0">
              <a:buNone/>
            </a:pPr>
            <a:r>
              <a:rPr lang="en-US" sz="2100" b="1" dirty="0"/>
              <a:t>Judith </a:t>
            </a:r>
            <a:r>
              <a:rPr lang="en-US" sz="2100" b="1" dirty="0" smtClean="0"/>
              <a:t>Hibbard, University of Oregon</a:t>
            </a:r>
          </a:p>
          <a:p>
            <a:pPr>
              <a:spcBef>
                <a:spcPts val="0"/>
              </a:spcBef>
            </a:pPr>
            <a:r>
              <a:rPr lang="en-US" i="1" dirty="0"/>
              <a:t>Senior </a:t>
            </a:r>
            <a:r>
              <a:rPr lang="en-US" i="1" dirty="0" smtClean="0"/>
              <a:t>Researcher</a:t>
            </a:r>
          </a:p>
          <a:p>
            <a:pPr>
              <a:spcBef>
                <a:spcPts val="0"/>
              </a:spcBef>
            </a:pPr>
            <a:endParaRPr lang="en-US" i="1" dirty="0"/>
          </a:p>
          <a:p>
            <a:pPr marL="0" indent="0">
              <a:spcBef>
                <a:spcPts val="0"/>
              </a:spcBef>
              <a:buNone/>
            </a:pPr>
            <a:r>
              <a:rPr lang="en-US" sz="2100" b="1" dirty="0"/>
              <a:t>Mellissa Hillmyer, </a:t>
            </a:r>
            <a:r>
              <a:rPr lang="en-US" sz="2100" b="1" dirty="0" smtClean="0"/>
              <a:t>Wowza</a:t>
            </a:r>
          </a:p>
          <a:p>
            <a:pPr>
              <a:spcBef>
                <a:spcPts val="0"/>
              </a:spcBef>
            </a:pPr>
            <a:r>
              <a:rPr lang="en-US" i="1" dirty="0"/>
              <a:t>Account Strategist</a:t>
            </a:r>
          </a:p>
          <a:p>
            <a:pPr marL="0" indent="0">
              <a:spcBef>
                <a:spcPts val="0"/>
              </a:spcBef>
              <a:buNone/>
            </a:pPr>
            <a:endParaRPr lang="en-US" i="1" dirty="0" smtClean="0"/>
          </a:p>
        </p:txBody>
      </p:sp>
      <p:sp>
        <p:nvSpPr>
          <p:cNvPr id="4" name="Slide Number Placeholder 3"/>
          <p:cNvSpPr>
            <a:spLocks noGrp="1"/>
          </p:cNvSpPr>
          <p:nvPr>
            <p:ph type="sldNum" sz="quarter" idx="12"/>
          </p:nvPr>
        </p:nvSpPr>
        <p:spPr/>
        <p:txBody>
          <a:bodyPr/>
          <a:lstStyle/>
          <a:p>
            <a:fld id="{4CE482DC-2269-4F26-9D2A-7E44B1A4CD85}" type="slidenum">
              <a:rPr lang="en-US" sz="2200" smtClean="0"/>
              <a:pPr/>
              <a:t>48</a:t>
            </a:fld>
            <a:endParaRPr lang="en-US" sz="2200" dirty="0"/>
          </a:p>
        </p:txBody>
      </p:sp>
    </p:spTree>
    <p:extLst>
      <p:ext uri="{BB962C8B-B14F-4D97-AF65-F5344CB8AC3E}">
        <p14:creationId xmlns:p14="http://schemas.microsoft.com/office/powerpoint/2010/main" val="2353942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MONAHRQ </a:t>
            </a:r>
            <a:endParaRPr lang="en-US" dirty="0"/>
          </a:p>
        </p:txBody>
      </p:sp>
      <p:sp>
        <p:nvSpPr>
          <p:cNvPr id="3" name="Content Placeholder 2"/>
          <p:cNvSpPr>
            <a:spLocks noGrp="1"/>
          </p:cNvSpPr>
          <p:nvPr>
            <p:ph sz="half" idx="1"/>
          </p:nvPr>
        </p:nvSpPr>
        <p:spPr>
          <a:xfrm>
            <a:off x="1097279" y="1845734"/>
            <a:ext cx="10115203" cy="4470845"/>
          </a:xfrm>
        </p:spPr>
        <p:txBody>
          <a:bodyPr numCol="2">
            <a:normAutofit fontScale="47500" lnSpcReduction="20000"/>
          </a:bodyPr>
          <a:lstStyle/>
          <a:p>
            <a:r>
              <a:rPr lang="en-US" sz="3500" b="1" dirty="0" smtClean="0"/>
              <a:t>MONAHRQ 2.0.4 (Current Site)</a:t>
            </a:r>
          </a:p>
          <a:p>
            <a:pPr lvl="1">
              <a:lnSpc>
                <a:spcPct val="110000"/>
              </a:lnSpc>
              <a:buFont typeface="Arial" panose="020B0604020202020204" pitchFamily="34" charset="0"/>
              <a:buChar char="•"/>
            </a:pPr>
            <a:r>
              <a:rPr lang="en-US" sz="3400" dirty="0"/>
              <a:t>Avoidable Stay Maps</a:t>
            </a:r>
          </a:p>
          <a:p>
            <a:pPr lvl="1">
              <a:lnSpc>
                <a:spcPct val="110000"/>
              </a:lnSpc>
              <a:buFont typeface="Arial" panose="020B0604020202020204" pitchFamily="34" charset="0"/>
              <a:buChar char="•"/>
            </a:pPr>
            <a:r>
              <a:rPr lang="en-US" sz="3400" dirty="0"/>
              <a:t>Hospital Utilization Reports (Including Mean Cost)</a:t>
            </a:r>
          </a:p>
          <a:p>
            <a:pPr lvl="1">
              <a:lnSpc>
                <a:spcPct val="110000"/>
              </a:lnSpc>
              <a:buFont typeface="Arial" panose="020B0604020202020204" pitchFamily="34" charset="0"/>
              <a:buChar char="•"/>
            </a:pPr>
            <a:r>
              <a:rPr lang="en-US" sz="3400" dirty="0"/>
              <a:t>County Rates</a:t>
            </a:r>
          </a:p>
          <a:p>
            <a:pPr lvl="1">
              <a:lnSpc>
                <a:spcPct val="110000"/>
              </a:lnSpc>
              <a:buFont typeface="Arial" panose="020B0604020202020204" pitchFamily="34" charset="0"/>
              <a:buChar char="•"/>
            </a:pPr>
            <a:r>
              <a:rPr lang="en-US" sz="3400" dirty="0"/>
              <a:t>Hospital Quality Data Topics Include:</a:t>
            </a:r>
          </a:p>
          <a:p>
            <a:pPr lvl="2">
              <a:lnSpc>
                <a:spcPct val="110000"/>
              </a:lnSpc>
              <a:buFont typeface="Arial" panose="020B0604020202020204" pitchFamily="34" charset="0"/>
              <a:buChar char="•"/>
            </a:pPr>
            <a:r>
              <a:rPr lang="en-US" sz="3000" dirty="0"/>
              <a:t>Childbirth</a:t>
            </a:r>
          </a:p>
          <a:p>
            <a:pPr lvl="2">
              <a:lnSpc>
                <a:spcPct val="110000"/>
              </a:lnSpc>
              <a:buFont typeface="Arial" panose="020B0604020202020204" pitchFamily="34" charset="0"/>
              <a:buChar char="•"/>
            </a:pPr>
            <a:r>
              <a:rPr lang="en-US" sz="3000" dirty="0"/>
              <a:t>Death and readmissions</a:t>
            </a:r>
          </a:p>
          <a:p>
            <a:pPr lvl="2">
              <a:lnSpc>
                <a:spcPct val="110000"/>
              </a:lnSpc>
              <a:buFont typeface="Arial" panose="020B0604020202020204" pitchFamily="34" charset="0"/>
              <a:buChar char="•"/>
            </a:pPr>
            <a:r>
              <a:rPr lang="en-US" sz="3000" dirty="0"/>
              <a:t>Heart attack and heart failure</a:t>
            </a:r>
          </a:p>
          <a:p>
            <a:pPr lvl="2">
              <a:lnSpc>
                <a:spcPct val="110000"/>
              </a:lnSpc>
              <a:buFont typeface="Arial" panose="020B0604020202020204" pitchFamily="34" charset="0"/>
              <a:buChar char="•"/>
            </a:pPr>
            <a:r>
              <a:rPr lang="en-US" sz="3000" dirty="0"/>
              <a:t>Heart surgeries and procedures</a:t>
            </a:r>
          </a:p>
          <a:p>
            <a:pPr lvl="2">
              <a:lnSpc>
                <a:spcPct val="110000"/>
              </a:lnSpc>
              <a:buFont typeface="Arial" panose="020B0604020202020204" pitchFamily="34" charset="0"/>
              <a:buChar char="•"/>
            </a:pPr>
            <a:r>
              <a:rPr lang="en-US" sz="3000" dirty="0"/>
              <a:t>Patient experiences</a:t>
            </a:r>
          </a:p>
          <a:p>
            <a:pPr lvl="2">
              <a:lnSpc>
                <a:spcPct val="110000"/>
              </a:lnSpc>
              <a:buFont typeface="Arial" panose="020B0604020202020204" pitchFamily="34" charset="0"/>
              <a:buChar char="•"/>
            </a:pPr>
            <a:r>
              <a:rPr lang="en-US" sz="3000" dirty="0"/>
              <a:t>Pneumonia</a:t>
            </a:r>
          </a:p>
          <a:p>
            <a:pPr lvl="2">
              <a:lnSpc>
                <a:spcPct val="110000"/>
              </a:lnSpc>
              <a:buFont typeface="Arial" panose="020B0604020202020204" pitchFamily="34" charset="0"/>
              <a:buChar char="•"/>
            </a:pPr>
            <a:r>
              <a:rPr lang="en-US" sz="3000" dirty="0"/>
              <a:t>Stroke</a:t>
            </a:r>
          </a:p>
          <a:p>
            <a:pPr lvl="2">
              <a:lnSpc>
                <a:spcPct val="110000"/>
              </a:lnSpc>
              <a:buFont typeface="Arial" panose="020B0604020202020204" pitchFamily="34" charset="0"/>
              <a:buChar char="•"/>
            </a:pPr>
            <a:r>
              <a:rPr lang="en-US" sz="3000" dirty="0"/>
              <a:t>Surgical Patient Safety</a:t>
            </a:r>
          </a:p>
          <a:p>
            <a:pPr lvl="2">
              <a:lnSpc>
                <a:spcPct val="110000"/>
              </a:lnSpc>
              <a:buFont typeface="Arial" panose="020B0604020202020204" pitchFamily="34" charset="0"/>
              <a:buChar char="•"/>
            </a:pPr>
            <a:r>
              <a:rPr lang="en-US" sz="3000" dirty="0"/>
              <a:t>Other Patient Safety</a:t>
            </a:r>
          </a:p>
          <a:p>
            <a:pPr lvl="2">
              <a:lnSpc>
                <a:spcPct val="110000"/>
              </a:lnSpc>
              <a:buFont typeface="Arial" panose="020B0604020202020204" pitchFamily="34" charset="0"/>
              <a:buChar char="•"/>
            </a:pPr>
            <a:r>
              <a:rPr lang="en-US" sz="3000" dirty="0" smtClean="0"/>
              <a:t>Other</a:t>
            </a:r>
          </a:p>
          <a:p>
            <a:r>
              <a:rPr lang="en-US" sz="3600" b="1" dirty="0"/>
              <a:t>MONAHRQ 5.2 </a:t>
            </a:r>
          </a:p>
          <a:p>
            <a:r>
              <a:rPr lang="en-US" sz="3400" dirty="0"/>
              <a:t>All of MONAHRQ 2.0.4 plus:</a:t>
            </a:r>
          </a:p>
          <a:p>
            <a:pPr lvl="1">
              <a:lnSpc>
                <a:spcPct val="110000"/>
              </a:lnSpc>
              <a:buFont typeface="Arial" panose="020B0604020202020204" pitchFamily="34" charset="0"/>
              <a:buChar char="•"/>
            </a:pPr>
            <a:r>
              <a:rPr lang="en-US" sz="3400" dirty="0"/>
              <a:t>Compatible with May 2014 Hospital Compare Data</a:t>
            </a:r>
          </a:p>
          <a:p>
            <a:pPr lvl="1">
              <a:lnSpc>
                <a:spcPct val="110000"/>
              </a:lnSpc>
              <a:buFont typeface="Arial" panose="020B0604020202020204" pitchFamily="34" charset="0"/>
              <a:buChar char="•"/>
            </a:pPr>
            <a:r>
              <a:rPr lang="en-US" sz="3400" dirty="0" smtClean="0"/>
              <a:t>Improved Website Interface</a:t>
            </a:r>
          </a:p>
          <a:p>
            <a:pPr lvl="1">
              <a:lnSpc>
                <a:spcPct val="110000"/>
              </a:lnSpc>
              <a:buFont typeface="Arial" panose="020B0604020202020204" pitchFamily="34" charset="0"/>
              <a:buChar char="•"/>
            </a:pPr>
            <a:r>
              <a:rPr lang="en-US" sz="3400" dirty="0" smtClean="0"/>
              <a:t>Hospital </a:t>
            </a:r>
            <a:r>
              <a:rPr lang="en-US" sz="3400" dirty="0"/>
              <a:t>P</a:t>
            </a:r>
            <a:r>
              <a:rPr lang="en-US" sz="3400" dirty="0" smtClean="0"/>
              <a:t>rofile </a:t>
            </a:r>
            <a:r>
              <a:rPr lang="en-US" sz="3400" dirty="0"/>
              <a:t>P</a:t>
            </a:r>
            <a:r>
              <a:rPr lang="en-US" sz="3400" dirty="0" smtClean="0"/>
              <a:t>ages</a:t>
            </a:r>
            <a:endParaRPr lang="en-US" sz="3400" dirty="0"/>
          </a:p>
          <a:p>
            <a:pPr lvl="1">
              <a:lnSpc>
                <a:spcPct val="110000"/>
              </a:lnSpc>
              <a:buFont typeface="Arial" panose="020B0604020202020204" pitchFamily="34" charset="0"/>
              <a:buChar char="•"/>
            </a:pPr>
            <a:r>
              <a:rPr lang="en-US" sz="3400" dirty="0"/>
              <a:t>CMS Provider Cost Data</a:t>
            </a:r>
          </a:p>
          <a:p>
            <a:pPr lvl="1">
              <a:lnSpc>
                <a:spcPct val="110000"/>
              </a:lnSpc>
              <a:buFont typeface="Arial" panose="020B0604020202020204" pitchFamily="34" charset="0"/>
              <a:buChar char="•"/>
            </a:pPr>
            <a:r>
              <a:rPr lang="en-US" sz="3400" dirty="0"/>
              <a:t>Additional Quality Topics:</a:t>
            </a:r>
          </a:p>
          <a:p>
            <a:pPr lvl="2">
              <a:lnSpc>
                <a:spcPct val="110000"/>
              </a:lnSpc>
              <a:buFont typeface="Arial" panose="020B0604020202020204" pitchFamily="34" charset="0"/>
              <a:buChar char="•"/>
            </a:pPr>
            <a:r>
              <a:rPr lang="en-US" sz="2900" dirty="0"/>
              <a:t>Emergency Department</a:t>
            </a:r>
          </a:p>
          <a:p>
            <a:pPr lvl="2">
              <a:lnSpc>
                <a:spcPct val="110000"/>
              </a:lnSpc>
              <a:buFont typeface="Arial" panose="020B0604020202020204" pitchFamily="34" charset="0"/>
              <a:buChar char="•"/>
            </a:pPr>
            <a:r>
              <a:rPr lang="en-US" sz="2900" dirty="0"/>
              <a:t>Imaging</a:t>
            </a:r>
          </a:p>
          <a:p>
            <a:pPr lvl="2">
              <a:lnSpc>
                <a:spcPct val="110000"/>
              </a:lnSpc>
              <a:buFont typeface="Arial" panose="020B0604020202020204" pitchFamily="34" charset="0"/>
              <a:buChar char="•"/>
            </a:pPr>
            <a:r>
              <a:rPr lang="en-US" sz="2900" dirty="0"/>
              <a:t>Infections</a:t>
            </a:r>
          </a:p>
          <a:p>
            <a:pPr lvl="2">
              <a:lnSpc>
                <a:spcPct val="110000"/>
              </a:lnSpc>
              <a:buFont typeface="Arial" panose="020B0604020202020204" pitchFamily="34" charset="0"/>
              <a:buChar char="•"/>
            </a:pPr>
            <a:r>
              <a:rPr lang="en-US" sz="2900" dirty="0"/>
              <a:t>Nursing Care</a:t>
            </a:r>
          </a:p>
          <a:p>
            <a:pPr lvl="2">
              <a:lnSpc>
                <a:spcPct val="110000"/>
              </a:lnSpc>
              <a:buFont typeface="Arial" panose="020B0604020202020204" pitchFamily="34" charset="0"/>
              <a:buChar char="•"/>
            </a:pPr>
            <a:r>
              <a:rPr lang="en-US" sz="2900" dirty="0"/>
              <a:t>Patient Survey Results</a:t>
            </a:r>
          </a:p>
          <a:p>
            <a:pPr lvl="2">
              <a:lnSpc>
                <a:spcPct val="110000"/>
              </a:lnSpc>
              <a:buFont typeface="Arial" panose="020B0604020202020204" pitchFamily="34" charset="0"/>
              <a:buChar char="•"/>
            </a:pPr>
            <a:r>
              <a:rPr lang="en-US" sz="2900" dirty="0"/>
              <a:t>Prevention and Treatment</a:t>
            </a:r>
          </a:p>
          <a:p>
            <a:pPr lvl="2">
              <a:lnSpc>
                <a:spcPct val="110000"/>
              </a:lnSpc>
              <a:buFont typeface="Arial" panose="020B0604020202020204" pitchFamily="34" charset="0"/>
              <a:buChar char="•"/>
            </a:pPr>
            <a:r>
              <a:rPr lang="en-US" sz="2900" dirty="0"/>
              <a:t>Summary Scores</a:t>
            </a:r>
          </a:p>
          <a:p>
            <a:pPr lvl="2">
              <a:lnSpc>
                <a:spcPct val="110000"/>
              </a:lnSpc>
              <a:buFont typeface="Arial" panose="020B0604020202020204" pitchFamily="34" charset="0"/>
              <a:buChar char="•"/>
            </a:pPr>
            <a:r>
              <a:rPr lang="en-US" sz="3000" dirty="0" smtClean="0"/>
              <a:t>Surgeries</a:t>
            </a:r>
            <a:endParaRPr lang="en-US" sz="3000" dirty="0"/>
          </a:p>
        </p:txBody>
      </p:sp>
      <p:sp>
        <p:nvSpPr>
          <p:cNvPr id="5" name="Slide Number Placeholder 4"/>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499396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Data in MONAHRQ</a:t>
            </a:r>
            <a:endParaRPr lang="en-US" dirty="0"/>
          </a:p>
        </p:txBody>
      </p:sp>
      <p:sp>
        <p:nvSpPr>
          <p:cNvPr id="3" name="Content Placeholder 2"/>
          <p:cNvSpPr>
            <a:spLocks noGrp="1"/>
          </p:cNvSpPr>
          <p:nvPr>
            <p:ph sz="half" idx="1"/>
          </p:nvPr>
        </p:nvSpPr>
        <p:spPr>
          <a:xfrm>
            <a:off x="637680" y="2042443"/>
            <a:ext cx="6124073" cy="4815557"/>
          </a:xfrm>
        </p:spPr>
        <p:txBody>
          <a:bodyPr numCol="1">
            <a:normAutofit fontScale="40000" lnSpcReduction="20000"/>
          </a:bodyPr>
          <a:lstStyle/>
          <a:p>
            <a:pPr>
              <a:lnSpc>
                <a:spcPct val="120000"/>
              </a:lnSpc>
              <a:spcBef>
                <a:spcPts val="0"/>
              </a:spcBef>
              <a:spcAft>
                <a:spcPts val="0"/>
              </a:spcAft>
            </a:pPr>
            <a:r>
              <a:rPr lang="en-US" sz="5500" dirty="0" smtClean="0"/>
              <a:t>Data on MONAHRQ is </a:t>
            </a:r>
            <a:r>
              <a:rPr lang="en-US" sz="5500" dirty="0"/>
              <a:t>displayed </a:t>
            </a:r>
            <a:r>
              <a:rPr lang="en-US" sz="5500" dirty="0" smtClean="0"/>
              <a:t>by 36 Maine hospitals </a:t>
            </a:r>
            <a:r>
              <a:rPr lang="en-US" sz="5500" dirty="0"/>
              <a:t>and </a:t>
            </a:r>
            <a:r>
              <a:rPr lang="en-US" sz="5500" dirty="0" smtClean="0"/>
              <a:t>by county </a:t>
            </a:r>
            <a:r>
              <a:rPr lang="en-US" sz="5500" dirty="0"/>
              <a:t>using rates and word icons on hospital quality, utilization</a:t>
            </a:r>
            <a:r>
              <a:rPr lang="en-US" sz="5500" dirty="0" smtClean="0"/>
              <a:t>, cost, and avoidable stays.  </a:t>
            </a:r>
            <a:endParaRPr lang="en-US" sz="5500" b="1" dirty="0"/>
          </a:p>
          <a:p>
            <a:pPr marL="0" indent="0">
              <a:lnSpc>
                <a:spcPct val="120000"/>
              </a:lnSpc>
              <a:spcBef>
                <a:spcPts val="0"/>
              </a:spcBef>
              <a:spcAft>
                <a:spcPts val="0"/>
              </a:spcAft>
              <a:buNone/>
            </a:pPr>
            <a:endParaRPr lang="en-US" sz="5500" b="1" dirty="0" smtClean="0"/>
          </a:p>
          <a:p>
            <a:pPr marL="0" indent="0">
              <a:lnSpc>
                <a:spcPct val="120000"/>
              </a:lnSpc>
              <a:spcBef>
                <a:spcPts val="0"/>
              </a:spcBef>
              <a:spcAft>
                <a:spcPts val="0"/>
              </a:spcAft>
              <a:buNone/>
            </a:pPr>
            <a:r>
              <a:rPr lang="en-US" sz="5500" b="1" dirty="0" smtClean="0"/>
              <a:t>Data Sources Include:</a:t>
            </a:r>
          </a:p>
          <a:p>
            <a:pPr lvl="1">
              <a:lnSpc>
                <a:spcPct val="120000"/>
              </a:lnSpc>
              <a:spcBef>
                <a:spcPts val="0"/>
              </a:spcBef>
              <a:spcAft>
                <a:spcPts val="0"/>
              </a:spcAft>
            </a:pPr>
            <a:r>
              <a:rPr lang="en-US" sz="5500" dirty="0" smtClean="0"/>
              <a:t>MHDO’s Inpatient Hospital Discharge Data</a:t>
            </a:r>
          </a:p>
          <a:p>
            <a:pPr lvl="1">
              <a:lnSpc>
                <a:spcPct val="120000"/>
              </a:lnSpc>
              <a:spcBef>
                <a:spcPts val="0"/>
              </a:spcBef>
              <a:spcAft>
                <a:spcPts val="0"/>
              </a:spcAft>
            </a:pPr>
            <a:r>
              <a:rPr lang="en-US" sz="5500" dirty="0" smtClean="0"/>
              <a:t>Medicare Provider Charge Data</a:t>
            </a:r>
          </a:p>
          <a:p>
            <a:pPr lvl="1">
              <a:lnSpc>
                <a:spcPct val="120000"/>
              </a:lnSpc>
              <a:spcBef>
                <a:spcPts val="0"/>
              </a:spcBef>
              <a:spcAft>
                <a:spcPts val="0"/>
              </a:spcAft>
            </a:pPr>
            <a:r>
              <a:rPr lang="en-US" sz="5500" dirty="0" smtClean="0"/>
              <a:t>CMS Hospital Compare</a:t>
            </a:r>
          </a:p>
          <a:p>
            <a:pPr lvl="1">
              <a:lnSpc>
                <a:spcPct val="120000"/>
              </a:lnSpc>
              <a:spcBef>
                <a:spcPts val="0"/>
              </a:spcBef>
              <a:spcAft>
                <a:spcPts val="0"/>
              </a:spcAft>
            </a:pPr>
            <a:r>
              <a:rPr lang="en-US" sz="5500" dirty="0"/>
              <a:t>Agency for Healthcare Research &amp; </a:t>
            </a:r>
            <a:r>
              <a:rPr lang="en-US" sz="5500" dirty="0" smtClean="0"/>
              <a:t>Quality (AHRQ) Quality Indicators (populated with MHDO Inpatient Data)</a:t>
            </a:r>
          </a:p>
        </p:txBody>
      </p:sp>
      <p:sp>
        <p:nvSpPr>
          <p:cNvPr id="4" name="Slide Number Placeholder 3"/>
          <p:cNvSpPr>
            <a:spLocks noGrp="1"/>
          </p:cNvSpPr>
          <p:nvPr>
            <p:ph type="sldNum" sz="quarter" idx="12"/>
          </p:nvPr>
        </p:nvSpPr>
        <p:spPr/>
        <p:txBody>
          <a:bodyPr/>
          <a:lstStyle/>
          <a:p>
            <a:fld id="{4CE482DC-2269-4F26-9D2A-7E44B1A4CD85}" type="slidenum">
              <a:rPr lang="en-US" smtClean="0"/>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79878423"/>
              </p:ext>
            </p:extLst>
          </p:nvPr>
        </p:nvGraphicFramePr>
        <p:xfrm>
          <a:off x="6780997" y="1845734"/>
          <a:ext cx="5082139" cy="4413779"/>
        </p:xfrm>
        <a:graphic>
          <a:graphicData uri="http://schemas.openxmlformats.org/drawingml/2006/table">
            <a:tbl>
              <a:tblPr/>
              <a:tblGrid>
                <a:gridCol w="2655752"/>
                <a:gridCol w="543221"/>
                <a:gridCol w="519078"/>
                <a:gridCol w="1364088"/>
              </a:tblGrid>
              <a:tr h="211675">
                <a:tc>
                  <a:txBody>
                    <a:bodyPr/>
                    <a:lstStyle/>
                    <a:p>
                      <a:pPr algn="l" fontAlgn="b"/>
                      <a:r>
                        <a:rPr lang="en-US" sz="1200" b="1"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200" b="1" i="0" u="none" strike="noStrike" dirty="0" smtClean="0">
                          <a:solidFill>
                            <a:srgbClr val="000000"/>
                          </a:solidFill>
                          <a:effectLst/>
                          <a:latin typeface="Calibri" panose="020F0502020204030204" pitchFamily="34" charset="0"/>
                        </a:rPr>
                        <a:t># </a:t>
                      </a:r>
                      <a:r>
                        <a:rPr lang="en-US" sz="1200" b="1" i="0" u="none" strike="noStrike" dirty="0">
                          <a:solidFill>
                            <a:srgbClr val="000000"/>
                          </a:solidFill>
                          <a:effectLst/>
                          <a:latin typeface="Calibri" panose="020F0502020204030204" pitchFamily="34" charset="0"/>
                        </a:rPr>
                        <a:t>of Measures</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200" b="1" i="0" u="none" strike="noStrike" dirty="0">
                          <a:solidFill>
                            <a:srgbClr val="000000"/>
                          </a:solidFill>
                          <a:effectLst/>
                          <a:latin typeface="Calibri" panose="020F0502020204030204" pitchFamily="34" charset="0"/>
                        </a:rPr>
                        <a:t>Notes</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365">
                <a:tc>
                  <a:txBody>
                    <a:bodyPr/>
                    <a:lstStyle/>
                    <a:p>
                      <a:pPr algn="l" fontAlgn="b"/>
                      <a:r>
                        <a:rPr lang="en-US" sz="1200" b="1" i="0" u="none" strike="noStrike" dirty="0">
                          <a:solidFill>
                            <a:srgbClr val="000000"/>
                          </a:solidFill>
                          <a:effectLst/>
                          <a:latin typeface="Calibri" panose="020F0502020204030204" pitchFamily="34" charset="0"/>
                        </a:rPr>
                        <a:t>Topic</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Calibri" panose="020F0502020204030204" pitchFamily="34" charset="0"/>
                        </a:rPr>
                        <a:t>V 2.0.4 </a:t>
                      </a:r>
                      <a:endParaRPr lang="en-US" sz="1200" b="1" i="0" u="none" strike="noStrike" dirty="0">
                        <a:solidFill>
                          <a:srgbClr val="000000"/>
                        </a:solidFill>
                        <a:effectLst/>
                        <a:latin typeface="Calibri" panose="020F0502020204030204" pitchFamily="34" charset="0"/>
                      </a:endParaRP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effectLst/>
                          <a:latin typeface="Calibri" panose="020F0502020204030204" pitchFamily="34" charset="0"/>
                        </a:rPr>
                        <a:t>V 5.2</a:t>
                      </a:r>
                      <a:endParaRPr lang="en-US" sz="1200" b="1" i="0" u="none" strike="noStrike" dirty="0">
                        <a:solidFill>
                          <a:srgbClr val="000000"/>
                        </a:solidFill>
                        <a:effectLst/>
                        <a:latin typeface="Calibri" panose="020F0502020204030204" pitchFamily="34" charset="0"/>
                      </a:endParaRP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Childbirth</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Communication</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Death and Readmission</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19</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18</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 measure dropped</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4784">
                <a:tc>
                  <a:txBody>
                    <a:bodyPr/>
                    <a:lstStyle/>
                    <a:p>
                      <a:pPr algn="l" rtl="0" fontAlgn="ctr"/>
                      <a:r>
                        <a:rPr lang="en-US" sz="1200" b="1" i="0" u="none" strike="noStrike" dirty="0">
                          <a:solidFill>
                            <a:srgbClr val="000000"/>
                          </a:solidFill>
                          <a:effectLst/>
                          <a:latin typeface="Calibri" panose="020F0502020204030204" pitchFamily="34" charset="0"/>
                        </a:rPr>
                        <a:t>ED Treat and Release</a:t>
                      </a: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Pending data analysis</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Emergency</a:t>
                      </a:r>
                      <a:r>
                        <a:rPr lang="en-US" sz="1200" b="1" i="0" u="none" strike="noStrike" baseline="0" dirty="0" smtClean="0">
                          <a:solidFill>
                            <a:srgbClr val="000000"/>
                          </a:solidFill>
                          <a:effectLst/>
                          <a:latin typeface="Calibri" panose="020F0502020204030204" pitchFamily="34" charset="0"/>
                        </a:rPr>
                        <a:t> Throughput</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7</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Environment</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Heart</a:t>
                      </a:r>
                      <a:r>
                        <a:rPr lang="en-US" sz="1200" b="1" i="0" u="none" strike="noStrike" baseline="0" dirty="0" smtClean="0">
                          <a:solidFill>
                            <a:srgbClr val="000000"/>
                          </a:solidFill>
                          <a:effectLst/>
                          <a:latin typeface="Calibri" panose="020F0502020204030204" pitchFamily="34" charset="0"/>
                        </a:rPr>
                        <a:t> attack and chest pain</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8</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 measures dropped</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Heart failure</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 measure dropped</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Heart surgery</a:t>
                      </a:r>
                      <a:r>
                        <a:rPr lang="en-US" sz="1200" b="1" i="0" u="none" strike="noStrike" baseline="0" dirty="0" smtClean="0">
                          <a:solidFill>
                            <a:srgbClr val="000000"/>
                          </a:solidFill>
                          <a:effectLst/>
                          <a:latin typeface="Calibri" panose="020F0502020204030204" pitchFamily="34" charset="0"/>
                        </a:rPr>
                        <a:t> and procedures</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Imaging</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Infections</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Other surgeries</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Patient safety</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Pneumonia</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6</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4 measures dropped</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Prevention and Treatment</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Satisfaction Overall</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2</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Stroke</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1</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Summary</a:t>
                      </a:r>
                      <a:r>
                        <a:rPr lang="en-US" sz="1200" b="1" i="0" u="none" strike="noStrike" baseline="0" dirty="0" smtClean="0">
                          <a:solidFill>
                            <a:srgbClr val="000000"/>
                          </a:solidFill>
                          <a:effectLst/>
                          <a:latin typeface="Calibri" panose="020F0502020204030204" pitchFamily="34" charset="0"/>
                        </a:rPr>
                        <a:t> Scores</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0</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3</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137">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Surgical Patient</a:t>
                      </a:r>
                      <a:r>
                        <a:rPr lang="en-US" sz="1200" b="1" i="0" u="none" strike="noStrike" baseline="0" dirty="0" smtClean="0">
                          <a:solidFill>
                            <a:srgbClr val="000000"/>
                          </a:solidFill>
                          <a:effectLst/>
                          <a:latin typeface="Calibri" panose="020F0502020204030204" pitchFamily="34" charset="0"/>
                        </a:rPr>
                        <a:t> Safety</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15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17</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200" b="0" i="0" u="none" strike="noStrike" dirty="0">
                          <a:solidFill>
                            <a:srgbClr val="000000"/>
                          </a:solidFill>
                          <a:effectLst/>
                          <a:latin typeface="Calibri" panose="020F0502020204030204" pitchFamily="34" charset="0"/>
                        </a:rPr>
                        <a:t>2 measures dropped</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82273">
                <a:tc>
                  <a:txBody>
                    <a:bodyPr/>
                    <a:lstStyle/>
                    <a:p>
                      <a:pPr algn="l" rtl="0" fontAlgn="ctr">
                        <a:buClr>
                          <a:schemeClr val="accent1"/>
                        </a:buClr>
                        <a:buSzPts val="1100"/>
                        <a:buFont typeface="Calibri" panose="020F0502020204030204" pitchFamily="34" charset="0"/>
                        <a:buNone/>
                      </a:pPr>
                      <a:r>
                        <a:rPr lang="en-US" sz="1200" b="1" i="0" u="none" strike="noStrike" dirty="0" smtClean="0">
                          <a:solidFill>
                            <a:srgbClr val="000000"/>
                          </a:solidFill>
                          <a:effectLst/>
                          <a:latin typeface="Calibri" panose="020F0502020204030204" pitchFamily="34" charset="0"/>
                        </a:rPr>
                        <a:t>Total</a:t>
                      </a:r>
                      <a:endParaRPr lang="en-US" sz="1200" b="1" i="0" u="none" strike="noStrike" dirty="0">
                        <a:solidFill>
                          <a:srgbClr val="000000"/>
                        </a:solidFill>
                        <a:effectLst/>
                        <a:latin typeface="Calibri" panose="020F0502020204030204" pitchFamily="34" charset="0"/>
                      </a:endParaRPr>
                    </a:p>
                  </a:txBody>
                  <a:tcPr marL="857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85</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smtClean="0">
                          <a:solidFill>
                            <a:srgbClr val="000000"/>
                          </a:solidFill>
                          <a:effectLst/>
                          <a:latin typeface="Calibri" panose="020F0502020204030204" pitchFamily="34" charset="0"/>
                        </a:rPr>
                        <a:t>106</a:t>
                      </a:r>
                      <a:endParaRPr lang="en-US" sz="1200" b="0" i="0" u="none" strike="noStrike" dirty="0">
                        <a:solidFill>
                          <a:srgbClr val="000000"/>
                        </a:solidFill>
                        <a:effectLst/>
                        <a:latin typeface="Calibri" panose="020F0502020204030204" pitchFamily="34" charset="0"/>
                      </a:endParaRP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panose="020F0502020204030204" pitchFamily="34" charset="0"/>
                        </a:rPr>
                        <a:t> </a:t>
                      </a:r>
                    </a:p>
                  </a:txBody>
                  <a:tcPr marL="8745" marR="8745" marT="874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12494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7</a:t>
            </a:fld>
            <a:endParaRPr lang="en-US" dirty="0"/>
          </a:p>
        </p:txBody>
      </p:sp>
      <p:pic>
        <p:nvPicPr>
          <p:cNvPr id="6" name="Picture 5"/>
          <p:cNvPicPr>
            <a:picLocks noChangeAspect="1"/>
          </p:cNvPicPr>
          <p:nvPr/>
        </p:nvPicPr>
        <p:blipFill rotWithShape="1">
          <a:blip r:embed="rId3"/>
          <a:srcRect l="3656" t="6887" r="5558"/>
          <a:stretch/>
        </p:blipFill>
        <p:spPr>
          <a:xfrm>
            <a:off x="982975" y="240081"/>
            <a:ext cx="10031937" cy="6430647"/>
          </a:xfrm>
          <a:prstGeom prst="rect">
            <a:avLst/>
          </a:prstGeom>
        </p:spPr>
      </p:pic>
      <p:sp>
        <p:nvSpPr>
          <p:cNvPr id="7" name="TextBox 6"/>
          <p:cNvSpPr txBox="1"/>
          <p:nvPr/>
        </p:nvSpPr>
        <p:spPr>
          <a:xfrm>
            <a:off x="-12494" y="-69091"/>
            <a:ext cx="2002971" cy="369332"/>
          </a:xfrm>
          <a:prstGeom prst="rect">
            <a:avLst/>
          </a:prstGeom>
          <a:noFill/>
        </p:spPr>
        <p:txBody>
          <a:bodyPr wrap="square" rtlCol="0">
            <a:spAutoFit/>
          </a:bodyPr>
          <a:lstStyle/>
          <a:p>
            <a:r>
              <a:rPr lang="en-US" b="1" dirty="0" smtClean="0"/>
              <a:t>MONAHRQ 2.0.4</a:t>
            </a:r>
            <a:endParaRPr lang="en-US" b="1" dirty="0"/>
          </a:p>
        </p:txBody>
      </p:sp>
    </p:spTree>
    <p:extLst>
      <p:ext uri="{BB962C8B-B14F-4D97-AF65-F5344CB8AC3E}">
        <p14:creationId xmlns:p14="http://schemas.microsoft.com/office/powerpoint/2010/main" val="59930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8</a:t>
            </a:fld>
            <a:endParaRPr lang="en-US" dirty="0"/>
          </a:p>
        </p:txBody>
      </p:sp>
      <p:pic>
        <p:nvPicPr>
          <p:cNvPr id="6" name="Picture 5"/>
          <p:cNvPicPr>
            <a:picLocks noChangeAspect="1"/>
          </p:cNvPicPr>
          <p:nvPr/>
        </p:nvPicPr>
        <p:blipFill rotWithShape="1">
          <a:blip r:embed="rId2"/>
          <a:srcRect l="3701" t="5589" r="5843" b="4108"/>
          <a:stretch/>
        </p:blipFill>
        <p:spPr>
          <a:xfrm>
            <a:off x="721895" y="250239"/>
            <a:ext cx="10224135" cy="6379161"/>
          </a:xfrm>
          <a:prstGeom prst="rect">
            <a:avLst/>
          </a:prstGeom>
        </p:spPr>
      </p:pic>
      <p:sp>
        <p:nvSpPr>
          <p:cNvPr id="7" name="TextBox 6"/>
          <p:cNvSpPr txBox="1"/>
          <p:nvPr/>
        </p:nvSpPr>
        <p:spPr>
          <a:xfrm>
            <a:off x="0" y="-79772"/>
            <a:ext cx="2002971" cy="369332"/>
          </a:xfrm>
          <a:prstGeom prst="rect">
            <a:avLst/>
          </a:prstGeom>
          <a:noFill/>
        </p:spPr>
        <p:txBody>
          <a:bodyPr wrap="square" rtlCol="0">
            <a:spAutoFit/>
          </a:bodyPr>
          <a:lstStyle/>
          <a:p>
            <a:r>
              <a:rPr lang="en-US" b="1" dirty="0" smtClean="0"/>
              <a:t>MONAHRQ 2.0.4</a:t>
            </a:r>
            <a:endParaRPr lang="en-US" b="1" dirty="0"/>
          </a:p>
        </p:txBody>
      </p:sp>
    </p:spTree>
    <p:extLst>
      <p:ext uri="{BB962C8B-B14F-4D97-AF65-F5344CB8AC3E}">
        <p14:creationId xmlns:p14="http://schemas.microsoft.com/office/powerpoint/2010/main" val="3321279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4FAB73BC-B049-4115-A692-8D63A059BFB8}" type="slidenum">
              <a:rPr lang="en-US" smtClean="0"/>
              <a:t>9</a:t>
            </a:fld>
            <a:endParaRPr lang="en-US" dirty="0"/>
          </a:p>
        </p:txBody>
      </p:sp>
      <p:sp>
        <p:nvSpPr>
          <p:cNvPr id="8" name="Rectangle 7"/>
          <p:cNvSpPr/>
          <p:nvPr/>
        </p:nvSpPr>
        <p:spPr>
          <a:xfrm>
            <a:off x="697832" y="998621"/>
            <a:ext cx="10984831" cy="16122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bg1"/>
                </a:solidFill>
              </a:ln>
              <a:solidFill>
                <a:schemeClr val="bg1"/>
              </a:solidFill>
            </a:endParaRPr>
          </a:p>
        </p:txBody>
      </p:sp>
      <p:pic>
        <p:nvPicPr>
          <p:cNvPr id="6" name="Picture 5"/>
          <p:cNvPicPr>
            <a:picLocks noChangeAspect="1"/>
          </p:cNvPicPr>
          <p:nvPr/>
        </p:nvPicPr>
        <p:blipFill rotWithShape="1">
          <a:blip r:embed="rId2"/>
          <a:srcRect l="17621" t="6214" r="19906" b="10828"/>
          <a:stretch/>
        </p:blipFill>
        <p:spPr>
          <a:xfrm>
            <a:off x="2170458" y="21888"/>
            <a:ext cx="8236857" cy="6836112"/>
          </a:xfrm>
          <a:prstGeom prst="rect">
            <a:avLst/>
          </a:prstGeom>
        </p:spPr>
      </p:pic>
      <p:sp>
        <p:nvSpPr>
          <p:cNvPr id="7" name="TextBox 6"/>
          <p:cNvSpPr txBox="1"/>
          <p:nvPr/>
        </p:nvSpPr>
        <p:spPr>
          <a:xfrm>
            <a:off x="54235" y="0"/>
            <a:ext cx="2002971" cy="369332"/>
          </a:xfrm>
          <a:prstGeom prst="rect">
            <a:avLst/>
          </a:prstGeom>
          <a:noFill/>
        </p:spPr>
        <p:txBody>
          <a:bodyPr wrap="square" rtlCol="0">
            <a:spAutoFit/>
          </a:bodyPr>
          <a:lstStyle/>
          <a:p>
            <a:r>
              <a:rPr lang="en-US" b="1" dirty="0" smtClean="0"/>
              <a:t>MONAHRQ 5.2</a:t>
            </a:r>
            <a:endParaRPr lang="en-US" b="1" dirty="0"/>
          </a:p>
        </p:txBody>
      </p:sp>
    </p:spTree>
    <p:extLst>
      <p:ext uri="{BB962C8B-B14F-4D97-AF65-F5344CB8AC3E}">
        <p14:creationId xmlns:p14="http://schemas.microsoft.com/office/powerpoint/2010/main" val="1610271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13366</TotalTime>
  <Words>3328</Words>
  <Application>Microsoft Office PowerPoint</Application>
  <PresentationFormat>Custom</PresentationFormat>
  <Paragraphs>591</Paragraphs>
  <Slides>48</Slides>
  <Notes>31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Retrospect</vt:lpstr>
      <vt:lpstr>MHDO Board Meeting</vt:lpstr>
      <vt:lpstr>Agenda</vt:lpstr>
      <vt:lpstr>Section 1:  What are we already publicly reporting? </vt:lpstr>
      <vt:lpstr>PowerPoint Presentation</vt:lpstr>
      <vt:lpstr>Summary of MONAHRQ </vt:lpstr>
      <vt:lpstr>Review of Data in MONAHRQ</vt:lpstr>
      <vt:lpstr>PowerPoint Presentation</vt:lpstr>
      <vt:lpstr>PowerPoint Presentation</vt:lpstr>
      <vt:lpstr>PowerPoint Presentation</vt:lpstr>
      <vt:lpstr>Future</vt:lpstr>
      <vt:lpstr>PowerPoint Presentation</vt:lpstr>
      <vt:lpstr>PowerPoint Presentation</vt:lpstr>
      <vt:lpstr>Section 2:  Why are we integrating Healthcare Costs and Quality Data?</vt:lpstr>
      <vt:lpstr>Title 22 Chapter 1683 Maine Health Data Organization -§8712</vt:lpstr>
      <vt:lpstr>Title 24-A Chapter 87 MQF --§6951</vt:lpstr>
      <vt:lpstr>CMS Grant Deliverables Related to Incorporating Quality Data in New Website</vt:lpstr>
      <vt:lpstr>Importance of Healthcare Cost and Quality</vt:lpstr>
      <vt:lpstr>Section 3: CompareMaine Plan for September Release</vt:lpstr>
      <vt:lpstr>Important Note: Language on CompareMaine</vt:lpstr>
      <vt:lpstr>Quality Data Measures</vt:lpstr>
      <vt:lpstr>Process for Quality Measure Selection</vt:lpstr>
      <vt:lpstr>Quality Measure Recommendations for September Release of CompareMaine</vt:lpstr>
      <vt:lpstr>Patient Experience Measure</vt:lpstr>
      <vt:lpstr>Patient Experience Measure (cont.)</vt:lpstr>
      <vt:lpstr>Serious Complications Measure</vt:lpstr>
      <vt:lpstr>Healthcare Associated Infections (HAI)</vt:lpstr>
      <vt:lpstr>HAI Measures Considered</vt:lpstr>
      <vt:lpstr>HAI Recommended Measure: C. difficile</vt:lpstr>
      <vt:lpstr>Quality Data Display</vt:lpstr>
      <vt:lpstr>Presenting Quality Data: Using a Five Point Scale</vt:lpstr>
      <vt:lpstr>Presenting Quality Data: Using a Five Point Scale</vt:lpstr>
      <vt:lpstr>Displaying on a Five Point Scale: Word Icons</vt:lpstr>
      <vt:lpstr>PowerPoint Presentation</vt:lpstr>
      <vt:lpstr>5 Point Word Choices</vt:lpstr>
      <vt:lpstr>Recommendation for CompareMaine</vt:lpstr>
      <vt:lpstr>Alternative Options</vt:lpstr>
      <vt:lpstr>PowerPoint Presentation</vt:lpstr>
      <vt:lpstr>PowerPoint Presentation</vt:lpstr>
      <vt:lpstr>Next Steps</vt:lpstr>
      <vt:lpstr> Medical Episode Grouping</vt:lpstr>
      <vt:lpstr>Increasing the Number of Procedures</vt:lpstr>
      <vt:lpstr>Enhancing Methodology for  Producing Cost Estimates</vt:lpstr>
      <vt:lpstr>Episode “Groupers”</vt:lpstr>
      <vt:lpstr>Episode “Groupers”</vt:lpstr>
      <vt:lpstr>Grouper Recommendation</vt:lpstr>
      <vt:lpstr>Next Steps </vt:lpstr>
      <vt:lpstr>Timeline for September Launch</vt:lpstr>
      <vt:lpstr>Team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Jessica Maloney</dc:creator>
  <cp:lastModifiedBy>Adams, Linda</cp:lastModifiedBy>
  <cp:revision>424</cp:revision>
  <cp:lastPrinted>2015-06-03T19:26:14Z</cp:lastPrinted>
  <dcterms:created xsi:type="dcterms:W3CDTF">2014-01-30T19:11:03Z</dcterms:created>
  <dcterms:modified xsi:type="dcterms:W3CDTF">2015-06-03T19:28:18Z</dcterms:modified>
</cp:coreProperties>
</file>