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2"/>
  </p:notesMasterIdLst>
  <p:sldIdLst>
    <p:sldId id="256" r:id="rId2"/>
    <p:sldId id="273" r:id="rId3"/>
    <p:sldId id="306" r:id="rId4"/>
    <p:sldId id="313" r:id="rId5"/>
    <p:sldId id="267" r:id="rId6"/>
    <p:sldId id="268" r:id="rId7"/>
    <p:sldId id="269" r:id="rId8"/>
    <p:sldId id="270" r:id="rId9"/>
    <p:sldId id="350" r:id="rId10"/>
    <p:sldId id="315" r:id="rId11"/>
    <p:sldId id="314" r:id="rId12"/>
    <p:sldId id="294" r:id="rId13"/>
    <p:sldId id="295" r:id="rId14"/>
    <p:sldId id="296" r:id="rId15"/>
    <p:sldId id="297" r:id="rId16"/>
    <p:sldId id="260" r:id="rId17"/>
    <p:sldId id="303" r:id="rId18"/>
    <p:sldId id="304" r:id="rId19"/>
    <p:sldId id="305" r:id="rId20"/>
    <p:sldId id="311" r:id="rId21"/>
    <p:sldId id="298" r:id="rId22"/>
    <p:sldId id="262" r:id="rId23"/>
    <p:sldId id="316" r:id="rId24"/>
    <p:sldId id="319" r:id="rId25"/>
    <p:sldId id="299" r:id="rId26"/>
    <p:sldId id="263" r:id="rId27"/>
    <p:sldId id="288" r:id="rId28"/>
    <p:sldId id="293" r:id="rId29"/>
    <p:sldId id="290" r:id="rId30"/>
    <p:sldId id="352" r:id="rId31"/>
    <p:sldId id="287" r:id="rId32"/>
    <p:sldId id="291" r:id="rId33"/>
    <p:sldId id="307" r:id="rId34"/>
    <p:sldId id="309" r:id="rId35"/>
    <p:sldId id="321" r:id="rId36"/>
    <p:sldId id="289" r:id="rId37"/>
    <p:sldId id="292" r:id="rId38"/>
    <p:sldId id="327" r:id="rId39"/>
    <p:sldId id="339" r:id="rId40"/>
    <p:sldId id="340" r:id="rId41"/>
    <p:sldId id="342" r:id="rId42"/>
    <p:sldId id="343" r:id="rId43"/>
    <p:sldId id="344" r:id="rId44"/>
    <p:sldId id="345" r:id="rId45"/>
    <p:sldId id="346" r:id="rId46"/>
    <p:sldId id="347" r:id="rId47"/>
    <p:sldId id="348" r:id="rId48"/>
    <p:sldId id="301" r:id="rId49"/>
    <p:sldId id="265" r:id="rId50"/>
    <p:sldId id="283" r:id="rId51"/>
    <p:sldId id="285" r:id="rId52"/>
    <p:sldId id="278" r:id="rId53"/>
    <p:sldId id="282" r:id="rId54"/>
    <p:sldId id="286" r:id="rId55"/>
    <p:sldId id="302" r:id="rId56"/>
    <p:sldId id="266" r:id="rId57"/>
    <p:sldId id="310" r:id="rId58"/>
    <p:sldId id="351" r:id="rId59"/>
    <p:sldId id="338" r:id="rId60"/>
    <p:sldId id="25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aloney" initials="JM" lastIdx="7" clrIdx="0">
    <p:extLst/>
  </p:cmAuthor>
  <p:cmAuthor id="2" name="Margaret Mulcahy" initials="MM" lastIdx="10" clrIdx="1">
    <p:extLst/>
  </p:cmAuthor>
  <p:cmAuthor id="3" name="Leanne Candura" initials="LC"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86605" autoAdjust="0"/>
  </p:normalViewPr>
  <p:slideViewPr>
    <p:cSldViewPr snapToGrid="0">
      <p:cViewPr varScale="1">
        <p:scale>
          <a:sx n="42" d="100"/>
          <a:sy n="42" d="100"/>
        </p:scale>
        <p:origin x="-1051" y="-82"/>
      </p:cViewPr>
      <p:guideLst>
        <p:guide orient="horz" pos="2160"/>
        <p:guide pos="3840"/>
      </p:guideLst>
    </p:cSldViewPr>
  </p:slideViewPr>
  <p:outlineViewPr>
    <p:cViewPr>
      <p:scale>
        <a:sx n="33" d="100"/>
        <a:sy n="33" d="100"/>
      </p:scale>
      <p:origin x="0" y="-23580"/>
    </p:cViewPr>
  </p:outlineViewPr>
  <p:notesTextViewPr>
    <p:cViewPr>
      <p:scale>
        <a:sx n="1" d="1"/>
        <a:sy n="1" d="1"/>
      </p:scale>
      <p:origin x="0" y="0"/>
    </p:cViewPr>
  </p:notesTextViewPr>
  <p:notesViewPr>
    <p:cSldViewPr snapToGrid="0">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1721D-FE74-4937-AFA3-EDEA76864D15}" type="datetimeFigureOut">
              <a:rPr lang="en-US" smtClean="0"/>
              <a:t>3/5/2015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3529E-598B-4780-B315-0810095E5A43}" type="slidenum">
              <a:rPr lang="en-US" smtClean="0"/>
              <a:t>‹#›</a:t>
            </a:fld>
            <a:endParaRPr lang="en-US" dirty="0"/>
          </a:p>
        </p:txBody>
      </p:sp>
    </p:spTree>
    <p:extLst>
      <p:ext uri="{BB962C8B-B14F-4D97-AF65-F5344CB8AC3E}">
        <p14:creationId xmlns:p14="http://schemas.microsoft.com/office/powerpoint/2010/main" val="251816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a:t>
            </a:fld>
            <a:endParaRPr lang="en-US" dirty="0"/>
          </a:p>
        </p:txBody>
      </p:sp>
    </p:spTree>
    <p:extLst>
      <p:ext uri="{BB962C8B-B14F-4D97-AF65-F5344CB8AC3E}">
        <p14:creationId xmlns:p14="http://schemas.microsoft.com/office/powerpoint/2010/main" val="37193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23</a:t>
            </a:fld>
            <a:endParaRPr lang="en-US" dirty="0"/>
          </a:p>
        </p:txBody>
      </p:sp>
    </p:spTree>
    <p:extLst>
      <p:ext uri="{BB962C8B-B14F-4D97-AF65-F5344CB8AC3E}">
        <p14:creationId xmlns:p14="http://schemas.microsoft.com/office/powerpoint/2010/main" val="289236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3529E-598B-4780-B315-0810095E5A43}" type="slidenum">
              <a:rPr lang="en-US" smtClean="0"/>
              <a:t>26</a:t>
            </a:fld>
            <a:endParaRPr lang="en-US" dirty="0"/>
          </a:p>
        </p:txBody>
      </p:sp>
    </p:spTree>
    <p:extLst>
      <p:ext uri="{BB962C8B-B14F-4D97-AF65-F5344CB8AC3E}">
        <p14:creationId xmlns:p14="http://schemas.microsoft.com/office/powerpoint/2010/main" val="120931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27</a:t>
            </a:fld>
            <a:endParaRPr lang="en-US" dirty="0"/>
          </a:p>
        </p:txBody>
      </p:sp>
    </p:spTree>
    <p:extLst>
      <p:ext uri="{BB962C8B-B14F-4D97-AF65-F5344CB8AC3E}">
        <p14:creationId xmlns:p14="http://schemas.microsoft.com/office/powerpoint/2010/main" val="206280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28</a:t>
            </a:fld>
            <a:endParaRPr lang="en-US" dirty="0"/>
          </a:p>
        </p:txBody>
      </p:sp>
    </p:spTree>
    <p:extLst>
      <p:ext uri="{BB962C8B-B14F-4D97-AF65-F5344CB8AC3E}">
        <p14:creationId xmlns:p14="http://schemas.microsoft.com/office/powerpoint/2010/main" val="1759818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3529E-598B-4780-B315-0810095E5A43}" type="slidenum">
              <a:rPr lang="en-US" smtClean="0"/>
              <a:t>29</a:t>
            </a:fld>
            <a:endParaRPr lang="en-US" dirty="0"/>
          </a:p>
        </p:txBody>
      </p:sp>
    </p:spTree>
    <p:extLst>
      <p:ext uri="{BB962C8B-B14F-4D97-AF65-F5344CB8AC3E}">
        <p14:creationId xmlns:p14="http://schemas.microsoft.com/office/powerpoint/2010/main" val="135188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30</a:t>
            </a:fld>
            <a:endParaRPr lang="en-US" dirty="0"/>
          </a:p>
        </p:txBody>
      </p:sp>
    </p:spTree>
    <p:extLst>
      <p:ext uri="{BB962C8B-B14F-4D97-AF65-F5344CB8AC3E}">
        <p14:creationId xmlns:p14="http://schemas.microsoft.com/office/powerpoint/2010/main" val="169154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3529E-598B-4780-B315-0810095E5A43}" type="slidenum">
              <a:rPr lang="en-US" smtClean="0"/>
              <a:t>31</a:t>
            </a:fld>
            <a:endParaRPr lang="en-US" dirty="0"/>
          </a:p>
        </p:txBody>
      </p:sp>
    </p:spTree>
    <p:extLst>
      <p:ext uri="{BB962C8B-B14F-4D97-AF65-F5344CB8AC3E}">
        <p14:creationId xmlns:p14="http://schemas.microsoft.com/office/powerpoint/2010/main" val="218453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3529E-598B-4780-B315-0810095E5A43}" type="slidenum">
              <a:rPr lang="en-US" smtClean="0"/>
              <a:t>32</a:t>
            </a:fld>
            <a:endParaRPr lang="en-US" dirty="0"/>
          </a:p>
        </p:txBody>
      </p:sp>
    </p:spTree>
    <p:extLst>
      <p:ext uri="{BB962C8B-B14F-4D97-AF65-F5344CB8AC3E}">
        <p14:creationId xmlns:p14="http://schemas.microsoft.com/office/powerpoint/2010/main" val="2934984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3529E-598B-4780-B315-0810095E5A43}" type="slidenum">
              <a:rPr lang="en-US" smtClean="0"/>
              <a:t>33</a:t>
            </a:fld>
            <a:endParaRPr lang="en-US" dirty="0"/>
          </a:p>
        </p:txBody>
      </p:sp>
    </p:spTree>
    <p:extLst>
      <p:ext uri="{BB962C8B-B14F-4D97-AF65-F5344CB8AC3E}">
        <p14:creationId xmlns:p14="http://schemas.microsoft.com/office/powerpoint/2010/main" val="1674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F13529E-598B-4780-B315-0810095E5A43}" type="slidenum">
              <a:rPr lang="en-US" smtClean="0"/>
              <a:t>34</a:t>
            </a:fld>
            <a:endParaRPr lang="en-US" dirty="0"/>
          </a:p>
        </p:txBody>
      </p:sp>
    </p:spTree>
    <p:extLst>
      <p:ext uri="{BB962C8B-B14F-4D97-AF65-F5344CB8AC3E}">
        <p14:creationId xmlns:p14="http://schemas.microsoft.com/office/powerpoint/2010/main" val="244301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13529E-598B-4780-B315-0810095E5A43}" type="slidenum">
              <a:rPr lang="en-US" smtClean="0"/>
              <a:t>3</a:t>
            </a:fld>
            <a:endParaRPr lang="en-US" dirty="0"/>
          </a:p>
        </p:txBody>
      </p:sp>
    </p:spTree>
    <p:extLst>
      <p:ext uri="{BB962C8B-B14F-4D97-AF65-F5344CB8AC3E}">
        <p14:creationId xmlns:p14="http://schemas.microsoft.com/office/powerpoint/2010/main" val="245954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38</a:t>
            </a:fld>
            <a:endParaRPr lang="en-US" dirty="0"/>
          </a:p>
        </p:txBody>
      </p:sp>
    </p:spTree>
    <p:extLst>
      <p:ext uri="{BB962C8B-B14F-4D97-AF65-F5344CB8AC3E}">
        <p14:creationId xmlns:p14="http://schemas.microsoft.com/office/powerpoint/2010/main" val="325808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39</a:t>
            </a:fld>
            <a:endParaRPr lang="en-US" dirty="0"/>
          </a:p>
        </p:txBody>
      </p:sp>
    </p:spTree>
    <p:extLst>
      <p:ext uri="{BB962C8B-B14F-4D97-AF65-F5344CB8AC3E}">
        <p14:creationId xmlns:p14="http://schemas.microsoft.com/office/powerpoint/2010/main" val="239935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40</a:t>
            </a:fld>
            <a:endParaRPr lang="en-US" dirty="0"/>
          </a:p>
        </p:txBody>
      </p:sp>
    </p:spTree>
    <p:extLst>
      <p:ext uri="{BB962C8B-B14F-4D97-AF65-F5344CB8AC3E}">
        <p14:creationId xmlns:p14="http://schemas.microsoft.com/office/powerpoint/2010/main" val="206742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41</a:t>
            </a:fld>
            <a:endParaRPr lang="en-US" dirty="0"/>
          </a:p>
        </p:txBody>
      </p:sp>
    </p:spTree>
    <p:extLst>
      <p:ext uri="{BB962C8B-B14F-4D97-AF65-F5344CB8AC3E}">
        <p14:creationId xmlns:p14="http://schemas.microsoft.com/office/powerpoint/2010/main" val="3265356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43</a:t>
            </a:fld>
            <a:endParaRPr lang="en-US" dirty="0"/>
          </a:p>
        </p:txBody>
      </p:sp>
    </p:spTree>
    <p:extLst>
      <p:ext uri="{BB962C8B-B14F-4D97-AF65-F5344CB8AC3E}">
        <p14:creationId xmlns:p14="http://schemas.microsoft.com/office/powerpoint/2010/main" val="4096596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44</a:t>
            </a:fld>
            <a:endParaRPr lang="en-US" dirty="0"/>
          </a:p>
        </p:txBody>
      </p:sp>
    </p:spTree>
    <p:extLst>
      <p:ext uri="{BB962C8B-B14F-4D97-AF65-F5344CB8AC3E}">
        <p14:creationId xmlns:p14="http://schemas.microsoft.com/office/powerpoint/2010/main" val="3394214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48</a:t>
            </a:fld>
            <a:endParaRPr lang="en-US" dirty="0"/>
          </a:p>
        </p:txBody>
      </p:sp>
    </p:spTree>
    <p:extLst>
      <p:ext uri="{BB962C8B-B14F-4D97-AF65-F5344CB8AC3E}">
        <p14:creationId xmlns:p14="http://schemas.microsoft.com/office/powerpoint/2010/main" val="2554531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49</a:t>
            </a:fld>
            <a:endParaRPr lang="en-US" dirty="0"/>
          </a:p>
        </p:txBody>
      </p:sp>
    </p:spTree>
    <p:extLst>
      <p:ext uri="{BB962C8B-B14F-4D97-AF65-F5344CB8AC3E}">
        <p14:creationId xmlns:p14="http://schemas.microsoft.com/office/powerpoint/2010/main" val="3224589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50</a:t>
            </a:fld>
            <a:endParaRPr lang="en-US" dirty="0"/>
          </a:p>
        </p:txBody>
      </p:sp>
    </p:spTree>
    <p:extLst>
      <p:ext uri="{BB962C8B-B14F-4D97-AF65-F5344CB8AC3E}">
        <p14:creationId xmlns:p14="http://schemas.microsoft.com/office/powerpoint/2010/main" val="2539537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52</a:t>
            </a:fld>
            <a:endParaRPr lang="en-US" dirty="0"/>
          </a:p>
        </p:txBody>
      </p:sp>
    </p:spTree>
    <p:extLst>
      <p:ext uri="{BB962C8B-B14F-4D97-AF65-F5344CB8AC3E}">
        <p14:creationId xmlns:p14="http://schemas.microsoft.com/office/powerpoint/2010/main" val="427236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3529E-598B-4780-B315-0810095E5A43}" type="slidenum">
              <a:rPr lang="en-US" smtClean="0"/>
              <a:t>4</a:t>
            </a:fld>
            <a:endParaRPr lang="en-US" dirty="0"/>
          </a:p>
        </p:txBody>
      </p:sp>
    </p:spTree>
    <p:extLst>
      <p:ext uri="{BB962C8B-B14F-4D97-AF65-F5344CB8AC3E}">
        <p14:creationId xmlns:p14="http://schemas.microsoft.com/office/powerpoint/2010/main" val="2220765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54</a:t>
            </a:fld>
            <a:endParaRPr lang="en-US" dirty="0"/>
          </a:p>
        </p:txBody>
      </p:sp>
    </p:spTree>
    <p:extLst>
      <p:ext uri="{BB962C8B-B14F-4D97-AF65-F5344CB8AC3E}">
        <p14:creationId xmlns:p14="http://schemas.microsoft.com/office/powerpoint/2010/main" val="1433205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56</a:t>
            </a:fld>
            <a:endParaRPr lang="en-US" dirty="0"/>
          </a:p>
        </p:txBody>
      </p:sp>
    </p:spTree>
    <p:extLst>
      <p:ext uri="{BB962C8B-B14F-4D97-AF65-F5344CB8AC3E}">
        <p14:creationId xmlns:p14="http://schemas.microsoft.com/office/powerpoint/2010/main" val="1733467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3529E-598B-4780-B315-0810095E5A43}" type="slidenum">
              <a:rPr lang="en-US" smtClean="0"/>
              <a:t>58</a:t>
            </a:fld>
            <a:endParaRPr lang="en-US" dirty="0"/>
          </a:p>
        </p:txBody>
      </p:sp>
    </p:spTree>
    <p:extLst>
      <p:ext uri="{BB962C8B-B14F-4D97-AF65-F5344CB8AC3E}">
        <p14:creationId xmlns:p14="http://schemas.microsoft.com/office/powerpoint/2010/main" val="3480235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59</a:t>
            </a:fld>
            <a:endParaRPr lang="en-US" dirty="0"/>
          </a:p>
        </p:txBody>
      </p:sp>
    </p:spTree>
    <p:extLst>
      <p:ext uri="{BB962C8B-B14F-4D97-AF65-F5344CB8AC3E}">
        <p14:creationId xmlns:p14="http://schemas.microsoft.com/office/powerpoint/2010/main" val="230282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ts val="0"/>
              </a:spcBef>
              <a:spcAft>
                <a:spcPts val="0"/>
              </a:spcAft>
              <a:buClrTx/>
              <a:buSzPct val="100000"/>
              <a:buFontTx/>
              <a:buNone/>
              <a:tabLst/>
              <a:defRPr/>
            </a:pPr>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10</a:t>
            </a:fld>
            <a:endParaRPr lang="en-US" dirty="0"/>
          </a:p>
        </p:txBody>
      </p:sp>
    </p:spTree>
    <p:extLst>
      <p:ext uri="{BB962C8B-B14F-4D97-AF65-F5344CB8AC3E}">
        <p14:creationId xmlns:p14="http://schemas.microsoft.com/office/powerpoint/2010/main" val="167160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12</a:t>
            </a:fld>
            <a:endParaRPr lang="en-US" dirty="0"/>
          </a:p>
        </p:txBody>
      </p:sp>
    </p:spTree>
    <p:extLst>
      <p:ext uri="{BB962C8B-B14F-4D97-AF65-F5344CB8AC3E}">
        <p14:creationId xmlns:p14="http://schemas.microsoft.com/office/powerpoint/2010/main" val="109302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14</a:t>
            </a:fld>
            <a:endParaRPr lang="en-US" dirty="0"/>
          </a:p>
        </p:txBody>
      </p:sp>
    </p:spTree>
    <p:extLst>
      <p:ext uri="{BB962C8B-B14F-4D97-AF65-F5344CB8AC3E}">
        <p14:creationId xmlns:p14="http://schemas.microsoft.com/office/powerpoint/2010/main" val="238961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17</a:t>
            </a:fld>
            <a:endParaRPr lang="en-US" dirty="0"/>
          </a:p>
        </p:txBody>
      </p:sp>
    </p:spTree>
    <p:extLst>
      <p:ext uri="{BB962C8B-B14F-4D97-AF65-F5344CB8AC3E}">
        <p14:creationId xmlns:p14="http://schemas.microsoft.com/office/powerpoint/2010/main" val="113115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18</a:t>
            </a:fld>
            <a:endParaRPr lang="en-US" dirty="0"/>
          </a:p>
        </p:txBody>
      </p:sp>
    </p:spTree>
    <p:extLst>
      <p:ext uri="{BB962C8B-B14F-4D97-AF65-F5344CB8AC3E}">
        <p14:creationId xmlns:p14="http://schemas.microsoft.com/office/powerpoint/2010/main" val="175475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3529E-598B-4780-B315-0810095E5A43}" type="slidenum">
              <a:rPr lang="en-US" smtClean="0"/>
              <a:t>21</a:t>
            </a:fld>
            <a:endParaRPr lang="en-US" dirty="0"/>
          </a:p>
        </p:txBody>
      </p:sp>
    </p:spTree>
    <p:extLst>
      <p:ext uri="{BB962C8B-B14F-4D97-AF65-F5344CB8AC3E}">
        <p14:creationId xmlns:p14="http://schemas.microsoft.com/office/powerpoint/2010/main" val="249557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8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4DA1E2-A430-4B3E-B32F-2E58061E83DE}" type="datetime1">
              <a:rPr lang="en-US" smtClean="0"/>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252962-E637-444B-9B90-5FB7EA3E9B88}" type="datetime1">
              <a:rPr lang="en-US" smtClean="0"/>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CE0F6-6364-4CD4-990B-CAE2ED98812E}" type="datetime1">
              <a:rPr lang="en-US" smtClean="0"/>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15203" cy="1450757"/>
          </a:xfrm>
        </p:spPr>
        <p:txBody>
          <a:bodyPr>
            <a:normAutofit/>
          </a:bodyPr>
          <a:lstStyle>
            <a:lvl1pPr>
              <a:defRPr sz="4300"/>
            </a:lvl1pPr>
          </a:lstStyle>
          <a:p>
            <a:r>
              <a:rPr lang="en-US" dirty="0" smtClean="0"/>
              <a:t>Click to edit Master title style</a:t>
            </a:r>
            <a:endParaRPr lang="en-US" dirty="0"/>
          </a:p>
        </p:txBody>
      </p:sp>
      <p:sp>
        <p:nvSpPr>
          <p:cNvPr id="3" name="Content Placeholder 2"/>
          <p:cNvSpPr>
            <a:spLocks noGrp="1"/>
          </p:cNvSpPr>
          <p:nvPr>
            <p:ph idx="1"/>
          </p:nvPr>
        </p:nvSpPr>
        <p:spPr>
          <a:xfrm>
            <a:off x="1097280" y="2039814"/>
            <a:ext cx="10115202" cy="3829279"/>
          </a:xfrm>
        </p:spPr>
        <p:txBody>
          <a:bodyPr/>
          <a:lstStyle>
            <a:lvl1pPr>
              <a:defRPr sz="3400"/>
            </a:lvl1pPr>
            <a:lvl2pPr>
              <a:defRPr sz="2400">
                <a:solidFill>
                  <a:schemeClr val="accent3">
                    <a:lumMod val="75000"/>
                  </a:schemeClr>
                </a:solidFill>
              </a:defRPr>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D4F5EC96-725D-4ABE-993C-DF4CBB94D0C2}" type="datetime1">
              <a:rPr lang="en-US" smtClean="0"/>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200"/>
            </a:lvl1pPr>
          </a:lstStyle>
          <a:p>
            <a:fld id="{4CE482DC-2269-4F26-9D2A-7E44B1A4CD8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ED5C4-E04A-4E66-A1C4-804A25D6BDFA}" type="datetime1">
              <a:rPr lang="en-US" smtClean="0"/>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197703"/>
            <a:ext cx="10058400" cy="1450757"/>
          </a:xfrm>
        </p:spPr>
        <p:txBody>
          <a:bodyPr/>
          <a:lstStyle>
            <a:lvl1pPr>
              <a:defRPr lang="en-US" dirty="0"/>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F5BDEF-9CAA-4B21-9173-8AEE0EC0789D}" type="datetime1">
              <a:rPr lang="en-US" smtClean="0"/>
              <a:t>3/5/2015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C401A-58F8-411D-9259-93F08741DDCB}" type="datetime1">
              <a:rPr lang="en-US" smtClean="0"/>
              <a:t>3/5/2015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8E2E92-6EDA-4FF2-B37B-A2AB464C3513}" type="datetime1">
              <a:rPr lang="en-US" smtClean="0"/>
              <a:t>3/5/2015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3CD4D5-BE39-4EAA-9CA5-F46A8FE2CF69}" type="datetime1">
              <a:rPr lang="en-US" smtClean="0"/>
              <a:t>3/5/2015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defRPr sz="2200"/>
            </a:lvl1p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6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10C261-D2BD-49D2-B6E1-DE221C1D457A}" type="datetime1">
              <a:rPr lang="en-US" smtClean="0"/>
              <a:t>3/5/2015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D631A-248F-4EE8-A46C-88501B03E0E9}" type="datetime1">
              <a:rPr lang="en-US" smtClean="0"/>
              <a:t>3/5/2015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779081-8D7B-4300-99DB-E031864046A5}" type="datetime1">
              <a:rPr lang="en-US" smtClean="0"/>
              <a:t>3/5/2015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changehealthcare.com/" TargetMode="External"/><Relationship Id="rId3" Type="http://schemas.openxmlformats.org/officeDocument/2006/relationships/hyperlink" Target="http://www.opscost.com/" TargetMode="External"/><Relationship Id="rId7" Type="http://schemas.openxmlformats.org/officeDocument/2006/relationships/hyperlink" Target="http://www.fairhealthconsum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astlighthealth.com/" TargetMode="External"/><Relationship Id="rId11" Type="http://schemas.openxmlformats.org/officeDocument/2006/relationships/hyperlink" Target="http://www.getthedealoncare.org/" TargetMode="External"/><Relationship Id="rId5" Type="http://schemas.openxmlformats.org/officeDocument/2006/relationships/hyperlink" Target="http://www.healthcarebluebook.com/" TargetMode="External"/><Relationship Id="rId10" Type="http://schemas.openxmlformats.org/officeDocument/2006/relationships/hyperlink" Target="http://www.calqualitycare.org/" TargetMode="External"/><Relationship Id="rId4" Type="http://schemas.openxmlformats.org/officeDocument/2006/relationships/hyperlink" Target="http://www.newchoicehealth.com/" TargetMode="External"/><Relationship Id="rId9" Type="http://schemas.openxmlformats.org/officeDocument/2006/relationships/hyperlink" Target="http://www.consumerreport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351914"/>
            <a:ext cx="10058400" cy="2569221"/>
          </a:xfrm>
        </p:spPr>
        <p:txBody>
          <a:bodyPr/>
          <a:lstStyle/>
          <a:p>
            <a:r>
              <a:rPr lang="en-US" dirty="0" smtClean="0"/>
              <a:t>MHDO Board Meeting</a:t>
            </a:r>
            <a:endParaRPr lang="en-US" dirty="0"/>
          </a:p>
        </p:txBody>
      </p:sp>
      <p:sp>
        <p:nvSpPr>
          <p:cNvPr id="3" name="Subtitle 2"/>
          <p:cNvSpPr>
            <a:spLocks noGrp="1"/>
          </p:cNvSpPr>
          <p:nvPr>
            <p:ph type="subTitle" idx="1"/>
          </p:nvPr>
        </p:nvSpPr>
        <p:spPr>
          <a:xfrm>
            <a:off x="1097280" y="5046083"/>
            <a:ext cx="10058400" cy="1143000"/>
          </a:xfrm>
        </p:spPr>
        <p:txBody>
          <a:bodyPr/>
          <a:lstStyle/>
          <a:p>
            <a:r>
              <a:rPr lang="en-US" dirty="0" smtClean="0"/>
              <a:t>March 5, 2015</a:t>
            </a:r>
            <a:endParaRPr lang="en-US" dirty="0"/>
          </a:p>
        </p:txBody>
      </p:sp>
      <p:pic>
        <p:nvPicPr>
          <p:cNvPr id="4" name="Picture 3"/>
          <p:cNvPicPr>
            <a:picLocks noChangeAspect="1"/>
          </p:cNvPicPr>
          <p:nvPr/>
        </p:nvPicPr>
        <p:blipFill>
          <a:blip r:embed="rId3"/>
          <a:stretch>
            <a:fillRect/>
          </a:stretch>
        </p:blipFill>
        <p:spPr>
          <a:xfrm>
            <a:off x="7477709" y="904601"/>
            <a:ext cx="3427886" cy="1031590"/>
          </a:xfrm>
          <a:prstGeom prst="rect">
            <a:avLst/>
          </a:prstGeom>
          <a:solidFill>
            <a:schemeClr val="bg1"/>
          </a:solidFill>
        </p:spPr>
      </p:pic>
      <p:sp>
        <p:nvSpPr>
          <p:cNvPr id="5" name="Rectangle 3"/>
          <p:cNvSpPr>
            <a:spLocks noChangeArrowheads="1"/>
          </p:cNvSpPr>
          <p:nvPr/>
        </p:nvSpPr>
        <p:spPr bwMode="auto">
          <a:xfrm>
            <a:off x="1097280" y="1936191"/>
            <a:ext cx="10058400" cy="415724"/>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0871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National Landscape</a:t>
            </a:r>
            <a:endParaRPr lang="en-US" dirty="0"/>
          </a:p>
        </p:txBody>
      </p:sp>
      <p:sp>
        <p:nvSpPr>
          <p:cNvPr id="3" name="Content Placeholder 2"/>
          <p:cNvSpPr>
            <a:spLocks noGrp="1"/>
          </p:cNvSpPr>
          <p:nvPr>
            <p:ph idx="1"/>
          </p:nvPr>
        </p:nvSpPr>
        <p:spPr>
          <a:xfrm>
            <a:off x="1097280" y="2039814"/>
            <a:ext cx="9527177" cy="3829279"/>
          </a:xfrm>
        </p:spPr>
        <p:txBody>
          <a:bodyPr numCol="2">
            <a:noAutofit/>
          </a:bodyPr>
          <a:lstStyle/>
          <a:p>
            <a:pPr marL="91440" lvl="1" indent="-91440">
              <a:spcBef>
                <a:spcPts val="1200"/>
              </a:spcBef>
              <a:spcAft>
                <a:spcPts val="200"/>
              </a:spcAft>
              <a:buSzPct val="100000"/>
              <a:buFont typeface="Calibri" panose="020F0502020204030204" pitchFamily="34" charset="0"/>
              <a:buChar char=" "/>
            </a:pPr>
            <a:r>
              <a:rPr lang="en-US" sz="2000" dirty="0">
                <a:solidFill>
                  <a:schemeClr val="tx1"/>
                </a:solidFill>
              </a:rPr>
              <a:t>Environmental scan of other cost websites in this </a:t>
            </a:r>
            <a:r>
              <a:rPr lang="en-US" sz="2000" dirty="0" smtClean="0">
                <a:solidFill>
                  <a:schemeClr val="tx1"/>
                </a:solidFill>
              </a:rPr>
              <a:t>space:</a:t>
            </a:r>
            <a:endParaRPr lang="en-US" sz="2000" dirty="0">
              <a:solidFill>
                <a:schemeClr val="tx1"/>
              </a:solidFill>
            </a:endParaRPr>
          </a:p>
          <a:p>
            <a:pPr marL="285750" lvl="1" indent="-285750">
              <a:spcBef>
                <a:spcPts val="1200"/>
              </a:spcBef>
              <a:spcAft>
                <a:spcPts val="200"/>
              </a:spcAft>
              <a:buSzPct val="100000"/>
            </a:pPr>
            <a:r>
              <a:rPr lang="en-US" sz="1800" dirty="0" smtClean="0"/>
              <a:t>19 state sites, including an in </a:t>
            </a:r>
            <a:r>
              <a:rPr lang="en-US" sz="1800" dirty="0"/>
              <a:t>depth review </a:t>
            </a:r>
            <a:r>
              <a:rPr lang="en-US" sz="1800" dirty="0" smtClean="0"/>
              <a:t>      of 5 </a:t>
            </a:r>
            <a:r>
              <a:rPr lang="en-US" sz="1800" dirty="0"/>
              <a:t>(CO, FL, MA, MN, </a:t>
            </a:r>
            <a:r>
              <a:rPr lang="en-US" sz="1800" dirty="0" smtClean="0"/>
              <a:t>NH)</a:t>
            </a:r>
          </a:p>
          <a:p>
            <a:pPr marL="285750" lvl="1" indent="-285750">
              <a:spcBef>
                <a:spcPts val="1200"/>
              </a:spcBef>
              <a:spcAft>
                <a:spcPts val="200"/>
              </a:spcAft>
              <a:buSzPct val="100000"/>
            </a:pPr>
            <a:r>
              <a:rPr lang="en-US" sz="1800" dirty="0" smtClean="0"/>
              <a:t>5 non-state sites</a:t>
            </a:r>
          </a:p>
          <a:p>
            <a:pPr marL="468630" lvl="2" indent="-285750">
              <a:spcBef>
                <a:spcPts val="1200"/>
              </a:spcBef>
              <a:spcAft>
                <a:spcPts val="200"/>
              </a:spcAft>
              <a:buSzPct val="100000"/>
            </a:pPr>
            <a:r>
              <a:rPr lang="en-US" sz="1400" dirty="0" err="1" smtClean="0">
                <a:solidFill>
                  <a:schemeClr val="tx1"/>
                </a:solidFill>
              </a:rPr>
              <a:t>OpsCost</a:t>
            </a:r>
            <a:r>
              <a:rPr lang="en-US" sz="1400" dirty="0" smtClean="0">
                <a:solidFill>
                  <a:schemeClr val="tx1"/>
                </a:solidFill>
              </a:rPr>
              <a:t> </a:t>
            </a:r>
            <a:r>
              <a:rPr lang="en-US" sz="1400" dirty="0" smtClean="0">
                <a:solidFill>
                  <a:schemeClr val="tx1"/>
                </a:solidFill>
                <a:hlinkClick r:id="rId3"/>
              </a:rPr>
              <a:t>www.opscost.com</a:t>
            </a:r>
            <a:endParaRPr lang="en-US" sz="1400" dirty="0" smtClean="0">
              <a:solidFill>
                <a:schemeClr val="tx1"/>
              </a:solidFill>
            </a:endParaRPr>
          </a:p>
          <a:p>
            <a:pPr marL="468630" lvl="2" indent="-285750">
              <a:spcBef>
                <a:spcPts val="1200"/>
              </a:spcBef>
              <a:spcAft>
                <a:spcPts val="200"/>
              </a:spcAft>
              <a:buSzPct val="100000"/>
            </a:pPr>
            <a:r>
              <a:rPr lang="en-US" sz="1400" dirty="0" smtClean="0">
                <a:solidFill>
                  <a:schemeClr val="tx1"/>
                </a:solidFill>
              </a:rPr>
              <a:t>New Choice Health </a:t>
            </a:r>
            <a:r>
              <a:rPr lang="en-US" sz="1400" dirty="0" smtClean="0">
                <a:solidFill>
                  <a:schemeClr val="tx1"/>
                </a:solidFill>
                <a:hlinkClick r:id="rId4"/>
              </a:rPr>
              <a:t>www.newchoicehealth.com</a:t>
            </a:r>
            <a:endParaRPr lang="en-US" sz="1400" dirty="0" smtClean="0">
              <a:solidFill>
                <a:schemeClr val="tx1"/>
              </a:solidFill>
            </a:endParaRPr>
          </a:p>
          <a:p>
            <a:pPr marL="468630" lvl="2" indent="-285750">
              <a:spcBef>
                <a:spcPts val="1200"/>
              </a:spcBef>
              <a:spcAft>
                <a:spcPts val="200"/>
              </a:spcAft>
              <a:buSzPct val="100000"/>
            </a:pPr>
            <a:r>
              <a:rPr lang="en-US" sz="1400" dirty="0" smtClean="0">
                <a:solidFill>
                  <a:schemeClr val="tx1"/>
                </a:solidFill>
              </a:rPr>
              <a:t>Healthcare Bluebook </a:t>
            </a:r>
            <a:r>
              <a:rPr lang="en-US" sz="1400" dirty="0" smtClean="0">
                <a:solidFill>
                  <a:schemeClr val="tx1"/>
                </a:solidFill>
                <a:hlinkClick r:id="rId5"/>
              </a:rPr>
              <a:t>www.healthcarebluebook.com</a:t>
            </a:r>
            <a:endParaRPr lang="en-US" sz="1400" dirty="0" smtClean="0">
              <a:solidFill>
                <a:schemeClr val="tx1"/>
              </a:solidFill>
            </a:endParaRPr>
          </a:p>
          <a:p>
            <a:pPr marL="468630" lvl="2" indent="-285750">
              <a:spcBef>
                <a:spcPts val="1200"/>
              </a:spcBef>
              <a:spcAft>
                <a:spcPts val="200"/>
              </a:spcAft>
              <a:buSzPct val="100000"/>
            </a:pPr>
            <a:r>
              <a:rPr lang="en-US" sz="1400" dirty="0" err="1" smtClean="0">
                <a:solidFill>
                  <a:schemeClr val="tx1"/>
                </a:solidFill>
              </a:rPr>
              <a:t>Castlight</a:t>
            </a:r>
            <a:r>
              <a:rPr lang="en-US" sz="1400" dirty="0" smtClean="0">
                <a:solidFill>
                  <a:schemeClr val="tx1"/>
                </a:solidFill>
              </a:rPr>
              <a:t> </a:t>
            </a:r>
            <a:r>
              <a:rPr lang="en-US" sz="1400" dirty="0" smtClean="0">
                <a:solidFill>
                  <a:schemeClr val="tx1"/>
                </a:solidFill>
                <a:hlinkClick r:id="rId6"/>
              </a:rPr>
              <a:t>www.castlighthealth.com</a:t>
            </a:r>
            <a:endParaRPr lang="en-US" sz="1400" dirty="0" smtClean="0">
              <a:solidFill>
                <a:schemeClr val="tx1"/>
              </a:solidFill>
            </a:endParaRPr>
          </a:p>
          <a:p>
            <a:pPr marL="468630" lvl="2" indent="-285750">
              <a:spcBef>
                <a:spcPts val="1200"/>
              </a:spcBef>
              <a:spcAft>
                <a:spcPts val="200"/>
              </a:spcAft>
              <a:buSzPct val="100000"/>
            </a:pPr>
            <a:r>
              <a:rPr lang="en-US" sz="1400" dirty="0" smtClean="0">
                <a:solidFill>
                  <a:schemeClr val="tx1"/>
                </a:solidFill>
              </a:rPr>
              <a:t>FH Consumer Cost Lookup </a:t>
            </a:r>
            <a:r>
              <a:rPr lang="en-US" sz="1400" dirty="0" smtClean="0">
                <a:solidFill>
                  <a:schemeClr val="tx1"/>
                </a:solidFill>
                <a:hlinkClick r:id="rId7"/>
              </a:rPr>
              <a:t>www.fairhealthconsumer.org</a:t>
            </a:r>
            <a:r>
              <a:rPr lang="en-US" sz="1400" dirty="0" smtClean="0">
                <a:solidFill>
                  <a:schemeClr val="tx1"/>
                </a:solidFill>
              </a:rPr>
              <a:t> </a:t>
            </a:r>
          </a:p>
          <a:p>
            <a:pPr marL="182880" lvl="2" indent="0">
              <a:spcBef>
                <a:spcPts val="1200"/>
              </a:spcBef>
              <a:spcAft>
                <a:spcPts val="200"/>
              </a:spcAft>
              <a:buSzPct val="100000"/>
              <a:buNone/>
            </a:pPr>
            <a:endParaRPr lang="en-US" dirty="0" smtClean="0">
              <a:solidFill>
                <a:schemeClr val="tx1"/>
              </a:solidFill>
            </a:endParaRPr>
          </a:p>
          <a:p>
            <a:pPr marL="182880" lvl="2" indent="0">
              <a:spcBef>
                <a:spcPts val="1200"/>
              </a:spcBef>
              <a:spcAft>
                <a:spcPts val="200"/>
              </a:spcAft>
              <a:buSzPct val="100000"/>
              <a:buNone/>
            </a:pPr>
            <a:r>
              <a:rPr lang="en-US" dirty="0" smtClean="0">
                <a:solidFill>
                  <a:schemeClr val="tx1"/>
                </a:solidFill>
              </a:rPr>
              <a:t>Briefly reviewed other transparency websites:</a:t>
            </a:r>
          </a:p>
          <a:p>
            <a:pPr marL="468630" lvl="2" indent="-285750">
              <a:spcBef>
                <a:spcPts val="1200"/>
              </a:spcBef>
              <a:spcAft>
                <a:spcPts val="200"/>
              </a:spcAft>
              <a:buSzPct val="100000"/>
            </a:pPr>
            <a:r>
              <a:rPr lang="en-US" sz="1400" dirty="0">
                <a:solidFill>
                  <a:schemeClr val="tx1"/>
                </a:solidFill>
              </a:rPr>
              <a:t>Change Healthcare </a:t>
            </a:r>
            <a:r>
              <a:rPr lang="en-US" sz="1400" dirty="0" smtClean="0">
                <a:solidFill>
                  <a:schemeClr val="tx1"/>
                </a:solidFill>
                <a:hlinkClick r:id="rId8"/>
              </a:rPr>
              <a:t>www.changehealthcare.com</a:t>
            </a:r>
            <a:endParaRPr lang="en-US" sz="1400" dirty="0" smtClean="0">
              <a:solidFill>
                <a:schemeClr val="tx1"/>
              </a:solidFill>
            </a:endParaRPr>
          </a:p>
          <a:p>
            <a:pPr marL="468630" lvl="2" indent="-285750">
              <a:spcBef>
                <a:spcPts val="1200"/>
              </a:spcBef>
              <a:spcAft>
                <a:spcPts val="200"/>
              </a:spcAft>
              <a:buSzPct val="100000"/>
            </a:pPr>
            <a:r>
              <a:rPr lang="en-US" sz="1400" dirty="0" err="1" smtClean="0">
                <a:solidFill>
                  <a:schemeClr val="tx1"/>
                </a:solidFill>
              </a:rPr>
              <a:t>ConsumerReports</a:t>
            </a:r>
            <a:r>
              <a:rPr lang="en-US" sz="1400" dirty="0">
                <a:solidFill>
                  <a:schemeClr val="tx1"/>
                </a:solidFill>
              </a:rPr>
              <a:t> </a:t>
            </a:r>
            <a:r>
              <a:rPr lang="en-US" sz="1400" dirty="0" smtClean="0">
                <a:solidFill>
                  <a:schemeClr val="tx1"/>
                </a:solidFill>
                <a:hlinkClick r:id="rId9"/>
              </a:rPr>
              <a:t>www.consumerreports.org</a:t>
            </a:r>
            <a:endParaRPr lang="en-US" sz="1400" dirty="0" smtClean="0">
              <a:solidFill>
                <a:schemeClr val="tx1"/>
              </a:solidFill>
            </a:endParaRPr>
          </a:p>
          <a:p>
            <a:pPr marL="468630" lvl="2" indent="-285750">
              <a:spcBef>
                <a:spcPts val="1200"/>
              </a:spcBef>
              <a:spcAft>
                <a:spcPts val="200"/>
              </a:spcAft>
              <a:buSzPct val="100000"/>
            </a:pPr>
            <a:r>
              <a:rPr lang="en-US" sz="1400" dirty="0" err="1" smtClean="0">
                <a:solidFill>
                  <a:schemeClr val="tx1"/>
                </a:solidFill>
              </a:rPr>
              <a:t>CalQualityCare</a:t>
            </a:r>
            <a:r>
              <a:rPr lang="en-US" sz="1400" dirty="0" smtClean="0">
                <a:solidFill>
                  <a:schemeClr val="tx1"/>
                </a:solidFill>
              </a:rPr>
              <a:t> </a:t>
            </a:r>
            <a:r>
              <a:rPr lang="en-US" sz="1400" dirty="0" smtClean="0">
                <a:solidFill>
                  <a:schemeClr val="tx1"/>
                </a:solidFill>
                <a:hlinkClick r:id="rId10"/>
              </a:rPr>
              <a:t>www.calqualitycare.org</a:t>
            </a:r>
            <a:endParaRPr lang="en-US" sz="1400" dirty="0" smtClean="0">
              <a:solidFill>
                <a:schemeClr val="tx1"/>
              </a:solidFill>
            </a:endParaRPr>
          </a:p>
          <a:p>
            <a:pPr marL="468630" lvl="2" indent="-285750">
              <a:spcBef>
                <a:spcPts val="1200"/>
              </a:spcBef>
              <a:spcAft>
                <a:spcPts val="200"/>
              </a:spcAft>
              <a:buSzPct val="100000"/>
            </a:pPr>
            <a:r>
              <a:rPr lang="en-US" sz="1400" dirty="0" smtClean="0">
                <a:solidFill>
                  <a:schemeClr val="tx1"/>
                </a:solidFill>
              </a:rPr>
              <a:t>Get the Deal on Care </a:t>
            </a:r>
            <a:r>
              <a:rPr lang="en-US" sz="1400" dirty="0" smtClean="0">
                <a:solidFill>
                  <a:schemeClr val="tx1"/>
                </a:solidFill>
                <a:hlinkClick r:id="rId11"/>
              </a:rPr>
              <a:t>www.getthedealoncare.org</a:t>
            </a:r>
            <a:endParaRPr lang="en-US" sz="1400" dirty="0" smtClean="0">
              <a:solidFill>
                <a:schemeClr val="tx1"/>
              </a:solidFill>
            </a:endParaRPr>
          </a:p>
          <a:p>
            <a:pPr marL="468630" lvl="2" indent="-285750">
              <a:spcBef>
                <a:spcPts val="1200"/>
              </a:spcBef>
              <a:spcAft>
                <a:spcPts val="200"/>
              </a:spcAft>
              <a:buSzPct val="100000"/>
            </a:pPr>
            <a:endParaRPr lang="en-US" sz="1200" dirty="0" smtClean="0">
              <a:solidFill>
                <a:schemeClr val="tx1"/>
              </a:solidFill>
            </a:endParaRPr>
          </a:p>
          <a:p>
            <a:pPr marL="468630" lvl="2" indent="-285750">
              <a:spcBef>
                <a:spcPts val="1200"/>
              </a:spcBef>
              <a:spcAft>
                <a:spcPts val="200"/>
              </a:spcAft>
              <a:buSzPct val="100000"/>
            </a:pPr>
            <a:endParaRPr lang="en-US" sz="1200" dirty="0">
              <a:solidFill>
                <a:schemeClr val="tx1"/>
              </a:solidFill>
            </a:endParaRPr>
          </a:p>
          <a:p>
            <a:pPr marL="182880" lvl="2" indent="0">
              <a:spcBef>
                <a:spcPts val="1200"/>
              </a:spcBef>
              <a:spcAft>
                <a:spcPts val="200"/>
              </a:spcAft>
              <a:buSzPct val="100000"/>
              <a:buNone/>
            </a:pPr>
            <a:endParaRPr lang="en-US" sz="1200" dirty="0">
              <a:solidFill>
                <a:schemeClr val="tx1"/>
              </a:solidFill>
            </a:endParaRPr>
          </a:p>
          <a:p>
            <a:pPr marL="182880" lvl="2" indent="0">
              <a:spcBef>
                <a:spcPts val="1200"/>
              </a:spcBef>
              <a:spcAft>
                <a:spcPts val="200"/>
              </a:spcAft>
              <a:buSzPct val="100000"/>
              <a:buNone/>
            </a:pP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pPr/>
              <a:t>10</a:t>
            </a:fld>
            <a:endParaRPr lang="en-US" dirty="0"/>
          </a:p>
        </p:txBody>
      </p:sp>
    </p:spTree>
    <p:extLst>
      <p:ext uri="{BB962C8B-B14F-4D97-AF65-F5344CB8AC3E}">
        <p14:creationId xmlns:p14="http://schemas.microsoft.com/office/powerpoint/2010/main" val="219170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Key </a:t>
            </a:r>
            <a:r>
              <a:rPr lang="en-US" dirty="0"/>
              <a:t>Feedback from MHDO Consumer Subcommittee</a:t>
            </a:r>
          </a:p>
        </p:txBody>
      </p:sp>
      <p:sp>
        <p:nvSpPr>
          <p:cNvPr id="6" name="Text Placeholder 5"/>
          <p:cNvSpPr>
            <a:spLocks noGrp="1"/>
          </p:cNvSpPr>
          <p:nvPr>
            <p:ph type="body" idx="1"/>
          </p:nvPr>
        </p:nvSpPr>
        <p:spPr/>
        <p:txBody>
          <a:bodyPr/>
          <a:lstStyle/>
          <a:p>
            <a:pPr marL="0" indent="0">
              <a:buNone/>
            </a:pPr>
            <a:r>
              <a:rPr lang="en-US" sz="2400" dirty="0" smtClean="0">
                <a:solidFill>
                  <a:schemeClr val="accent3">
                    <a:lumMod val="75000"/>
                  </a:schemeClr>
                </a:solidFill>
              </a:rPr>
              <a:t>Recommendations of the Board Subcommittee assisted in shaping the deliverables in the grant applications</a:t>
            </a: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11</a:t>
            </a:fld>
            <a:endParaRPr lang="en-US" sz="2200" dirty="0"/>
          </a:p>
        </p:txBody>
      </p:sp>
    </p:spTree>
    <p:extLst>
      <p:ext uri="{BB962C8B-B14F-4D97-AF65-F5344CB8AC3E}">
        <p14:creationId xmlns:p14="http://schemas.microsoft.com/office/powerpoint/2010/main" val="1918242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MHDO Consumer Subcommittee</a:t>
            </a:r>
            <a:endParaRPr lang="en-US" dirty="0"/>
          </a:p>
        </p:txBody>
      </p:sp>
      <p:sp>
        <p:nvSpPr>
          <p:cNvPr id="3" name="Content Placeholder 2"/>
          <p:cNvSpPr>
            <a:spLocks noGrp="1"/>
          </p:cNvSpPr>
          <p:nvPr>
            <p:ph idx="1"/>
          </p:nvPr>
        </p:nvSpPr>
        <p:spPr>
          <a:xfrm>
            <a:off x="859972" y="1831006"/>
            <a:ext cx="10461171" cy="3829279"/>
          </a:xfrm>
        </p:spPr>
        <p:txBody>
          <a:bodyPr numCol="2">
            <a:noAutofit/>
          </a:bodyPr>
          <a:lstStyle/>
          <a:p>
            <a:pPr lvl="1"/>
            <a:r>
              <a:rPr lang="en-US" sz="1800" dirty="0" smtClean="0"/>
              <a:t>Expand </a:t>
            </a:r>
            <a:r>
              <a:rPr lang="en-US" sz="1800" dirty="0"/>
              <a:t>master list of the initial 29 procedures to the grant funded </a:t>
            </a:r>
            <a:r>
              <a:rPr lang="en-US" sz="1800" dirty="0" smtClean="0"/>
              <a:t>200—and </a:t>
            </a:r>
            <a:r>
              <a:rPr lang="en-US" sz="1800" dirty="0"/>
              <a:t>as many as possible thereafter with all payer and provider claims data</a:t>
            </a:r>
            <a:r>
              <a:rPr lang="en-US" sz="1800" dirty="0" smtClean="0"/>
              <a:t>.</a:t>
            </a:r>
            <a:endParaRPr lang="en-US" sz="1800" dirty="0"/>
          </a:p>
          <a:p>
            <a:pPr lvl="1"/>
            <a:r>
              <a:rPr lang="en-US" sz="1800" dirty="0"/>
              <a:t>Include the Choosing Wisely® in Maine focus area procedures:</a:t>
            </a:r>
          </a:p>
          <a:p>
            <a:pPr lvl="2">
              <a:lnSpc>
                <a:spcPct val="100000"/>
              </a:lnSpc>
              <a:spcBef>
                <a:spcPts val="0"/>
              </a:spcBef>
              <a:spcAft>
                <a:spcPts val="0"/>
              </a:spcAft>
            </a:pPr>
            <a:r>
              <a:rPr lang="en-US" sz="1700" dirty="0"/>
              <a:t>Imaging (EKGs, stress tests, cardiac </a:t>
            </a:r>
            <a:r>
              <a:rPr lang="en-US" sz="1700" dirty="0" smtClean="0"/>
              <a:t>catheterization)</a:t>
            </a:r>
            <a:endParaRPr lang="en-US" sz="1700" dirty="0"/>
          </a:p>
          <a:p>
            <a:pPr lvl="2">
              <a:lnSpc>
                <a:spcPct val="100000"/>
              </a:lnSpc>
              <a:spcBef>
                <a:spcPts val="0"/>
              </a:spcBef>
              <a:spcAft>
                <a:spcPts val="0"/>
              </a:spcAft>
            </a:pPr>
            <a:r>
              <a:rPr lang="en-US" sz="1700" dirty="0"/>
              <a:t>Imaging </a:t>
            </a:r>
            <a:r>
              <a:rPr lang="en-US" sz="1700" dirty="0" smtClean="0"/>
              <a:t>tests (CT </a:t>
            </a:r>
            <a:r>
              <a:rPr lang="en-US" sz="1700" dirty="0"/>
              <a:t>scan, MRI) for low back pain</a:t>
            </a:r>
          </a:p>
          <a:p>
            <a:pPr lvl="2">
              <a:lnSpc>
                <a:spcPct val="100000"/>
              </a:lnSpc>
              <a:spcBef>
                <a:spcPts val="0"/>
              </a:spcBef>
              <a:spcAft>
                <a:spcPts val="0"/>
              </a:spcAft>
            </a:pPr>
            <a:r>
              <a:rPr lang="en-US" sz="1700" dirty="0"/>
              <a:t>Imaging tests (CT scan, MRI) for uncomplicated headaches</a:t>
            </a:r>
          </a:p>
          <a:p>
            <a:pPr lvl="2">
              <a:lnSpc>
                <a:spcPct val="100000"/>
              </a:lnSpc>
              <a:spcBef>
                <a:spcPts val="0"/>
              </a:spcBef>
              <a:spcAft>
                <a:spcPts val="0"/>
              </a:spcAft>
            </a:pPr>
            <a:r>
              <a:rPr lang="en-US" sz="1700" dirty="0"/>
              <a:t>Bone-density (DEXA) scans for low-risk </a:t>
            </a:r>
            <a:r>
              <a:rPr lang="en-US" sz="1700" dirty="0" smtClean="0"/>
              <a:t>women</a:t>
            </a:r>
            <a:endParaRPr lang="en-US" sz="1700" dirty="0"/>
          </a:p>
          <a:p>
            <a:pPr lvl="1"/>
            <a:endParaRPr lang="en-US" sz="1800" dirty="0" smtClean="0"/>
          </a:p>
          <a:p>
            <a:pPr lvl="1"/>
            <a:endParaRPr lang="en-US" sz="1800" dirty="0"/>
          </a:p>
          <a:p>
            <a:pPr lvl="1"/>
            <a:endParaRPr lang="en-US" sz="1800" dirty="0" smtClean="0"/>
          </a:p>
          <a:p>
            <a:pPr lvl="1"/>
            <a:endParaRPr lang="en-US" sz="1800" dirty="0"/>
          </a:p>
          <a:p>
            <a:pPr lvl="1"/>
            <a:r>
              <a:rPr lang="en-US" sz="1800" dirty="0" smtClean="0"/>
              <a:t>Link </a:t>
            </a:r>
            <a:r>
              <a:rPr lang="en-US" sz="1800" dirty="0"/>
              <a:t>and integrate information on health care quality and cost including MONAHRQ, Chapter 270 quality data and GetBetterMe</a:t>
            </a:r>
            <a:r>
              <a:rPr lang="en-US" sz="1800" dirty="0" smtClean="0"/>
              <a:t>.</a:t>
            </a:r>
          </a:p>
          <a:p>
            <a:pPr lvl="1"/>
            <a:r>
              <a:rPr lang="en-US" sz="1800" dirty="0" smtClean="0"/>
              <a:t>Provide </a:t>
            </a:r>
            <a:r>
              <a:rPr lang="en-US" sz="1800" dirty="0"/>
              <a:t>linkages to discount or </a:t>
            </a:r>
            <a:r>
              <a:rPr lang="en-US" sz="1800" dirty="0" smtClean="0"/>
              <a:t>low-cost </a:t>
            </a:r>
            <a:r>
              <a:rPr lang="en-US" sz="1800" dirty="0"/>
              <a:t>drug resources and explore feasibility of providing public access to comparative drug cost </a:t>
            </a:r>
            <a:r>
              <a:rPr lang="en-US" sz="1800" dirty="0" smtClean="0"/>
              <a:t>information.</a:t>
            </a:r>
          </a:p>
          <a:p>
            <a:pPr lvl="1"/>
            <a:r>
              <a:rPr lang="en-US" sz="1800" dirty="0" smtClean="0"/>
              <a:t>Explore </a:t>
            </a:r>
            <a:r>
              <a:rPr lang="en-US" sz="1800" dirty="0"/>
              <a:t>the inclusion of Medicare and Medicaid data into the MHDO HealthCost website and identify options for such </a:t>
            </a:r>
            <a:r>
              <a:rPr lang="en-US" sz="1800" dirty="0" smtClean="0"/>
              <a:t>expansion.</a:t>
            </a:r>
          </a:p>
          <a:p>
            <a:pPr lvl="1"/>
            <a:r>
              <a:rPr lang="en-US" sz="1800" dirty="0" smtClean="0"/>
              <a:t>Explore </a:t>
            </a:r>
            <a:r>
              <a:rPr lang="en-US" sz="1800" dirty="0"/>
              <a:t>and consider potential website improvement funding sources (i.e</a:t>
            </a:r>
            <a:r>
              <a:rPr lang="en-US" sz="1800" dirty="0" smtClean="0"/>
              <a:t>., </a:t>
            </a:r>
            <a:r>
              <a:rPr lang="en-US" sz="1800" dirty="0"/>
              <a:t>grants)</a:t>
            </a:r>
          </a:p>
          <a:p>
            <a:r>
              <a:rPr lang="en-US" sz="1800" dirty="0"/>
              <a:t/>
            </a:r>
            <a:br>
              <a:rPr lang="en-US" sz="1800" dirty="0"/>
            </a:b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12</a:t>
            </a:fld>
            <a:endParaRPr lang="en-US" dirty="0"/>
          </a:p>
        </p:txBody>
      </p:sp>
    </p:spTree>
    <p:extLst>
      <p:ext uri="{BB962C8B-B14F-4D97-AF65-F5344CB8AC3E}">
        <p14:creationId xmlns:p14="http://schemas.microsoft.com/office/powerpoint/2010/main" val="37599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t>
            </a:r>
            <a:r>
              <a:rPr lang="en-US" dirty="0"/>
              <a:t>MHDO Consumer Subcommittee</a:t>
            </a:r>
          </a:p>
        </p:txBody>
      </p:sp>
      <p:sp>
        <p:nvSpPr>
          <p:cNvPr id="3" name="Content Placeholder 2"/>
          <p:cNvSpPr>
            <a:spLocks noGrp="1"/>
          </p:cNvSpPr>
          <p:nvPr>
            <p:ph idx="1"/>
          </p:nvPr>
        </p:nvSpPr>
        <p:spPr>
          <a:xfrm>
            <a:off x="955766" y="1930957"/>
            <a:ext cx="10115202" cy="4230692"/>
          </a:xfrm>
        </p:spPr>
        <p:txBody>
          <a:bodyPr numCol="2">
            <a:normAutofit/>
          </a:bodyPr>
          <a:lstStyle/>
          <a:p>
            <a:pPr lvl="1">
              <a:lnSpc>
                <a:spcPct val="100000"/>
              </a:lnSpc>
              <a:spcAft>
                <a:spcPts val="600"/>
              </a:spcAft>
            </a:pPr>
            <a:r>
              <a:rPr lang="en-US" dirty="0"/>
              <a:t>Provide user-friendly explanations and definitions of health cost and </a:t>
            </a:r>
            <a:r>
              <a:rPr lang="en-US" dirty="0" smtClean="0"/>
              <a:t>consumer-related </a:t>
            </a:r>
            <a:r>
              <a:rPr lang="en-US" dirty="0"/>
              <a:t>terms on HealthCost </a:t>
            </a:r>
            <a:r>
              <a:rPr lang="en-US" dirty="0" smtClean="0"/>
              <a:t>website.</a:t>
            </a:r>
            <a:r>
              <a:rPr lang="en-US" dirty="0"/>
              <a:t> </a:t>
            </a:r>
          </a:p>
          <a:p>
            <a:pPr lvl="1">
              <a:lnSpc>
                <a:spcPct val="100000"/>
              </a:lnSpc>
              <a:spcAft>
                <a:spcPts val="600"/>
              </a:spcAft>
            </a:pPr>
            <a:r>
              <a:rPr lang="en-US" dirty="0"/>
              <a:t>Offer a HealthCost site user feedback function (i.e</a:t>
            </a:r>
            <a:r>
              <a:rPr lang="en-US" dirty="0" smtClean="0"/>
              <a:t>., </a:t>
            </a:r>
            <a:r>
              <a:rPr lang="en-US" dirty="0"/>
              <a:t>survey) to support relevant and meaningful public engagement with health cost </a:t>
            </a:r>
            <a:r>
              <a:rPr lang="en-US" dirty="0" smtClean="0"/>
              <a:t>information </a:t>
            </a:r>
            <a:r>
              <a:rPr lang="en-US" dirty="0"/>
              <a:t>and to assess consumer education needs in regard to cost and quality information</a:t>
            </a:r>
            <a:r>
              <a:rPr lang="en-US" dirty="0" smtClean="0"/>
              <a:t>.</a:t>
            </a:r>
            <a:r>
              <a:rPr lang="en-US" dirty="0"/>
              <a:t> </a:t>
            </a:r>
            <a:endParaRPr lang="en-US" dirty="0" smtClean="0"/>
          </a:p>
          <a:p>
            <a:pPr lvl="1">
              <a:lnSpc>
                <a:spcPct val="100000"/>
              </a:lnSpc>
              <a:spcAft>
                <a:spcPts val="600"/>
              </a:spcAft>
            </a:pPr>
            <a:r>
              <a:rPr lang="en-US" dirty="0" smtClean="0"/>
              <a:t>Reevaluate</a:t>
            </a:r>
            <a:r>
              <a:rPr lang="en-US" dirty="0"/>
              <a:t>, modify, and improve methodologies for determining average payments of procedures for the insured population. </a:t>
            </a:r>
          </a:p>
          <a:p>
            <a:pPr lvl="1">
              <a:lnSpc>
                <a:spcPct val="100000"/>
              </a:lnSpc>
              <a:spcAft>
                <a:spcPts val="600"/>
              </a:spcAft>
            </a:pPr>
            <a:r>
              <a:rPr lang="en-US" dirty="0" smtClean="0"/>
              <a:t>Reevaluate methodologies for presentation of pricing for uninsured.</a:t>
            </a:r>
          </a:p>
          <a:p>
            <a:r>
              <a:rPr lang="en-US" sz="2400" dirty="0"/>
              <a:t> </a:t>
            </a:r>
          </a:p>
          <a:p>
            <a:endParaRPr lang="en-US" sz="2400"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13</a:t>
            </a:fld>
            <a:endParaRPr lang="en-US" dirty="0"/>
          </a:p>
        </p:txBody>
      </p:sp>
    </p:spTree>
    <p:extLst>
      <p:ext uri="{BB962C8B-B14F-4D97-AF65-F5344CB8AC3E}">
        <p14:creationId xmlns:p14="http://schemas.microsoft.com/office/powerpoint/2010/main" val="45016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a:t>
            </a:r>
            <a:r>
              <a:rPr lang="en-US" dirty="0"/>
              <a:t>MHDO Consumer Subcommittee</a:t>
            </a:r>
          </a:p>
        </p:txBody>
      </p:sp>
      <p:sp>
        <p:nvSpPr>
          <p:cNvPr id="3" name="Content Placeholder 2"/>
          <p:cNvSpPr>
            <a:spLocks noGrp="1"/>
          </p:cNvSpPr>
          <p:nvPr>
            <p:ph idx="1"/>
          </p:nvPr>
        </p:nvSpPr>
        <p:spPr>
          <a:xfrm>
            <a:off x="794658" y="1843872"/>
            <a:ext cx="10537372" cy="3829279"/>
          </a:xfrm>
        </p:spPr>
        <p:txBody>
          <a:bodyPr numCol="2">
            <a:noAutofit/>
          </a:bodyPr>
          <a:lstStyle/>
          <a:p>
            <a:pPr lvl="1"/>
            <a:r>
              <a:rPr lang="en-US" sz="1800" dirty="0"/>
              <a:t>Designate and expand website information clearing house role including:</a:t>
            </a:r>
          </a:p>
          <a:p>
            <a:pPr lvl="2">
              <a:lnSpc>
                <a:spcPts val="2100"/>
              </a:lnSpc>
              <a:spcBef>
                <a:spcPts val="0"/>
              </a:spcBef>
              <a:spcAft>
                <a:spcPts val="0"/>
              </a:spcAft>
            </a:pPr>
            <a:r>
              <a:rPr lang="en-US" sz="1700" dirty="0"/>
              <a:t>Linkage with carrier cost calculator tools and cost information resources</a:t>
            </a:r>
          </a:p>
          <a:p>
            <a:pPr lvl="2">
              <a:lnSpc>
                <a:spcPts val="2100"/>
              </a:lnSpc>
              <a:spcBef>
                <a:spcPts val="0"/>
              </a:spcBef>
              <a:spcAft>
                <a:spcPts val="0"/>
              </a:spcAft>
            </a:pPr>
            <a:r>
              <a:rPr lang="en-US" sz="1700" dirty="0"/>
              <a:t>Explore and provide alternative resources for insured population if and </a:t>
            </a:r>
            <a:r>
              <a:rPr lang="en-US" sz="1700" dirty="0" smtClean="0"/>
              <a:t>when access </a:t>
            </a:r>
            <a:r>
              <a:rPr lang="en-US" sz="1700" dirty="0"/>
              <a:t>to cost calculator information is not provided by their carrier(s).</a:t>
            </a:r>
          </a:p>
          <a:p>
            <a:pPr lvl="2">
              <a:lnSpc>
                <a:spcPts val="2100"/>
              </a:lnSpc>
              <a:spcBef>
                <a:spcPts val="0"/>
              </a:spcBef>
              <a:spcAft>
                <a:spcPts val="0"/>
              </a:spcAft>
            </a:pPr>
            <a:r>
              <a:rPr lang="en-US" sz="1700" dirty="0"/>
              <a:t>Collaborate on and support LD 990 including requirement to educate consumers about MHDO HealthCost website cost assessments and information.</a:t>
            </a:r>
          </a:p>
          <a:p>
            <a:pPr lvl="1"/>
            <a:r>
              <a:rPr lang="en-US" sz="1800" dirty="0" smtClean="0"/>
              <a:t>Expand </a:t>
            </a:r>
            <a:r>
              <a:rPr lang="en-US" sz="1800" dirty="0"/>
              <a:t>public awareness campaign in alignment with “Transparency in Health Care Pricing, Cycle III” </a:t>
            </a:r>
            <a:r>
              <a:rPr lang="en-US" sz="1800" dirty="0" smtClean="0"/>
              <a:t>grant–identified </a:t>
            </a:r>
            <a:r>
              <a:rPr lang="en-US" sz="1800" dirty="0"/>
              <a:t>processes and </a:t>
            </a:r>
            <a:r>
              <a:rPr lang="en-US" sz="1800" dirty="0" smtClean="0"/>
              <a:t>programs.</a:t>
            </a:r>
          </a:p>
          <a:p>
            <a:pPr lvl="1"/>
            <a:r>
              <a:rPr lang="en-US" sz="1800" dirty="0" smtClean="0"/>
              <a:t>Evaluate </a:t>
            </a:r>
            <a:r>
              <a:rPr lang="en-US" sz="1800" dirty="0"/>
              <a:t>potential awareness campaign linked to public data release (i.e</a:t>
            </a:r>
            <a:r>
              <a:rPr lang="en-US" sz="1800" dirty="0" smtClean="0"/>
              <a:t>., </a:t>
            </a:r>
            <a:r>
              <a:rPr lang="en-US" sz="1800" dirty="0"/>
              <a:t>recent CMS Inpatient and Outpatient hospital charge data releases) including the possibility of broader public data access through free release of limited data sets, or public access to standard queries of APCD. This evaluation should consider the context of ongoing transformation activities</a:t>
            </a:r>
            <a:r>
              <a:rPr lang="en-US" sz="1800" dirty="0" smtClean="0"/>
              <a:t>.</a:t>
            </a:r>
            <a:endParaRPr lang="en-US" sz="1800" dirty="0"/>
          </a:p>
          <a:p>
            <a:pPr lvl="1"/>
            <a:r>
              <a:rPr lang="en-US" sz="1800" dirty="0"/>
              <a:t>Collaborating with and link to other state and regional health data and analysis </a:t>
            </a:r>
            <a:r>
              <a:rPr lang="en-US" sz="1800" dirty="0" smtClean="0"/>
              <a:t>efforts (i.e., </a:t>
            </a:r>
            <a:r>
              <a:rPr lang="en-US" sz="1800" dirty="0"/>
              <a:t>HP 1123, SIMS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14</a:t>
            </a:fld>
            <a:endParaRPr lang="en-US" dirty="0"/>
          </a:p>
        </p:txBody>
      </p:sp>
    </p:spTree>
    <p:extLst>
      <p:ext uri="{BB962C8B-B14F-4D97-AF65-F5344CB8AC3E}">
        <p14:creationId xmlns:p14="http://schemas.microsoft.com/office/powerpoint/2010/main" val="218624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CMS Grant Deliverables</a:t>
            </a:r>
            <a:endParaRPr lang="en-US" dirty="0"/>
          </a:p>
        </p:txBody>
      </p:sp>
      <p:sp>
        <p:nvSpPr>
          <p:cNvPr id="6" name="Text Placeholder 5"/>
          <p:cNvSpPr>
            <a:spLocks noGrp="1"/>
          </p:cNvSpPr>
          <p:nvPr>
            <p:ph type="body" idx="1"/>
          </p:nvPr>
        </p:nvSpPr>
        <p:spPr/>
        <p:txBody>
          <a:bodyPr/>
          <a:lstStyle/>
          <a:p>
            <a:pPr marL="0" lvl="1">
              <a:spcBef>
                <a:spcPts val="1200"/>
              </a:spcBef>
              <a:spcAft>
                <a:spcPts val="200"/>
              </a:spcAft>
              <a:buSzPct val="100000"/>
            </a:pPr>
            <a:r>
              <a:rPr lang="en-US" sz="2400" cap="all" spc="200" dirty="0">
                <a:solidFill>
                  <a:schemeClr val="accent3">
                    <a:lumMod val="75000"/>
                  </a:schemeClr>
                </a:solidFill>
                <a:latin typeface="+mj-lt"/>
              </a:rPr>
              <a:t>CMS Grants to Support States in Health Insurance Rate Review and Increase Transparency in Health Care Pricing - Cycle III &amp; Cycle IV</a:t>
            </a:r>
          </a:p>
          <a:p>
            <a:pPr marL="0" indent="0">
              <a:buNone/>
            </a:pP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15</a:t>
            </a:fld>
            <a:endParaRPr lang="en-US" sz="2200" dirty="0"/>
          </a:p>
        </p:txBody>
      </p:sp>
    </p:spTree>
    <p:extLst>
      <p:ext uri="{BB962C8B-B14F-4D97-AF65-F5344CB8AC3E}">
        <p14:creationId xmlns:p14="http://schemas.microsoft.com/office/powerpoint/2010/main" val="93511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08" y="188631"/>
            <a:ext cx="10482943" cy="1450757"/>
          </a:xfrm>
        </p:spPr>
        <p:txBody>
          <a:bodyPr>
            <a:noAutofit/>
          </a:bodyPr>
          <a:lstStyle/>
          <a:p>
            <a:pPr lvl="1" algn="l" rtl="0">
              <a:lnSpc>
                <a:spcPct val="85000"/>
              </a:lnSpc>
              <a:spcBef>
                <a:spcPct val="0"/>
              </a:spcBef>
            </a:pPr>
            <a:r>
              <a:rPr lang="en-US" sz="4300" dirty="0" smtClean="0">
                <a:latin typeface="+mj-lt"/>
              </a:rPr>
              <a:t>Review of Grant Deliverables: </a:t>
            </a:r>
            <a:br>
              <a:rPr lang="en-US" sz="4300" dirty="0" smtClean="0">
                <a:latin typeface="+mj-lt"/>
              </a:rPr>
            </a:br>
            <a:r>
              <a:rPr lang="en-US" sz="3900" dirty="0" smtClean="0">
                <a:solidFill>
                  <a:schemeClr val="tx1">
                    <a:lumMod val="75000"/>
                    <a:lumOff val="25000"/>
                  </a:schemeClr>
                </a:solidFill>
                <a:latin typeface="+mj-lt"/>
              </a:rPr>
              <a:t>Key Objectives from CMS Cycle III Grant (2013-15)</a:t>
            </a:r>
            <a:endParaRPr lang="en-US" sz="3900" dirty="0">
              <a:latin typeface="+mj-lt"/>
            </a:endParaRPr>
          </a:p>
        </p:txBody>
      </p:sp>
      <p:sp>
        <p:nvSpPr>
          <p:cNvPr id="3" name="Content Placeholder 2"/>
          <p:cNvSpPr>
            <a:spLocks noGrp="1"/>
          </p:cNvSpPr>
          <p:nvPr>
            <p:ph idx="1"/>
          </p:nvPr>
        </p:nvSpPr>
        <p:spPr>
          <a:xfrm>
            <a:off x="477980" y="1736373"/>
            <a:ext cx="11353800" cy="4724400"/>
          </a:xfrm>
        </p:spPr>
        <p:txBody>
          <a:bodyPr numCol="2">
            <a:noAutofit/>
          </a:bodyPr>
          <a:lstStyle/>
          <a:p>
            <a:pPr marL="201168" lvl="1" indent="0">
              <a:lnSpc>
                <a:spcPct val="100000"/>
              </a:lnSpc>
              <a:buNone/>
            </a:pPr>
            <a:r>
              <a:rPr lang="en-US" b="1" dirty="0">
                <a:solidFill>
                  <a:schemeClr val="tx1"/>
                </a:solidFill>
              </a:rPr>
              <a:t>Health Cost and Quality Website Activities</a:t>
            </a:r>
          </a:p>
          <a:p>
            <a:pPr lvl="1">
              <a:lnSpc>
                <a:spcPct val="100000"/>
              </a:lnSpc>
            </a:pPr>
            <a:r>
              <a:rPr lang="en-US" sz="1600" dirty="0" smtClean="0"/>
              <a:t>Increase </a:t>
            </a:r>
            <a:r>
              <a:rPr lang="en-US" sz="1600" dirty="0"/>
              <a:t>the number of “</a:t>
            </a:r>
            <a:r>
              <a:rPr lang="en-US" sz="1600" dirty="0" smtClean="0"/>
              <a:t>shoppable</a:t>
            </a:r>
            <a:r>
              <a:rPr lang="en-US" sz="1600" dirty="0"/>
              <a:t>” procedures </a:t>
            </a:r>
            <a:endParaRPr lang="en-US" sz="1600" dirty="0" smtClean="0"/>
          </a:p>
          <a:p>
            <a:pPr lvl="1">
              <a:lnSpc>
                <a:spcPct val="100000"/>
              </a:lnSpc>
            </a:pPr>
            <a:r>
              <a:rPr lang="en-US" sz="1600" dirty="0" smtClean="0"/>
              <a:t>Incorporate </a:t>
            </a:r>
            <a:r>
              <a:rPr lang="en-US" sz="1600" dirty="0"/>
              <a:t>quality data from MONAHRQ with cost data</a:t>
            </a:r>
          </a:p>
          <a:p>
            <a:pPr lvl="1">
              <a:lnSpc>
                <a:spcPct val="100000"/>
              </a:lnSpc>
            </a:pPr>
            <a:r>
              <a:rPr lang="en-US" sz="1600" dirty="0"/>
              <a:t>Link and integrate other information on health care quality </a:t>
            </a:r>
            <a:r>
              <a:rPr lang="en-US" sz="1600" dirty="0" smtClean="0"/>
              <a:t>to cost </a:t>
            </a:r>
            <a:r>
              <a:rPr lang="en-US" sz="1600" dirty="0"/>
              <a:t>information </a:t>
            </a:r>
          </a:p>
          <a:p>
            <a:pPr lvl="1">
              <a:lnSpc>
                <a:spcPct val="100000"/>
              </a:lnSpc>
            </a:pPr>
            <a:r>
              <a:rPr lang="en-US" sz="1600" dirty="0"/>
              <a:t>Evaluate the inclusion of Medicare and Medicaid data on the cost </a:t>
            </a:r>
            <a:r>
              <a:rPr lang="en-US" sz="1600" dirty="0" smtClean="0"/>
              <a:t>website</a:t>
            </a:r>
            <a:endParaRPr lang="en-US" sz="1600" dirty="0"/>
          </a:p>
          <a:p>
            <a:pPr lvl="1">
              <a:lnSpc>
                <a:spcPct val="100000"/>
              </a:lnSpc>
            </a:pPr>
            <a:r>
              <a:rPr lang="en-US" sz="1600" dirty="0" smtClean="0"/>
              <a:t>Reevaluate</a:t>
            </a:r>
            <a:r>
              <a:rPr lang="en-US" sz="1600" dirty="0"/>
              <a:t>, modify, and improve methodologies for determining average payments of procedures for the insured </a:t>
            </a:r>
            <a:r>
              <a:rPr lang="en-US" sz="1600" dirty="0" smtClean="0"/>
              <a:t>population and explore presenting pricing for uninsured</a:t>
            </a:r>
            <a:endParaRPr lang="en-US" sz="1600" dirty="0"/>
          </a:p>
          <a:p>
            <a:pPr lvl="1">
              <a:lnSpc>
                <a:spcPct val="100000"/>
              </a:lnSpc>
            </a:pPr>
            <a:r>
              <a:rPr lang="en-US" sz="1600" dirty="0" smtClean="0"/>
              <a:t>Evaluate </a:t>
            </a:r>
            <a:r>
              <a:rPr lang="en-US" sz="1600" dirty="0"/>
              <a:t>links and integration with other efforts in Maine involving health data (e.g., CMS SIM grant) and commercial plans’ cost calculators and price </a:t>
            </a:r>
            <a:r>
              <a:rPr lang="en-US" sz="1600" dirty="0" smtClean="0"/>
              <a:t>information</a:t>
            </a:r>
          </a:p>
          <a:p>
            <a:pPr lvl="1">
              <a:lnSpc>
                <a:spcPct val="100000"/>
              </a:lnSpc>
            </a:pPr>
            <a:r>
              <a:rPr lang="en-US" sz="1600" dirty="0" smtClean="0"/>
              <a:t>Evaluating </a:t>
            </a:r>
            <a:r>
              <a:rPr lang="en-US" sz="1600" dirty="0"/>
              <a:t>linking to or incorporating prescription </a:t>
            </a:r>
            <a:r>
              <a:rPr lang="en-US" sz="1600" dirty="0" smtClean="0"/>
              <a:t>drug </a:t>
            </a:r>
            <a:r>
              <a:rPr lang="en-US" sz="1600" dirty="0"/>
              <a:t>pricing information </a:t>
            </a:r>
          </a:p>
          <a:p>
            <a:pPr lvl="1">
              <a:lnSpc>
                <a:spcPct val="100000"/>
              </a:lnSpc>
            </a:pPr>
            <a:endParaRPr lang="en-US" sz="1600" dirty="0" smtClean="0"/>
          </a:p>
          <a:p>
            <a:pPr lvl="1">
              <a:lnSpc>
                <a:spcPct val="100000"/>
              </a:lnSpc>
            </a:pPr>
            <a:endParaRPr lang="en-US" sz="1600" dirty="0"/>
          </a:p>
          <a:p>
            <a:pPr lvl="1">
              <a:lnSpc>
                <a:spcPct val="100000"/>
              </a:lnSpc>
            </a:pPr>
            <a:r>
              <a:rPr lang="en-US" sz="1600" dirty="0" smtClean="0"/>
              <a:t>Incorporate </a:t>
            </a:r>
            <a:r>
              <a:rPr lang="en-US" sz="1600" dirty="0"/>
              <a:t>more powerful tools for online analysis (e.g., allow users to select specific CPT codes, hospitals, and/or geographical areas)</a:t>
            </a:r>
          </a:p>
          <a:p>
            <a:pPr lvl="1">
              <a:lnSpc>
                <a:spcPct val="100000"/>
              </a:lnSpc>
            </a:pPr>
            <a:r>
              <a:rPr lang="en-US" sz="1600" dirty="0"/>
              <a:t>Improve accessibility for mobile devices so that MHDO and other health organizations can more easily develop apps </a:t>
            </a:r>
            <a:r>
              <a:rPr lang="en-US" sz="1600" dirty="0" smtClean="0"/>
              <a:t>that leverage MHDO </a:t>
            </a:r>
            <a:r>
              <a:rPr lang="en-US" sz="1600" dirty="0"/>
              <a:t>data</a:t>
            </a:r>
          </a:p>
          <a:p>
            <a:pPr lvl="1">
              <a:lnSpc>
                <a:spcPct val="100000"/>
              </a:lnSpc>
            </a:pPr>
            <a:r>
              <a:rPr lang="en-US" sz="1600" dirty="0"/>
              <a:t>Improve user interface and usability of site </a:t>
            </a:r>
            <a:endParaRPr lang="en-US" sz="1600" dirty="0" smtClean="0"/>
          </a:p>
          <a:p>
            <a:pPr lvl="1">
              <a:lnSpc>
                <a:spcPct val="100000"/>
              </a:lnSpc>
            </a:pPr>
            <a:r>
              <a:rPr lang="en-US" sz="1600" dirty="0"/>
              <a:t>Provide appropriate tools and data as separate paths on the site for researchers, employers, providers, consumers and other stakeholders</a:t>
            </a:r>
          </a:p>
          <a:p>
            <a:pPr lvl="1">
              <a:lnSpc>
                <a:spcPct val="100000"/>
              </a:lnSpc>
            </a:pPr>
            <a:r>
              <a:rPr lang="en-US" sz="1600" dirty="0"/>
              <a:t>Improve web IT infrastructure to make site more modular and flexible, supporting ease of change in the future (i.e., move to content management system</a:t>
            </a:r>
            <a:r>
              <a:rPr lang="en-US" sz="1600" dirty="0" smtClean="0"/>
              <a:t>)</a:t>
            </a:r>
          </a:p>
          <a:p>
            <a:pPr lvl="1">
              <a:lnSpc>
                <a:spcPct val="100000"/>
              </a:lnSpc>
            </a:pPr>
            <a:r>
              <a:rPr lang="en-US" sz="1600" dirty="0" smtClean="0"/>
              <a:t>Make use of APIs </a:t>
            </a:r>
            <a:r>
              <a:rPr lang="en-US" sz="1600" dirty="0"/>
              <a:t>to access data dynamically from a variety of analytic </a:t>
            </a:r>
            <a:r>
              <a:rPr lang="en-US" sz="1600" dirty="0" smtClean="0"/>
              <a:t>tools</a:t>
            </a:r>
            <a:endParaRPr lang="en-US" sz="1600" dirty="0"/>
          </a:p>
          <a:p>
            <a:pPr lvl="1">
              <a:lnSpc>
                <a:spcPct val="100000"/>
              </a:lnSpc>
            </a:pPr>
            <a:endParaRPr lang="en-US" sz="1600" dirty="0"/>
          </a:p>
        </p:txBody>
      </p:sp>
      <p:sp>
        <p:nvSpPr>
          <p:cNvPr id="4" name="Slide Number Placeholder 3"/>
          <p:cNvSpPr>
            <a:spLocks noGrp="1"/>
          </p:cNvSpPr>
          <p:nvPr>
            <p:ph type="sldNum" sz="quarter" idx="12"/>
          </p:nvPr>
        </p:nvSpPr>
        <p:spPr/>
        <p:txBody>
          <a:bodyPr/>
          <a:lstStyle/>
          <a:p>
            <a:fld id="{4CE482DC-2269-4F26-9D2A-7E44B1A4CD85}" type="slidenum">
              <a:rPr lang="en-US" smtClean="0"/>
              <a:t>16</a:t>
            </a:fld>
            <a:endParaRPr lang="en-US" dirty="0"/>
          </a:p>
        </p:txBody>
      </p:sp>
    </p:spTree>
    <p:extLst>
      <p:ext uri="{BB962C8B-B14F-4D97-AF65-F5344CB8AC3E}">
        <p14:creationId xmlns:p14="http://schemas.microsoft.com/office/powerpoint/2010/main" val="2726189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92" y="243060"/>
            <a:ext cx="10909665" cy="1450757"/>
          </a:xfrm>
        </p:spPr>
        <p:txBody>
          <a:bodyPr>
            <a:noAutofit/>
          </a:bodyPr>
          <a:lstStyle/>
          <a:p>
            <a:r>
              <a:rPr lang="en-US" sz="4300" dirty="0"/>
              <a:t>Review of Grant Deliverables: </a:t>
            </a:r>
            <a:r>
              <a:rPr lang="en-US" sz="4300" dirty="0" smtClean="0"/>
              <a:t/>
            </a:r>
            <a:br>
              <a:rPr lang="en-US" sz="4300" dirty="0" smtClean="0"/>
            </a:br>
            <a:r>
              <a:rPr lang="en-US" sz="3900" dirty="0" smtClean="0"/>
              <a:t>Key </a:t>
            </a:r>
            <a:r>
              <a:rPr lang="en-US" sz="3900" dirty="0"/>
              <a:t>Objectives from CMS Cycle III Grant (</a:t>
            </a:r>
            <a:r>
              <a:rPr lang="en-US" sz="3900" dirty="0" smtClean="0"/>
              <a:t>2013-15)</a:t>
            </a:r>
            <a:endParaRPr lang="en-US" sz="3900" dirty="0"/>
          </a:p>
        </p:txBody>
      </p:sp>
      <p:sp>
        <p:nvSpPr>
          <p:cNvPr id="3" name="Content Placeholder 2"/>
          <p:cNvSpPr>
            <a:spLocks noGrp="1"/>
          </p:cNvSpPr>
          <p:nvPr>
            <p:ph idx="1"/>
          </p:nvPr>
        </p:nvSpPr>
        <p:spPr>
          <a:xfrm>
            <a:off x="1097279" y="1906241"/>
            <a:ext cx="7437120" cy="4332411"/>
          </a:xfrm>
        </p:spPr>
        <p:txBody>
          <a:bodyPr>
            <a:noAutofit/>
          </a:bodyPr>
          <a:lstStyle/>
          <a:p>
            <a:pPr marL="201168" lvl="1" indent="0">
              <a:lnSpc>
                <a:spcPct val="100000"/>
              </a:lnSpc>
              <a:buNone/>
            </a:pPr>
            <a:r>
              <a:rPr lang="en-US" b="1" dirty="0" smtClean="0">
                <a:solidFill>
                  <a:schemeClr val="tx1"/>
                </a:solidFill>
              </a:rPr>
              <a:t>Health </a:t>
            </a:r>
            <a:r>
              <a:rPr lang="en-US" b="1" dirty="0">
                <a:solidFill>
                  <a:schemeClr val="tx1"/>
                </a:solidFill>
              </a:rPr>
              <a:t>Data Transparency and Dissemination </a:t>
            </a:r>
            <a:r>
              <a:rPr lang="en-US" b="1" dirty="0" smtClean="0">
                <a:solidFill>
                  <a:schemeClr val="tx1"/>
                </a:solidFill>
              </a:rPr>
              <a:t>Activities</a:t>
            </a:r>
          </a:p>
          <a:p>
            <a:pPr lvl="1">
              <a:lnSpc>
                <a:spcPct val="100000"/>
              </a:lnSpc>
            </a:pPr>
            <a:r>
              <a:rPr lang="en-US" sz="1800" dirty="0"/>
              <a:t>Evaluate and potentially build infrastructure to support national claims and hospital encounter data sets (i.e., ASC-X12 837 PACDR and ASC-X12 837)</a:t>
            </a:r>
          </a:p>
          <a:p>
            <a:pPr lvl="1">
              <a:lnSpc>
                <a:spcPct val="100000"/>
              </a:lnSpc>
            </a:pPr>
            <a:r>
              <a:rPr lang="en-US" sz="1800" dirty="0" smtClean="0"/>
              <a:t>Improve </a:t>
            </a:r>
            <a:r>
              <a:rPr lang="en-US" sz="1800" dirty="0"/>
              <a:t>communication and outreach to the public to raise awareness of MHDO as a resource for health cost and quality </a:t>
            </a:r>
            <a:r>
              <a:rPr lang="en-US" sz="1800" dirty="0" smtClean="0"/>
              <a:t>data</a:t>
            </a:r>
          </a:p>
          <a:p>
            <a:pPr lvl="2">
              <a:lnSpc>
                <a:spcPct val="100000"/>
              </a:lnSpc>
            </a:pPr>
            <a:r>
              <a:rPr lang="en-US" sz="1700" dirty="0"/>
              <a:t>Awareness campaign</a:t>
            </a:r>
          </a:p>
          <a:p>
            <a:pPr lvl="2">
              <a:lnSpc>
                <a:spcPct val="100000"/>
              </a:lnSpc>
            </a:pPr>
            <a:r>
              <a:rPr lang="en-US" sz="1700" dirty="0"/>
              <a:t>Develop a mechanism for website user feedback</a:t>
            </a:r>
          </a:p>
          <a:p>
            <a:pPr lvl="1">
              <a:lnSpc>
                <a:spcPct val="100000"/>
              </a:lnSpc>
            </a:pPr>
            <a:r>
              <a:rPr lang="en-US" sz="1800" dirty="0"/>
              <a:t>Collaborate with other state and regional health data and analysis efforts</a:t>
            </a:r>
          </a:p>
          <a:p>
            <a:pPr lvl="1" fontAlgn="t">
              <a:lnSpc>
                <a:spcPct val="100000"/>
              </a:lnSpc>
            </a:pPr>
            <a:r>
              <a:rPr lang="en-US" sz="1800" dirty="0" smtClean="0"/>
              <a:t>Work collaboratively with stakeholders to better respond to their needs for data and transparency </a:t>
            </a:r>
            <a:endParaRPr lang="en-US" sz="1800" dirty="0"/>
          </a:p>
        </p:txBody>
      </p:sp>
      <p:sp>
        <p:nvSpPr>
          <p:cNvPr id="4" name="Slide Number Placeholder 3"/>
          <p:cNvSpPr>
            <a:spLocks noGrp="1"/>
          </p:cNvSpPr>
          <p:nvPr>
            <p:ph type="sldNum" sz="quarter" idx="12"/>
          </p:nvPr>
        </p:nvSpPr>
        <p:spPr/>
        <p:txBody>
          <a:bodyPr/>
          <a:lstStyle/>
          <a:p>
            <a:fld id="{4CE482DC-2269-4F26-9D2A-7E44B1A4CD85}" type="slidenum">
              <a:rPr lang="en-US" smtClean="0"/>
              <a:t>17</a:t>
            </a:fld>
            <a:endParaRPr lang="en-US" dirty="0"/>
          </a:p>
        </p:txBody>
      </p:sp>
    </p:spTree>
    <p:extLst>
      <p:ext uri="{BB962C8B-B14F-4D97-AF65-F5344CB8AC3E}">
        <p14:creationId xmlns:p14="http://schemas.microsoft.com/office/powerpoint/2010/main" val="276920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6603"/>
            <a:ext cx="11506199" cy="1450757"/>
          </a:xfrm>
        </p:spPr>
        <p:txBody>
          <a:bodyPr>
            <a:noAutofit/>
          </a:bodyPr>
          <a:lstStyle/>
          <a:p>
            <a:pPr lvl="1" algn="l" rtl="0">
              <a:lnSpc>
                <a:spcPct val="85000"/>
              </a:lnSpc>
              <a:spcBef>
                <a:spcPct val="0"/>
              </a:spcBef>
            </a:pPr>
            <a:r>
              <a:rPr lang="en-US" sz="4300" dirty="0" smtClean="0">
                <a:latin typeface="+mj-lt"/>
              </a:rPr>
              <a:t>Review of Grant Deliverables: </a:t>
            </a:r>
            <a:br>
              <a:rPr lang="en-US" sz="4300" dirty="0" smtClean="0">
                <a:latin typeface="+mj-lt"/>
              </a:rPr>
            </a:br>
            <a:r>
              <a:rPr lang="en-US" sz="3900" dirty="0" smtClean="0">
                <a:solidFill>
                  <a:schemeClr val="tx1">
                    <a:lumMod val="75000"/>
                    <a:lumOff val="25000"/>
                  </a:schemeClr>
                </a:solidFill>
                <a:latin typeface="+mj-lt"/>
              </a:rPr>
              <a:t>Key Objectives from CMS Cycle IV Grant (2014-16)</a:t>
            </a:r>
            <a:endParaRPr lang="en-US" sz="3900" dirty="0">
              <a:latin typeface="+mj-lt"/>
            </a:endParaRPr>
          </a:p>
        </p:txBody>
      </p:sp>
      <p:sp>
        <p:nvSpPr>
          <p:cNvPr id="3" name="Content Placeholder 2"/>
          <p:cNvSpPr>
            <a:spLocks noGrp="1"/>
          </p:cNvSpPr>
          <p:nvPr>
            <p:ph idx="1"/>
          </p:nvPr>
        </p:nvSpPr>
        <p:spPr>
          <a:xfrm>
            <a:off x="685801" y="1941842"/>
            <a:ext cx="11244942" cy="4175929"/>
          </a:xfrm>
        </p:spPr>
        <p:txBody>
          <a:bodyPr numCol="2">
            <a:normAutofit fontScale="32500" lnSpcReduction="20000"/>
          </a:bodyPr>
          <a:lstStyle/>
          <a:p>
            <a:pPr marL="201168" lvl="1" indent="0">
              <a:lnSpc>
                <a:spcPct val="110000"/>
              </a:lnSpc>
              <a:buNone/>
            </a:pPr>
            <a:r>
              <a:rPr lang="en-US" sz="7400" b="1" dirty="0">
                <a:solidFill>
                  <a:schemeClr val="tx1"/>
                </a:solidFill>
              </a:rPr>
              <a:t>Health Cost and Quality Website Activities</a:t>
            </a:r>
          </a:p>
          <a:p>
            <a:pPr lvl="1">
              <a:lnSpc>
                <a:spcPct val="110000"/>
              </a:lnSpc>
            </a:pPr>
            <a:r>
              <a:rPr lang="en-US" sz="5600" dirty="0" smtClean="0"/>
              <a:t>Increase </a:t>
            </a:r>
            <a:r>
              <a:rPr lang="en-US" sz="5600" dirty="0"/>
              <a:t>the number procedures displayed</a:t>
            </a:r>
          </a:p>
          <a:p>
            <a:pPr lvl="2">
              <a:lnSpc>
                <a:spcPct val="110000"/>
              </a:lnSpc>
            </a:pPr>
            <a:r>
              <a:rPr lang="en-US" sz="5200" dirty="0" smtClean="0"/>
              <a:t>Add </a:t>
            </a:r>
            <a:r>
              <a:rPr lang="en-US" sz="5200" dirty="0"/>
              <a:t>additional medical </a:t>
            </a:r>
            <a:r>
              <a:rPr lang="en-US" sz="5200" dirty="0" smtClean="0"/>
              <a:t>procedures</a:t>
            </a:r>
          </a:p>
          <a:p>
            <a:pPr lvl="2">
              <a:lnSpc>
                <a:spcPct val="110000"/>
              </a:lnSpc>
            </a:pPr>
            <a:r>
              <a:rPr lang="en-US" sz="5200" dirty="0" smtClean="0"/>
              <a:t>Develop </a:t>
            </a:r>
            <a:r>
              <a:rPr lang="en-US" sz="5200" dirty="0"/>
              <a:t>and implement an inpatient procedure category and affiliated </a:t>
            </a:r>
            <a:r>
              <a:rPr lang="en-US" sz="5200" dirty="0" smtClean="0"/>
              <a:t>procedures</a:t>
            </a:r>
          </a:p>
          <a:p>
            <a:pPr lvl="2">
              <a:lnSpc>
                <a:spcPct val="110000"/>
              </a:lnSpc>
            </a:pPr>
            <a:r>
              <a:rPr lang="en-US" sz="5200" dirty="0" smtClean="0"/>
              <a:t>Add </a:t>
            </a:r>
            <a:r>
              <a:rPr lang="en-US" sz="5200" dirty="0"/>
              <a:t>mental health/substance abuse procedure category and affiliated </a:t>
            </a:r>
            <a:r>
              <a:rPr lang="en-US" sz="5200" dirty="0" smtClean="0"/>
              <a:t>procedures</a:t>
            </a:r>
          </a:p>
          <a:p>
            <a:pPr lvl="2">
              <a:lnSpc>
                <a:spcPct val="110000"/>
              </a:lnSpc>
            </a:pPr>
            <a:r>
              <a:rPr lang="en-US" sz="5200" dirty="0" smtClean="0"/>
              <a:t>Explore </a:t>
            </a:r>
            <a:r>
              <a:rPr lang="en-US" sz="5200" dirty="0"/>
              <a:t>adding a dental procedure category and affiliated </a:t>
            </a:r>
            <a:r>
              <a:rPr lang="en-US" sz="5200" dirty="0" smtClean="0"/>
              <a:t>procedures</a:t>
            </a:r>
          </a:p>
          <a:p>
            <a:pPr lvl="2">
              <a:lnSpc>
                <a:spcPct val="110000"/>
              </a:lnSpc>
            </a:pPr>
            <a:r>
              <a:rPr lang="en-US" sz="5200" dirty="0" smtClean="0"/>
              <a:t>Explore </a:t>
            </a:r>
            <a:r>
              <a:rPr lang="en-US" sz="5200" dirty="0"/>
              <a:t>adding and enhancing pricing information for pharmacy data (previous activities focused on researching and linking to external data sources</a:t>
            </a:r>
            <a:r>
              <a:rPr lang="en-US" sz="5200" dirty="0" smtClean="0"/>
              <a:t>)</a:t>
            </a:r>
          </a:p>
          <a:p>
            <a:pPr lvl="1">
              <a:lnSpc>
                <a:spcPct val="110000"/>
              </a:lnSpc>
            </a:pPr>
            <a:r>
              <a:rPr lang="en-US" sz="5500" dirty="0" smtClean="0"/>
              <a:t>Increase </a:t>
            </a:r>
            <a:r>
              <a:rPr lang="en-US" sz="5500" dirty="0"/>
              <a:t>the number of non-hospital facilities </a:t>
            </a:r>
            <a:r>
              <a:rPr lang="en-US" sz="5500" dirty="0" smtClean="0"/>
              <a:t>displayed</a:t>
            </a:r>
          </a:p>
          <a:p>
            <a:pPr lvl="1">
              <a:lnSpc>
                <a:spcPct val="110000"/>
              </a:lnSpc>
            </a:pPr>
            <a:endParaRPr lang="en-US" sz="5500" dirty="0" smtClean="0"/>
          </a:p>
          <a:p>
            <a:pPr lvl="1">
              <a:lnSpc>
                <a:spcPct val="110000"/>
              </a:lnSpc>
            </a:pPr>
            <a:endParaRPr lang="en-US" sz="5500" dirty="0"/>
          </a:p>
          <a:p>
            <a:pPr lvl="1">
              <a:lnSpc>
                <a:spcPct val="110000"/>
              </a:lnSpc>
            </a:pPr>
            <a:r>
              <a:rPr lang="en-US" sz="5500" dirty="0" smtClean="0"/>
              <a:t>Define </a:t>
            </a:r>
            <a:r>
              <a:rPr lang="en-US" sz="5500" dirty="0"/>
              <a:t>clinical data to collect (such as laboratory results) and explore integration options </a:t>
            </a:r>
            <a:endParaRPr lang="en-US" sz="5500" dirty="0" smtClean="0"/>
          </a:p>
          <a:p>
            <a:pPr lvl="1">
              <a:lnSpc>
                <a:spcPct val="110000"/>
              </a:lnSpc>
            </a:pPr>
            <a:r>
              <a:rPr lang="en-US" sz="5500" dirty="0" smtClean="0"/>
              <a:t>Enhance </a:t>
            </a:r>
            <a:r>
              <a:rPr lang="en-US" sz="5500" dirty="0"/>
              <a:t>the consumer website experience on computers, tablets, and mobile </a:t>
            </a:r>
            <a:r>
              <a:rPr lang="en-US" sz="5500" dirty="0" smtClean="0"/>
              <a:t>devices</a:t>
            </a:r>
          </a:p>
          <a:p>
            <a:pPr lvl="1">
              <a:lnSpc>
                <a:spcPct val="110000"/>
              </a:lnSpc>
            </a:pPr>
            <a:r>
              <a:rPr lang="en-US" sz="5500" dirty="0" smtClean="0"/>
              <a:t>Enhance </a:t>
            </a:r>
            <a:r>
              <a:rPr lang="en-US" sz="5500" dirty="0"/>
              <a:t>the procedure search function (possibilities include searching for facilities by a clickable county map and searching for procedures by clicking on relevant areas of the human body</a:t>
            </a:r>
            <a:r>
              <a:rPr lang="en-US" sz="5500" dirty="0" smtClean="0"/>
              <a:t>)</a:t>
            </a:r>
          </a:p>
          <a:p>
            <a:pPr lvl="1">
              <a:lnSpc>
                <a:spcPct val="110000"/>
              </a:lnSpc>
            </a:pPr>
            <a:r>
              <a:rPr lang="en-US" sz="5500" dirty="0" smtClean="0"/>
              <a:t>Enhance </a:t>
            </a:r>
            <a:r>
              <a:rPr lang="en-US" sz="5500" dirty="0"/>
              <a:t>data display (possibilities include displaying color-coded price variation on a county map; reporting cost using symbols or words rather than numbers)</a:t>
            </a:r>
          </a:p>
          <a:p>
            <a:pPr lvl="1">
              <a:lnSpc>
                <a:spcPct val="110000"/>
              </a:lnSpc>
            </a:pPr>
            <a:endParaRPr lang="en-US" sz="5600" dirty="0" smtClean="0"/>
          </a:p>
        </p:txBody>
      </p:sp>
      <p:sp>
        <p:nvSpPr>
          <p:cNvPr id="4" name="Slide Number Placeholder 3"/>
          <p:cNvSpPr>
            <a:spLocks noGrp="1"/>
          </p:cNvSpPr>
          <p:nvPr>
            <p:ph type="sldNum" sz="quarter" idx="12"/>
          </p:nvPr>
        </p:nvSpPr>
        <p:spPr/>
        <p:txBody>
          <a:bodyPr/>
          <a:lstStyle/>
          <a:p>
            <a:fld id="{4CE482DC-2269-4F26-9D2A-7E44B1A4CD85}" type="slidenum">
              <a:rPr lang="en-US" smtClean="0"/>
              <a:t>18</a:t>
            </a:fld>
            <a:endParaRPr lang="en-US" dirty="0"/>
          </a:p>
        </p:txBody>
      </p:sp>
    </p:spTree>
    <p:extLst>
      <p:ext uri="{BB962C8B-B14F-4D97-AF65-F5344CB8AC3E}">
        <p14:creationId xmlns:p14="http://schemas.microsoft.com/office/powerpoint/2010/main" val="314439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1094721" cy="1450757"/>
          </a:xfrm>
        </p:spPr>
        <p:txBody>
          <a:bodyPr>
            <a:noAutofit/>
          </a:bodyPr>
          <a:lstStyle/>
          <a:p>
            <a:r>
              <a:rPr lang="en-US" sz="4300" dirty="0"/>
              <a:t>Review of Grant Deliverables: </a:t>
            </a:r>
            <a:r>
              <a:rPr lang="en-US" sz="4300" dirty="0" smtClean="0"/>
              <a:t/>
            </a:r>
            <a:br>
              <a:rPr lang="en-US" sz="4300" dirty="0" smtClean="0"/>
            </a:br>
            <a:r>
              <a:rPr lang="en-US" sz="3900" dirty="0" smtClean="0"/>
              <a:t>Key </a:t>
            </a:r>
            <a:r>
              <a:rPr lang="en-US" sz="3900" dirty="0"/>
              <a:t>Objectives from CMS Cycle IV Grant (</a:t>
            </a:r>
            <a:r>
              <a:rPr lang="en-US" sz="3900" dirty="0" smtClean="0"/>
              <a:t>2014-16)</a:t>
            </a:r>
            <a:endParaRPr lang="en-US" sz="3900" dirty="0"/>
          </a:p>
        </p:txBody>
      </p:sp>
      <p:sp>
        <p:nvSpPr>
          <p:cNvPr id="3" name="Content Placeholder 2"/>
          <p:cNvSpPr>
            <a:spLocks noGrp="1"/>
          </p:cNvSpPr>
          <p:nvPr>
            <p:ph idx="1"/>
          </p:nvPr>
        </p:nvSpPr>
        <p:spPr>
          <a:xfrm>
            <a:off x="1097280" y="2039814"/>
            <a:ext cx="7164977" cy="3829279"/>
          </a:xfrm>
        </p:spPr>
        <p:txBody>
          <a:bodyPr>
            <a:noAutofit/>
          </a:bodyPr>
          <a:lstStyle/>
          <a:p>
            <a:pPr marL="201168" lvl="1" indent="0">
              <a:lnSpc>
                <a:spcPct val="110000"/>
              </a:lnSpc>
              <a:buNone/>
            </a:pPr>
            <a:r>
              <a:rPr lang="en-US" b="1" dirty="0">
                <a:solidFill>
                  <a:schemeClr val="tx1"/>
                </a:solidFill>
              </a:rPr>
              <a:t>Health Data Transparency and </a:t>
            </a:r>
            <a:r>
              <a:rPr lang="en-US" b="1" dirty="0" smtClean="0">
                <a:solidFill>
                  <a:schemeClr val="tx1"/>
                </a:solidFill>
              </a:rPr>
              <a:t>Dissemination </a:t>
            </a:r>
            <a:r>
              <a:rPr lang="en-US" b="1" dirty="0">
                <a:solidFill>
                  <a:schemeClr val="tx1"/>
                </a:solidFill>
              </a:rPr>
              <a:t>Activities</a:t>
            </a:r>
          </a:p>
          <a:p>
            <a:pPr lvl="1">
              <a:lnSpc>
                <a:spcPct val="110000"/>
              </a:lnSpc>
            </a:pPr>
            <a:r>
              <a:rPr lang="en-US" sz="1800" dirty="0" smtClean="0"/>
              <a:t>Work </a:t>
            </a:r>
            <a:r>
              <a:rPr lang="en-US" sz="1800" dirty="0"/>
              <a:t>with stakeholders to develop an online data request system to collect information required for data release and streamline the release </a:t>
            </a:r>
            <a:r>
              <a:rPr lang="en-US" sz="1800" dirty="0" smtClean="0"/>
              <a:t>process</a:t>
            </a:r>
          </a:p>
          <a:p>
            <a:pPr lvl="1">
              <a:lnSpc>
                <a:spcPct val="110000"/>
              </a:lnSpc>
            </a:pPr>
            <a:r>
              <a:rPr lang="en-US" sz="1800" dirty="0" smtClean="0"/>
              <a:t>Research </a:t>
            </a:r>
            <a:r>
              <a:rPr lang="en-US" sz="1800" dirty="0"/>
              <a:t>and make recommendations on the best data payment model options that promote access and </a:t>
            </a:r>
            <a:r>
              <a:rPr lang="en-US" sz="1800" dirty="0" smtClean="0"/>
              <a:t>sustainability</a:t>
            </a:r>
          </a:p>
          <a:p>
            <a:pPr lvl="1">
              <a:lnSpc>
                <a:spcPct val="110000"/>
              </a:lnSpc>
            </a:pPr>
            <a:r>
              <a:rPr lang="en-US" sz="1800" dirty="0" smtClean="0"/>
              <a:t>Research </a:t>
            </a:r>
            <a:r>
              <a:rPr lang="en-US" sz="1800" dirty="0"/>
              <a:t>and make recommendations on options for self-service access to </a:t>
            </a:r>
            <a:r>
              <a:rPr lang="en-US" sz="1800" dirty="0" smtClean="0"/>
              <a:t>data</a:t>
            </a:r>
          </a:p>
          <a:p>
            <a:pPr lvl="1">
              <a:lnSpc>
                <a:spcPct val="110000"/>
              </a:lnSpc>
            </a:pPr>
            <a:r>
              <a:rPr lang="en-US" sz="1800" dirty="0" smtClean="0"/>
              <a:t>Support </a:t>
            </a:r>
            <a:r>
              <a:rPr lang="en-US" sz="1800" dirty="0"/>
              <a:t>the ongoing activities of the Consumer Advisory Group</a:t>
            </a:r>
          </a:p>
        </p:txBody>
      </p:sp>
      <p:sp>
        <p:nvSpPr>
          <p:cNvPr id="4" name="Slide Number Placeholder 3"/>
          <p:cNvSpPr>
            <a:spLocks noGrp="1"/>
          </p:cNvSpPr>
          <p:nvPr>
            <p:ph type="sldNum" sz="quarter" idx="12"/>
          </p:nvPr>
        </p:nvSpPr>
        <p:spPr/>
        <p:txBody>
          <a:bodyPr/>
          <a:lstStyle/>
          <a:p>
            <a:fld id="{4CE482DC-2269-4F26-9D2A-7E44B1A4CD85}" type="slidenum">
              <a:rPr lang="en-US" smtClean="0"/>
              <a:t>19</a:t>
            </a:fld>
            <a:endParaRPr lang="en-US" dirty="0"/>
          </a:p>
        </p:txBody>
      </p:sp>
    </p:spTree>
    <p:extLst>
      <p:ext uri="{BB962C8B-B14F-4D97-AF65-F5344CB8AC3E}">
        <p14:creationId xmlns:p14="http://schemas.microsoft.com/office/powerpoint/2010/main" val="1682563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Introduction of Team</a:t>
            </a:r>
          </a:p>
        </p:txBody>
      </p:sp>
      <p:sp>
        <p:nvSpPr>
          <p:cNvPr id="5" name="Content Placeholder 4"/>
          <p:cNvSpPr>
            <a:spLocks noGrp="1"/>
          </p:cNvSpPr>
          <p:nvPr>
            <p:ph sz="half" idx="1"/>
          </p:nvPr>
        </p:nvSpPr>
        <p:spPr/>
        <p:txBody>
          <a:bodyPr>
            <a:normAutofit fontScale="85000" lnSpcReduction="20000"/>
          </a:bodyPr>
          <a:lstStyle/>
          <a:p>
            <a:pPr marL="0" indent="0">
              <a:buNone/>
            </a:pPr>
            <a:r>
              <a:rPr lang="en-US" b="1" dirty="0" smtClean="0"/>
              <a:t>Karynlee Harrington, MHDO</a:t>
            </a:r>
          </a:p>
          <a:p>
            <a:pPr marL="0" indent="0">
              <a:spcBef>
                <a:spcPts val="0"/>
              </a:spcBef>
              <a:buNone/>
            </a:pPr>
            <a:r>
              <a:rPr lang="en-US" i="1" dirty="0" smtClean="0"/>
              <a:t> Acting </a:t>
            </a:r>
            <a:r>
              <a:rPr lang="en-US" i="1" dirty="0"/>
              <a:t>Executive Director</a:t>
            </a:r>
          </a:p>
          <a:p>
            <a:pPr marL="0" indent="0">
              <a:buNone/>
            </a:pPr>
            <a:r>
              <a:rPr lang="en-US" b="1" dirty="0" smtClean="0"/>
              <a:t>Kimberly Wing, MHDO</a:t>
            </a:r>
          </a:p>
          <a:p>
            <a:pPr>
              <a:spcBef>
                <a:spcPts val="0"/>
              </a:spcBef>
            </a:pPr>
            <a:r>
              <a:rPr lang="en-US" i="1" dirty="0"/>
              <a:t>Programmer </a:t>
            </a:r>
            <a:r>
              <a:rPr lang="en-US" i="1" dirty="0" smtClean="0"/>
              <a:t>Analyst</a:t>
            </a:r>
          </a:p>
          <a:p>
            <a:pPr marL="0" indent="0">
              <a:buNone/>
            </a:pPr>
            <a:r>
              <a:rPr lang="en-US" b="1" dirty="0"/>
              <a:t>David Hughes, HSRI</a:t>
            </a:r>
          </a:p>
          <a:p>
            <a:pPr>
              <a:spcBef>
                <a:spcPts val="0"/>
              </a:spcBef>
            </a:pPr>
            <a:r>
              <a:rPr lang="en-US" i="1" dirty="0" smtClean="0"/>
              <a:t>Project </a:t>
            </a:r>
            <a:r>
              <a:rPr lang="en-US" i="1" dirty="0"/>
              <a:t>Director</a:t>
            </a:r>
          </a:p>
          <a:p>
            <a:pPr marL="0" indent="0">
              <a:buNone/>
            </a:pPr>
            <a:r>
              <a:rPr lang="en-US" b="1" dirty="0"/>
              <a:t>Leanne Candura, HSRI</a:t>
            </a:r>
          </a:p>
          <a:p>
            <a:pPr>
              <a:spcBef>
                <a:spcPts val="0"/>
              </a:spcBef>
            </a:pPr>
            <a:r>
              <a:rPr lang="en-US" i="1" dirty="0"/>
              <a:t> Project Manager</a:t>
            </a:r>
          </a:p>
          <a:p>
            <a:pPr marL="0" indent="0">
              <a:buNone/>
            </a:pPr>
            <a:r>
              <a:rPr lang="en-US" b="1" dirty="0"/>
              <a:t>Margaret Mulcahy, HSRI</a:t>
            </a:r>
          </a:p>
          <a:p>
            <a:pPr marL="0" indent="0">
              <a:spcBef>
                <a:spcPts val="0"/>
              </a:spcBef>
              <a:buNone/>
            </a:pPr>
            <a:r>
              <a:rPr lang="en-US" i="1" dirty="0"/>
              <a:t> Research </a:t>
            </a:r>
            <a:r>
              <a:rPr lang="en-US" i="1" dirty="0" smtClean="0"/>
              <a:t>Analyst</a:t>
            </a:r>
          </a:p>
          <a:p>
            <a:pPr marL="0" indent="0">
              <a:lnSpc>
                <a:spcPct val="100000"/>
              </a:lnSpc>
              <a:buNone/>
            </a:pPr>
            <a:r>
              <a:rPr lang="en-US" b="1" dirty="0"/>
              <a:t>Kevin Rogers, HSRI</a:t>
            </a:r>
          </a:p>
          <a:p>
            <a:pPr>
              <a:lnSpc>
                <a:spcPct val="100000"/>
              </a:lnSpc>
              <a:spcBef>
                <a:spcPts val="0"/>
              </a:spcBef>
            </a:pPr>
            <a:r>
              <a:rPr lang="en-US" i="1" dirty="0" smtClean="0"/>
              <a:t>Product </a:t>
            </a:r>
            <a:r>
              <a:rPr lang="en-US" i="1" dirty="0"/>
              <a:t>Development </a:t>
            </a:r>
            <a:r>
              <a:rPr lang="en-US" i="1" dirty="0" smtClean="0"/>
              <a:t>Lead</a:t>
            </a:r>
          </a:p>
          <a:p>
            <a:pPr marL="0" indent="0">
              <a:lnSpc>
                <a:spcPct val="100000"/>
              </a:lnSpc>
              <a:buNone/>
            </a:pPr>
            <a:r>
              <a:rPr lang="en-US" b="1" dirty="0"/>
              <a:t>Kate Mullins, HSRI</a:t>
            </a:r>
          </a:p>
          <a:p>
            <a:pPr>
              <a:lnSpc>
                <a:spcPct val="100000"/>
              </a:lnSpc>
              <a:spcBef>
                <a:spcPts val="0"/>
              </a:spcBef>
            </a:pPr>
            <a:r>
              <a:rPr lang="en-US" i="1" dirty="0" smtClean="0"/>
              <a:t>Assistant Project Manager</a:t>
            </a:r>
            <a:endParaRPr lang="en-US" i="1" dirty="0"/>
          </a:p>
          <a:p>
            <a:pPr>
              <a:spcBef>
                <a:spcPts val="0"/>
              </a:spcBef>
            </a:pPr>
            <a:endParaRPr lang="en-US" i="1" dirty="0"/>
          </a:p>
        </p:txBody>
      </p:sp>
      <p:sp>
        <p:nvSpPr>
          <p:cNvPr id="6" name="Content Placeholder 5"/>
          <p:cNvSpPr>
            <a:spLocks noGrp="1"/>
          </p:cNvSpPr>
          <p:nvPr>
            <p:ph sz="half" idx="2"/>
          </p:nvPr>
        </p:nvSpPr>
        <p:spPr/>
        <p:txBody>
          <a:bodyPr>
            <a:normAutofit fontScale="85000" lnSpcReduction="20000"/>
          </a:bodyPr>
          <a:lstStyle/>
          <a:p>
            <a:pPr marL="0" indent="0">
              <a:buNone/>
            </a:pPr>
            <a:r>
              <a:rPr lang="en-US" b="1" dirty="0" smtClean="0"/>
              <a:t>Tim Mulcahy, NORC</a:t>
            </a:r>
          </a:p>
          <a:p>
            <a:pPr>
              <a:spcBef>
                <a:spcPts val="0"/>
              </a:spcBef>
            </a:pPr>
            <a:r>
              <a:rPr lang="en-US" i="1" dirty="0" smtClean="0"/>
              <a:t>Deputy </a:t>
            </a:r>
            <a:r>
              <a:rPr lang="en-US" i="1" dirty="0"/>
              <a:t>Project Director</a:t>
            </a:r>
          </a:p>
          <a:p>
            <a:pPr marL="0" indent="0">
              <a:buNone/>
            </a:pPr>
            <a:r>
              <a:rPr lang="en-US" b="1" dirty="0" smtClean="0"/>
              <a:t>Elaine </a:t>
            </a:r>
            <a:r>
              <a:rPr lang="en-US" b="1" dirty="0"/>
              <a:t>Swift, NORC</a:t>
            </a:r>
          </a:p>
          <a:p>
            <a:pPr>
              <a:spcBef>
                <a:spcPts val="0"/>
              </a:spcBef>
            </a:pPr>
            <a:r>
              <a:rPr lang="en-US" i="1" dirty="0" smtClean="0"/>
              <a:t>Principal </a:t>
            </a:r>
            <a:r>
              <a:rPr lang="en-US" i="1" dirty="0"/>
              <a:t>Research Scientist</a:t>
            </a:r>
          </a:p>
          <a:p>
            <a:pPr marL="0" indent="0">
              <a:buNone/>
            </a:pPr>
            <a:r>
              <a:rPr lang="en-US" b="1" dirty="0" smtClean="0"/>
              <a:t>Aaron Wesolowski, NORC</a:t>
            </a:r>
          </a:p>
          <a:p>
            <a:pPr>
              <a:spcBef>
                <a:spcPts val="0"/>
              </a:spcBef>
            </a:pPr>
            <a:r>
              <a:rPr lang="en-US" i="1" dirty="0" smtClean="0"/>
              <a:t>Senior </a:t>
            </a:r>
            <a:r>
              <a:rPr lang="en-US" i="1" dirty="0"/>
              <a:t>Research Scientist</a:t>
            </a:r>
          </a:p>
          <a:p>
            <a:pPr marL="0" indent="0">
              <a:buNone/>
            </a:pPr>
            <a:r>
              <a:rPr lang="en-US" b="1" dirty="0" smtClean="0"/>
              <a:t>Kathy Rowen, NORC</a:t>
            </a:r>
          </a:p>
          <a:p>
            <a:pPr>
              <a:spcBef>
                <a:spcPts val="0"/>
              </a:spcBef>
            </a:pPr>
            <a:r>
              <a:rPr lang="en-US" i="1" dirty="0" smtClean="0"/>
              <a:t>Research Scientist</a:t>
            </a:r>
            <a:endParaRPr lang="en-US" i="1" dirty="0"/>
          </a:p>
          <a:p>
            <a:pPr marL="0" indent="0">
              <a:buNone/>
            </a:pPr>
            <a:r>
              <a:rPr lang="en-US" sz="2100" b="1" dirty="0"/>
              <a:t>Scot Ausborn, NORC</a:t>
            </a:r>
          </a:p>
          <a:p>
            <a:pPr>
              <a:spcBef>
                <a:spcPts val="0"/>
              </a:spcBef>
            </a:pPr>
            <a:r>
              <a:rPr lang="en-US" i="1" dirty="0" smtClean="0"/>
              <a:t>Data Scientist</a:t>
            </a:r>
            <a:endParaRPr lang="en-US" i="1" dirty="0"/>
          </a:p>
          <a:p>
            <a:pPr marL="0" indent="0">
              <a:buNone/>
            </a:pPr>
            <a:r>
              <a:rPr lang="en-US" sz="2100" b="1" dirty="0"/>
              <a:t>Judith </a:t>
            </a:r>
            <a:r>
              <a:rPr lang="en-US" sz="2100" b="1" dirty="0" smtClean="0"/>
              <a:t>Hibbard, University of Oregon</a:t>
            </a:r>
          </a:p>
          <a:p>
            <a:pPr>
              <a:spcBef>
                <a:spcPts val="0"/>
              </a:spcBef>
            </a:pPr>
            <a:r>
              <a:rPr lang="en-US" i="1" dirty="0"/>
              <a:t>Senior </a:t>
            </a:r>
            <a:r>
              <a:rPr lang="en-US" i="1" dirty="0" smtClean="0"/>
              <a:t>Researcher</a:t>
            </a:r>
          </a:p>
          <a:p>
            <a:pPr>
              <a:spcBef>
                <a:spcPts val="0"/>
              </a:spcBef>
            </a:pPr>
            <a:endParaRPr lang="en-US" i="1" dirty="0"/>
          </a:p>
          <a:p>
            <a:pPr marL="0" indent="0">
              <a:spcBef>
                <a:spcPts val="0"/>
              </a:spcBef>
              <a:buNone/>
            </a:pPr>
            <a:r>
              <a:rPr lang="en-US" sz="2100" b="1" dirty="0"/>
              <a:t>Mellissa Hillmyer, </a:t>
            </a:r>
            <a:r>
              <a:rPr lang="en-US" sz="2100" b="1" dirty="0" smtClean="0"/>
              <a:t>Wowza</a:t>
            </a:r>
          </a:p>
          <a:p>
            <a:pPr>
              <a:spcBef>
                <a:spcPts val="0"/>
              </a:spcBef>
            </a:pPr>
            <a:r>
              <a:rPr lang="en-US" i="1" dirty="0"/>
              <a:t>Account Strategist</a:t>
            </a:r>
          </a:p>
          <a:p>
            <a:pPr marL="0" indent="0">
              <a:spcBef>
                <a:spcPts val="0"/>
              </a:spcBef>
              <a:buNone/>
            </a:pPr>
            <a:endParaRPr lang="en-US" i="1" dirty="0" smtClean="0"/>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2</a:t>
            </a:fld>
            <a:endParaRPr lang="en-US" sz="2200" dirty="0"/>
          </a:p>
        </p:txBody>
      </p:sp>
    </p:spTree>
    <p:extLst>
      <p:ext uri="{BB962C8B-B14F-4D97-AF65-F5344CB8AC3E}">
        <p14:creationId xmlns:p14="http://schemas.microsoft.com/office/powerpoint/2010/main" val="1464890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Review of Consumer Advisory Group</a:t>
            </a:r>
            <a:endParaRPr lang="en-US" dirty="0"/>
          </a:p>
        </p:txBody>
      </p:sp>
      <p:sp>
        <p:nvSpPr>
          <p:cNvPr id="6" name="Text Placeholder 5"/>
          <p:cNvSpPr>
            <a:spLocks noGrp="1"/>
          </p:cNvSpPr>
          <p:nvPr>
            <p:ph type="body" idx="1"/>
          </p:nvPr>
        </p:nvSpPr>
        <p:spPr/>
        <p:txBody>
          <a:bodyPr>
            <a:normAutofit fontScale="85000" lnSpcReduction="20000"/>
          </a:bodyPr>
          <a:lstStyle/>
          <a:p>
            <a:pPr marL="0" lvl="1">
              <a:spcBef>
                <a:spcPts val="1200"/>
              </a:spcBef>
              <a:spcAft>
                <a:spcPts val="200"/>
              </a:spcAft>
              <a:buSzPct val="100000"/>
            </a:pPr>
            <a:r>
              <a:rPr lang="en-US" sz="2400" cap="all" spc="200" dirty="0">
                <a:solidFill>
                  <a:schemeClr val="accent3">
                    <a:lumMod val="75000"/>
                  </a:schemeClr>
                </a:solidFill>
                <a:latin typeface="+mj-lt"/>
              </a:rPr>
              <a:t>Composition of Consumer Advisory Group</a:t>
            </a:r>
          </a:p>
          <a:p>
            <a:pPr marL="0" lvl="1">
              <a:spcBef>
                <a:spcPts val="1200"/>
              </a:spcBef>
              <a:spcAft>
                <a:spcPts val="200"/>
              </a:spcAft>
              <a:buSzPct val="100000"/>
            </a:pPr>
            <a:r>
              <a:rPr lang="en-US" sz="2400" cap="all" spc="200" dirty="0">
                <a:solidFill>
                  <a:schemeClr val="accent3">
                    <a:lumMod val="75000"/>
                  </a:schemeClr>
                </a:solidFill>
                <a:latin typeface="+mj-lt"/>
              </a:rPr>
              <a:t>Roadmap</a:t>
            </a:r>
          </a:p>
          <a:p>
            <a:pPr marL="0" lvl="1">
              <a:spcBef>
                <a:spcPts val="1200"/>
              </a:spcBef>
              <a:spcAft>
                <a:spcPts val="200"/>
              </a:spcAft>
              <a:buSzPct val="100000"/>
            </a:pPr>
            <a:r>
              <a:rPr lang="en-US" sz="2400" cap="all" spc="200" dirty="0">
                <a:solidFill>
                  <a:schemeClr val="accent3">
                    <a:lumMod val="75000"/>
                  </a:schemeClr>
                </a:solidFill>
                <a:latin typeface="+mj-lt"/>
              </a:rPr>
              <a:t>Recommendations</a:t>
            </a:r>
          </a:p>
          <a:p>
            <a:pPr marL="0" indent="0">
              <a:buNone/>
            </a:pP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20</a:t>
            </a:fld>
            <a:endParaRPr lang="en-US" sz="2200" dirty="0"/>
          </a:p>
        </p:txBody>
      </p:sp>
    </p:spTree>
    <p:extLst>
      <p:ext uri="{BB962C8B-B14F-4D97-AF65-F5344CB8AC3E}">
        <p14:creationId xmlns:p14="http://schemas.microsoft.com/office/powerpoint/2010/main" val="1218321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Consumer Advisory Group Composition</a:t>
            </a:r>
            <a:endParaRPr lang="en-US" dirty="0">
              <a:solidFill>
                <a:schemeClr val="tx1"/>
              </a:solidFill>
            </a:endParaRPr>
          </a:p>
        </p:txBody>
      </p:sp>
      <p:sp>
        <p:nvSpPr>
          <p:cNvPr id="6" name="Text Placeholder 5"/>
          <p:cNvSpPr>
            <a:spLocks noGrp="1"/>
          </p:cNvSpPr>
          <p:nvPr>
            <p:ph idx="1"/>
          </p:nvPr>
        </p:nvSpPr>
        <p:spPr/>
        <p:txBody>
          <a:bodyPr>
            <a:normAutofit/>
          </a:bodyPr>
          <a:lstStyle/>
          <a:p>
            <a:pPr hangingPunct="0"/>
            <a:r>
              <a:rPr lang="en-US" sz="2400" b="1" dirty="0"/>
              <a:t>Group Charge:  </a:t>
            </a:r>
            <a:r>
              <a:rPr lang="en-US" sz="2400" dirty="0"/>
              <a:t>The MHDO Consumer Advisory Group will provide input and guidance to the Agency on its efforts to provide and integrate comprehensive and useful health care cost and quality data through its </a:t>
            </a:r>
            <a:r>
              <a:rPr lang="en-US" sz="2400" dirty="0" smtClean="0"/>
              <a:t>publicly </a:t>
            </a:r>
            <a:r>
              <a:rPr lang="en-US" sz="2400" dirty="0"/>
              <a:t>accessible venue for Maine people.</a:t>
            </a:r>
          </a:p>
          <a:p>
            <a:pPr hangingPunct="0"/>
            <a:r>
              <a:rPr lang="en-US" sz="2400" b="1" dirty="0" smtClean="0"/>
              <a:t>Governance </a:t>
            </a:r>
            <a:r>
              <a:rPr lang="en-US" sz="2400" b="1" dirty="0"/>
              <a:t>Structure:  </a:t>
            </a:r>
            <a:r>
              <a:rPr lang="en-US" sz="2400" dirty="0"/>
              <a:t>The MHDO Consumer Advisory Group serves in an advisory role, and provides recommendation to the MHDO staff </a:t>
            </a:r>
            <a:r>
              <a:rPr lang="en-US" sz="2400" dirty="0" smtClean="0"/>
              <a:t>and, </a:t>
            </a:r>
            <a:r>
              <a:rPr lang="en-US" sz="2400" dirty="0"/>
              <a:t>when </a:t>
            </a:r>
            <a:r>
              <a:rPr lang="en-US" sz="2400" dirty="0" smtClean="0"/>
              <a:t>appropriate, </a:t>
            </a:r>
            <a:r>
              <a:rPr lang="en-US" sz="2400" dirty="0"/>
              <a:t>the MHDO Board.  Decisions within the Group will be made by consensus.  </a:t>
            </a:r>
          </a:p>
          <a:p>
            <a:pPr hangingPunct="0"/>
            <a:r>
              <a:rPr lang="en-US" sz="2400" b="1" dirty="0" smtClean="0"/>
              <a:t>Membership</a:t>
            </a:r>
            <a:r>
              <a:rPr lang="en-US" sz="2400" b="1" dirty="0"/>
              <a:t>:</a:t>
            </a:r>
            <a:r>
              <a:rPr lang="en-US" sz="2400" dirty="0"/>
              <a:t> The </a:t>
            </a:r>
            <a:r>
              <a:rPr lang="en-US" sz="2400" dirty="0" smtClean="0"/>
              <a:t>Quality Counts </a:t>
            </a:r>
            <a:r>
              <a:rPr lang="en-US" sz="2400" dirty="0"/>
              <a:t>Consumer Advisory Council plus additional members.</a:t>
            </a:r>
          </a:p>
        </p:txBody>
      </p:sp>
      <p:sp>
        <p:nvSpPr>
          <p:cNvPr id="4" name="Slide Number Placeholder 3"/>
          <p:cNvSpPr>
            <a:spLocks noGrp="1"/>
          </p:cNvSpPr>
          <p:nvPr>
            <p:ph type="sldNum" sz="quarter" idx="12"/>
          </p:nvPr>
        </p:nvSpPr>
        <p:spPr/>
        <p:txBody>
          <a:bodyPr/>
          <a:lstStyle/>
          <a:p>
            <a:fld id="{4CE482DC-2269-4F26-9D2A-7E44B1A4CD85}" type="slidenum">
              <a:rPr lang="en-US" smtClean="0"/>
              <a:pPr/>
              <a:t>21</a:t>
            </a:fld>
            <a:endParaRPr lang="en-US" dirty="0"/>
          </a:p>
        </p:txBody>
      </p:sp>
    </p:spTree>
    <p:extLst>
      <p:ext uri="{BB962C8B-B14F-4D97-AF65-F5344CB8AC3E}">
        <p14:creationId xmlns:p14="http://schemas.microsoft.com/office/powerpoint/2010/main" val="2383899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Consumer Advisory Group-Overview of Roadmap</a:t>
            </a:r>
            <a:endParaRPr lang="en-US" dirty="0">
              <a:solidFill>
                <a:schemeClr val="tx1"/>
              </a:solidFill>
            </a:endParaRPr>
          </a:p>
        </p:txBody>
      </p:sp>
      <p:sp>
        <p:nvSpPr>
          <p:cNvPr id="3" name="Content Placeholder 2"/>
          <p:cNvSpPr>
            <a:spLocks noGrp="1"/>
          </p:cNvSpPr>
          <p:nvPr>
            <p:ph idx="1"/>
          </p:nvPr>
        </p:nvSpPr>
        <p:spPr>
          <a:xfrm>
            <a:off x="918753" y="1831385"/>
            <a:ext cx="10892247" cy="4469059"/>
          </a:xfrm>
        </p:spPr>
        <p:txBody>
          <a:bodyPr numCol="3">
            <a:noAutofit/>
          </a:bodyPr>
          <a:lstStyle/>
          <a:p>
            <a:r>
              <a:rPr lang="en-US" sz="2200" dirty="0">
                <a:solidFill>
                  <a:schemeClr val="accent3">
                    <a:lumMod val="75000"/>
                  </a:schemeClr>
                </a:solidFill>
              </a:rPr>
              <a:t>May 16, 2014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Overview </a:t>
            </a:r>
            <a:r>
              <a:rPr lang="en-US" sz="2200" dirty="0"/>
              <a:t>of Road Map and Review of MHDO’s Current Website</a:t>
            </a:r>
          </a:p>
          <a:p>
            <a:r>
              <a:rPr lang="en-US" sz="2200" dirty="0">
                <a:solidFill>
                  <a:schemeClr val="accent3">
                    <a:lumMod val="75000"/>
                  </a:schemeClr>
                </a:solidFill>
              </a:rPr>
              <a:t>July 11, 2014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External </a:t>
            </a:r>
            <a:r>
              <a:rPr lang="en-US" sz="2200" dirty="0"/>
              <a:t>Resources, Including Prescription Drug Pricing Information</a:t>
            </a:r>
          </a:p>
          <a:p>
            <a:r>
              <a:rPr lang="en-US" sz="2200" dirty="0" smtClean="0">
                <a:solidFill>
                  <a:schemeClr val="accent3">
                    <a:lumMod val="75000"/>
                  </a:schemeClr>
                </a:solidFill>
              </a:rPr>
              <a:t>Sept. 12</a:t>
            </a:r>
            <a:r>
              <a:rPr lang="en-US" sz="2200" dirty="0">
                <a:solidFill>
                  <a:schemeClr val="accent3">
                    <a:lumMod val="75000"/>
                  </a:schemeClr>
                </a:solidFill>
              </a:rPr>
              <a:t>, 2014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Persona </a:t>
            </a:r>
            <a:r>
              <a:rPr lang="en-US" sz="2200" dirty="0"/>
              <a:t>Presentation; Quality Indicators </a:t>
            </a:r>
            <a:r>
              <a:rPr lang="en-US" sz="2200" dirty="0" smtClean="0"/>
              <a:t>Part </a:t>
            </a:r>
            <a:r>
              <a:rPr lang="en-US" sz="2200" dirty="0"/>
              <a:t>I, Including Integrating MONAHRQ Data </a:t>
            </a:r>
          </a:p>
          <a:p>
            <a:r>
              <a:rPr lang="en-US" sz="2200" dirty="0" smtClean="0">
                <a:solidFill>
                  <a:schemeClr val="accent3">
                    <a:lumMod val="75000"/>
                  </a:schemeClr>
                </a:solidFill>
              </a:rPr>
              <a:t>Nov. 14</a:t>
            </a:r>
            <a:r>
              <a:rPr lang="en-US" sz="2200" dirty="0">
                <a:solidFill>
                  <a:schemeClr val="accent3">
                    <a:lumMod val="75000"/>
                  </a:schemeClr>
                </a:solidFill>
              </a:rPr>
              <a:t>, 2014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Quality </a:t>
            </a:r>
            <a:r>
              <a:rPr lang="en-US" sz="2200" dirty="0"/>
              <a:t>Indicators Part </a:t>
            </a:r>
            <a:r>
              <a:rPr lang="en-US" sz="2200" dirty="0" smtClean="0"/>
              <a:t>II</a:t>
            </a:r>
          </a:p>
          <a:p>
            <a:r>
              <a:rPr lang="en-US" sz="2200" dirty="0" smtClean="0">
                <a:solidFill>
                  <a:schemeClr val="accent3">
                    <a:lumMod val="75000"/>
                  </a:schemeClr>
                </a:solidFill>
              </a:rPr>
              <a:t>Jan. 9</a:t>
            </a:r>
            <a:r>
              <a:rPr lang="en-US" sz="2200" dirty="0">
                <a:solidFill>
                  <a:schemeClr val="accent3">
                    <a:lumMod val="75000"/>
                  </a:schemeClr>
                </a:solidFill>
              </a:rPr>
              <a:t>, 2015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Review </a:t>
            </a:r>
            <a:r>
              <a:rPr lang="en-US" sz="2200" dirty="0"/>
              <a:t>of MONAHRQ, plan to integrate cost and quality, </a:t>
            </a:r>
            <a:r>
              <a:rPr lang="en-US" sz="2200" dirty="0" err="1" smtClean="0"/>
              <a:t>HealthCompare</a:t>
            </a:r>
            <a:r>
              <a:rPr lang="en-US" sz="2200" dirty="0" smtClean="0"/>
              <a:t> </a:t>
            </a:r>
            <a:r>
              <a:rPr lang="en-US" sz="2200" dirty="0"/>
              <a:t>style tiles</a:t>
            </a:r>
          </a:p>
          <a:p>
            <a:r>
              <a:rPr lang="en-US" sz="2200" dirty="0">
                <a:solidFill>
                  <a:schemeClr val="accent3">
                    <a:lumMod val="75000"/>
                  </a:schemeClr>
                </a:solidFill>
              </a:rPr>
              <a:t>March 13, 2015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Review </a:t>
            </a:r>
            <a:r>
              <a:rPr lang="en-US" sz="2200" dirty="0"/>
              <a:t>draft of revised website</a:t>
            </a:r>
          </a:p>
          <a:p>
            <a:r>
              <a:rPr lang="en-US" sz="2200" dirty="0">
                <a:solidFill>
                  <a:schemeClr val="accent3">
                    <a:lumMod val="75000"/>
                  </a:schemeClr>
                </a:solidFill>
              </a:rPr>
              <a:t>May 8, 2015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Awareness </a:t>
            </a:r>
            <a:r>
              <a:rPr lang="en-US" sz="2200" dirty="0"/>
              <a:t>Campaign</a:t>
            </a:r>
          </a:p>
          <a:p>
            <a:endParaRPr lang="en-US" sz="2200" dirty="0" smtClean="0">
              <a:solidFill>
                <a:schemeClr val="accent3">
                  <a:lumMod val="75000"/>
                </a:schemeClr>
              </a:solidFill>
            </a:endParaRPr>
          </a:p>
          <a:p>
            <a:r>
              <a:rPr lang="en-US" sz="2200" dirty="0" smtClean="0">
                <a:solidFill>
                  <a:schemeClr val="accent3">
                    <a:lumMod val="75000"/>
                  </a:schemeClr>
                </a:solidFill>
              </a:rPr>
              <a:t>July </a:t>
            </a:r>
            <a:r>
              <a:rPr lang="en-US" sz="2200" dirty="0">
                <a:solidFill>
                  <a:schemeClr val="accent3">
                    <a:lumMod val="75000"/>
                  </a:schemeClr>
                </a:solidFill>
              </a:rPr>
              <a:t>10, 2015 </a:t>
            </a:r>
            <a:r>
              <a:rPr lang="en-US" sz="2200" dirty="0" smtClean="0">
                <a:solidFill>
                  <a:schemeClr val="accent3">
                    <a:lumMod val="75000"/>
                  </a:schemeClr>
                </a:solidFill>
              </a:rPr>
              <a:t/>
            </a:r>
            <a:br>
              <a:rPr lang="en-US" sz="2200" dirty="0" smtClean="0">
                <a:solidFill>
                  <a:schemeClr val="accent3">
                    <a:lumMod val="75000"/>
                  </a:schemeClr>
                </a:solidFill>
              </a:rPr>
            </a:br>
            <a:r>
              <a:rPr lang="en-US" sz="2200" dirty="0" smtClean="0"/>
              <a:t>Review </a:t>
            </a:r>
            <a:r>
              <a:rPr lang="en-US" sz="2200" dirty="0"/>
              <a:t>MHDO’s CMS Grant Product Plan (website, consumer guides etc.) and Timeline</a:t>
            </a:r>
          </a:p>
          <a:p>
            <a:r>
              <a:rPr lang="en-US" sz="2200" dirty="0" smtClean="0">
                <a:solidFill>
                  <a:schemeClr val="accent3">
                    <a:lumMod val="75000"/>
                  </a:schemeClr>
                </a:solidFill>
              </a:rPr>
              <a:t>Sept. 11</a:t>
            </a:r>
            <a:r>
              <a:rPr lang="en-US" sz="2200" dirty="0">
                <a:solidFill>
                  <a:schemeClr val="accent3">
                    <a:lumMod val="75000"/>
                  </a:schemeClr>
                </a:solidFill>
              </a:rPr>
              <a:t>, 2015 (tentative) </a:t>
            </a:r>
            <a:r>
              <a:rPr lang="en-US" sz="2200" dirty="0" smtClean="0"/>
              <a:t/>
            </a:r>
            <a:br>
              <a:rPr lang="en-US" sz="2200" dirty="0" smtClean="0"/>
            </a:br>
            <a:r>
              <a:rPr lang="en-US" sz="2200" dirty="0" smtClean="0"/>
              <a:t>Celebrate </a:t>
            </a:r>
            <a:r>
              <a:rPr lang="en-US" sz="2200" dirty="0"/>
              <a:t>Achievements and Discuss Next Steps</a:t>
            </a:r>
          </a:p>
        </p:txBody>
      </p:sp>
      <p:sp>
        <p:nvSpPr>
          <p:cNvPr id="4" name="Slide Number Placeholder 3"/>
          <p:cNvSpPr>
            <a:spLocks noGrp="1"/>
          </p:cNvSpPr>
          <p:nvPr>
            <p:ph type="sldNum" sz="quarter" idx="12"/>
          </p:nvPr>
        </p:nvSpPr>
        <p:spPr/>
        <p:txBody>
          <a:bodyPr/>
          <a:lstStyle/>
          <a:p>
            <a:fld id="{4CE482DC-2269-4F26-9D2A-7E44B1A4CD85}" type="slidenum">
              <a:rPr lang="en-US" smtClean="0"/>
              <a:t>22</a:t>
            </a:fld>
            <a:endParaRPr lang="en-US" dirty="0"/>
          </a:p>
        </p:txBody>
      </p:sp>
    </p:spTree>
    <p:extLst>
      <p:ext uri="{BB962C8B-B14F-4D97-AF65-F5344CB8AC3E}">
        <p14:creationId xmlns:p14="http://schemas.microsoft.com/office/powerpoint/2010/main" val="138131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Consumer Advisory Group Recommendations: </a:t>
            </a:r>
            <a:br>
              <a:rPr lang="en-US" dirty="0" smtClean="0">
                <a:solidFill>
                  <a:schemeClr val="tx1"/>
                </a:solidFill>
              </a:rPr>
            </a:br>
            <a:r>
              <a:rPr lang="en-US" dirty="0" smtClean="0">
                <a:solidFill>
                  <a:schemeClr val="tx1"/>
                </a:solidFill>
              </a:rPr>
              <a:t>Website Function</a:t>
            </a:r>
            <a:endParaRPr lang="en-US" dirty="0">
              <a:solidFill>
                <a:schemeClr val="tx1"/>
              </a:solidFill>
            </a:endParaRPr>
          </a:p>
        </p:txBody>
      </p:sp>
      <p:sp>
        <p:nvSpPr>
          <p:cNvPr id="3" name="Content Placeholder 2"/>
          <p:cNvSpPr>
            <a:spLocks noGrp="1"/>
          </p:cNvSpPr>
          <p:nvPr>
            <p:ph idx="1"/>
          </p:nvPr>
        </p:nvSpPr>
        <p:spPr>
          <a:xfrm>
            <a:off x="1097280" y="2039814"/>
            <a:ext cx="10115202" cy="4023361"/>
          </a:xfrm>
        </p:spPr>
        <p:txBody>
          <a:bodyPr numCol="2">
            <a:noAutofit/>
          </a:bodyPr>
          <a:lstStyle/>
          <a:p>
            <a:pPr lvl="1"/>
            <a:r>
              <a:rPr lang="en-US" sz="2000" dirty="0"/>
              <a:t>Focus on ease of access</a:t>
            </a:r>
          </a:p>
          <a:p>
            <a:pPr lvl="1"/>
            <a:r>
              <a:rPr lang="en-US" sz="2000" dirty="0" smtClean="0"/>
              <a:t>Ensure </a:t>
            </a:r>
            <a:r>
              <a:rPr lang="en-US" sz="2000" dirty="0"/>
              <a:t>the website is </a:t>
            </a:r>
            <a:r>
              <a:rPr lang="en-US" sz="2000" dirty="0" smtClean="0"/>
              <a:t>accessible</a:t>
            </a:r>
            <a:endParaRPr lang="en-US" sz="2000" dirty="0"/>
          </a:p>
          <a:p>
            <a:pPr lvl="1"/>
            <a:r>
              <a:rPr lang="en-US" sz="2000" dirty="0"/>
              <a:t>Allow searching by code or by </a:t>
            </a:r>
            <a:r>
              <a:rPr lang="en-US" sz="2000" dirty="0" smtClean="0"/>
              <a:t>procedure using patient-centered </a:t>
            </a:r>
            <a:r>
              <a:rPr lang="en-US" sz="2000" dirty="0"/>
              <a:t>terminology</a:t>
            </a:r>
          </a:p>
          <a:p>
            <a:pPr lvl="1"/>
            <a:r>
              <a:rPr lang="en-US" sz="2000" dirty="0"/>
              <a:t>Add a way to search visually by part of the body</a:t>
            </a:r>
          </a:p>
          <a:p>
            <a:pPr lvl="1"/>
            <a:r>
              <a:rPr lang="en-US" sz="2000" dirty="0"/>
              <a:t>Provide a way to see costs by insurance and by provider</a:t>
            </a:r>
          </a:p>
          <a:p>
            <a:pPr lvl="1"/>
            <a:endParaRPr lang="en-US" sz="2000" dirty="0" smtClean="0"/>
          </a:p>
          <a:p>
            <a:pPr lvl="1"/>
            <a:endParaRPr lang="en-US" sz="2000" dirty="0"/>
          </a:p>
          <a:p>
            <a:pPr lvl="1"/>
            <a:endParaRPr lang="en-US" sz="2000" dirty="0" smtClean="0"/>
          </a:p>
          <a:p>
            <a:pPr lvl="1"/>
            <a:endParaRPr lang="en-US" sz="2000" dirty="0"/>
          </a:p>
          <a:p>
            <a:pPr lvl="1"/>
            <a:r>
              <a:rPr lang="en-US" sz="2000" dirty="0" smtClean="0"/>
              <a:t>Add color</a:t>
            </a:r>
            <a:endParaRPr lang="en-US" sz="2000" dirty="0"/>
          </a:p>
          <a:p>
            <a:pPr lvl="1"/>
            <a:r>
              <a:rPr lang="en-US" sz="2000" dirty="0" smtClean="0"/>
              <a:t>Make </a:t>
            </a:r>
            <a:r>
              <a:rPr lang="en-US" sz="2000" dirty="0"/>
              <a:t>sure the site is </a:t>
            </a:r>
            <a:r>
              <a:rPr lang="en-US" sz="2000" dirty="0" smtClean="0"/>
              <a:t>touchscreen-friendly</a:t>
            </a:r>
          </a:p>
          <a:p>
            <a:pPr lvl="1"/>
            <a:r>
              <a:rPr lang="en-US" sz="2000" dirty="0" smtClean="0"/>
              <a:t>Provide </a:t>
            </a:r>
            <a:r>
              <a:rPr lang="en-US" sz="2000" dirty="0"/>
              <a:t>Technical Assistance for the site; dedicated email or hotline</a:t>
            </a:r>
          </a:p>
          <a:p>
            <a:pPr lvl="1"/>
            <a:r>
              <a:rPr lang="en-US" sz="2000" dirty="0"/>
              <a:t>Provide an application on HealthCost to translate the site into other </a:t>
            </a:r>
            <a:r>
              <a:rPr lang="en-US" sz="2000" dirty="0" smtClean="0"/>
              <a:t>languages</a:t>
            </a:r>
            <a:endParaRPr lang="en-US" sz="2000"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23</a:t>
            </a:fld>
            <a:endParaRPr lang="en-US" dirty="0"/>
          </a:p>
        </p:txBody>
      </p:sp>
    </p:spTree>
    <p:extLst>
      <p:ext uri="{BB962C8B-B14F-4D97-AF65-F5344CB8AC3E}">
        <p14:creationId xmlns:p14="http://schemas.microsoft.com/office/powerpoint/2010/main" val="1504828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Consumer Advisory Group Recommendations: </a:t>
            </a:r>
            <a:br>
              <a:rPr lang="en-US" dirty="0" smtClean="0">
                <a:solidFill>
                  <a:schemeClr val="tx1"/>
                </a:solidFill>
              </a:rPr>
            </a:br>
            <a:r>
              <a:rPr lang="en-US" dirty="0" smtClean="0">
                <a:solidFill>
                  <a:schemeClr val="tx1"/>
                </a:solidFill>
              </a:rPr>
              <a:t>Website Content</a:t>
            </a:r>
            <a:endParaRPr lang="en-US" dirty="0">
              <a:solidFill>
                <a:schemeClr val="tx1"/>
              </a:solidFill>
            </a:endParaRPr>
          </a:p>
        </p:txBody>
      </p:sp>
      <p:sp>
        <p:nvSpPr>
          <p:cNvPr id="3" name="Content Placeholder 2"/>
          <p:cNvSpPr>
            <a:spLocks noGrp="1"/>
          </p:cNvSpPr>
          <p:nvPr>
            <p:ph idx="1"/>
          </p:nvPr>
        </p:nvSpPr>
        <p:spPr>
          <a:xfrm>
            <a:off x="1097280" y="2039814"/>
            <a:ext cx="10115202" cy="4164038"/>
          </a:xfrm>
        </p:spPr>
        <p:txBody>
          <a:bodyPr vert="horz" lIns="0" tIns="45720" rIns="0" bIns="45720" numCol="2" rtlCol="0">
            <a:noAutofit/>
          </a:bodyPr>
          <a:lstStyle/>
          <a:p>
            <a:pPr lvl="1"/>
            <a:r>
              <a:rPr lang="en-US" sz="2000" dirty="0"/>
              <a:t>Define the purpose and vision for the HealthCost site.</a:t>
            </a:r>
          </a:p>
          <a:p>
            <a:pPr lvl="1"/>
            <a:r>
              <a:rPr lang="en-US" sz="2000" dirty="0"/>
              <a:t>Make HealthCost a one-stop-shop. Have information on procedures, hospitals, and physicians in one place.</a:t>
            </a:r>
          </a:p>
          <a:p>
            <a:pPr lvl="1"/>
            <a:r>
              <a:rPr lang="en-US" sz="2000" dirty="0"/>
              <a:t>Provide different types of information for patients and others. We are most interested in patients—defined as empowered, informed consumers.</a:t>
            </a:r>
          </a:p>
          <a:p>
            <a:pPr lvl="1"/>
            <a:r>
              <a:rPr lang="en-US" sz="2000" dirty="0"/>
              <a:t>Remove the provider-centric categories in the Cost Compare steps.</a:t>
            </a:r>
          </a:p>
          <a:p>
            <a:pPr lvl="1"/>
            <a:r>
              <a:rPr lang="en-US" sz="2000" dirty="0"/>
              <a:t>Make sure that behavioral/</a:t>
            </a:r>
            <a:br>
              <a:rPr lang="en-US" sz="2000" dirty="0"/>
            </a:br>
            <a:r>
              <a:rPr lang="en-US" sz="2000" dirty="0"/>
              <a:t>mental health services are among the </a:t>
            </a:r>
            <a:r>
              <a:rPr lang="en-US" sz="2000" dirty="0" smtClean="0"/>
              <a:t>choices.</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r>
              <a:rPr lang="en-US" sz="2000" dirty="0" smtClean="0"/>
              <a:t>Add </a:t>
            </a:r>
            <a:r>
              <a:rPr lang="en-US" sz="2000" dirty="0"/>
              <a:t>links to information about transportation options.</a:t>
            </a:r>
          </a:p>
          <a:p>
            <a:pPr lvl="1"/>
            <a:r>
              <a:rPr lang="en-US" sz="2000" dirty="0"/>
              <a:t>Make sure costs are provided for every type of consumer regardless of their coverage.</a:t>
            </a:r>
          </a:p>
          <a:p>
            <a:pPr lvl="1"/>
            <a:r>
              <a:rPr lang="en-US" sz="2000" dirty="0"/>
              <a:t>Include information about various Medicaid/Medicare formularies.</a:t>
            </a:r>
          </a:p>
          <a:p>
            <a:pPr lvl="1"/>
            <a:r>
              <a:rPr lang="en-US" sz="2000" dirty="0"/>
              <a:t>Provide more information on prescription medications such as the cost and efficacy, providers’ costs, providers’ contracts, and reimbursement rates. </a:t>
            </a:r>
          </a:p>
          <a:p>
            <a:pPr lvl="1"/>
            <a:r>
              <a:rPr lang="en-US" sz="2000" dirty="0"/>
              <a:t>Develop a mechanism for updating the resources annually.</a:t>
            </a:r>
          </a:p>
          <a:p>
            <a:pPr lvl="1"/>
            <a:r>
              <a:rPr lang="en-US" sz="2000" dirty="0"/>
              <a:t>Make the Resource page more interactive, less of a list.</a:t>
            </a:r>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24</a:t>
            </a:fld>
            <a:endParaRPr lang="en-US" dirty="0"/>
          </a:p>
        </p:txBody>
      </p:sp>
    </p:spTree>
    <p:extLst>
      <p:ext uri="{BB962C8B-B14F-4D97-AF65-F5344CB8AC3E}">
        <p14:creationId xmlns:p14="http://schemas.microsoft.com/office/powerpoint/2010/main" val="314662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Current </a:t>
            </a:r>
            <a:r>
              <a:rPr lang="en-US" dirty="0" smtClean="0"/>
              <a:t>and Future State of HealthCost</a:t>
            </a:r>
            <a:endParaRPr lang="en-US" dirty="0"/>
          </a:p>
        </p:txBody>
      </p:sp>
      <p:sp>
        <p:nvSpPr>
          <p:cNvPr id="6" name="Text Placeholder 5"/>
          <p:cNvSpPr>
            <a:spLocks noGrp="1"/>
          </p:cNvSpPr>
          <p:nvPr>
            <p:ph type="body" idx="1"/>
          </p:nvPr>
        </p:nvSpPr>
        <p:spPr>
          <a:xfrm>
            <a:off x="1097280" y="4453128"/>
            <a:ext cx="10058400" cy="1703832"/>
          </a:xfrm>
        </p:spPr>
        <p:txBody>
          <a:bodyPr>
            <a:normAutofit/>
          </a:bodyPr>
          <a:lstStyle/>
          <a:p>
            <a:pPr marL="0" lvl="1">
              <a:lnSpc>
                <a:spcPct val="100000"/>
              </a:lnSpc>
              <a:spcBef>
                <a:spcPts val="0"/>
              </a:spcBef>
              <a:spcAft>
                <a:spcPts val="0"/>
              </a:spcAft>
              <a:buSzPct val="100000"/>
            </a:pPr>
            <a:r>
              <a:rPr lang="en-US" sz="2000" cap="all" dirty="0" smtClean="0">
                <a:solidFill>
                  <a:schemeClr val="accent3">
                    <a:lumMod val="75000"/>
                  </a:schemeClr>
                </a:solidFill>
                <a:latin typeface="+mj-lt"/>
              </a:rPr>
              <a:t>Review of Current State</a:t>
            </a:r>
            <a:endParaRPr lang="en-US" sz="2000" cap="all" dirty="0">
              <a:solidFill>
                <a:schemeClr val="accent3">
                  <a:lumMod val="75000"/>
                </a:schemeClr>
              </a:solidFill>
              <a:latin typeface="+mj-lt"/>
            </a:endParaRPr>
          </a:p>
          <a:p>
            <a:pPr marL="0" lvl="1">
              <a:lnSpc>
                <a:spcPct val="100000"/>
              </a:lnSpc>
              <a:spcBef>
                <a:spcPts val="0"/>
              </a:spcBef>
              <a:spcAft>
                <a:spcPts val="0"/>
              </a:spcAft>
              <a:buSzPct val="100000"/>
            </a:pPr>
            <a:r>
              <a:rPr lang="en-US" sz="2000" cap="all" dirty="0" smtClean="0">
                <a:solidFill>
                  <a:schemeClr val="accent3">
                    <a:lumMod val="75000"/>
                  </a:schemeClr>
                </a:solidFill>
                <a:latin typeface="+mj-lt"/>
              </a:rPr>
              <a:t>Review of Limitations</a:t>
            </a:r>
          </a:p>
          <a:p>
            <a:pPr marL="0" lvl="1">
              <a:lnSpc>
                <a:spcPct val="100000"/>
              </a:lnSpc>
              <a:spcBef>
                <a:spcPts val="0"/>
              </a:spcBef>
              <a:spcAft>
                <a:spcPts val="0"/>
              </a:spcAft>
              <a:buSzPct val="100000"/>
            </a:pPr>
            <a:r>
              <a:rPr lang="en-US" sz="2000" cap="all" dirty="0">
                <a:solidFill>
                  <a:schemeClr val="accent3">
                    <a:lumMod val="75000"/>
                  </a:schemeClr>
                </a:solidFill>
                <a:latin typeface="+mj-lt"/>
              </a:rPr>
              <a:t>Improved Methodology/consulted with external experts</a:t>
            </a:r>
          </a:p>
          <a:p>
            <a:pPr marL="0" lvl="1">
              <a:lnSpc>
                <a:spcPct val="100000"/>
              </a:lnSpc>
              <a:spcBef>
                <a:spcPts val="0"/>
              </a:spcBef>
              <a:spcAft>
                <a:spcPts val="0"/>
              </a:spcAft>
              <a:buSzPct val="100000"/>
            </a:pPr>
            <a:r>
              <a:rPr lang="en-US" sz="2000" cap="all" dirty="0" smtClean="0">
                <a:solidFill>
                  <a:schemeClr val="accent3">
                    <a:lumMod val="75000"/>
                  </a:schemeClr>
                </a:solidFill>
                <a:latin typeface="+mj-lt"/>
              </a:rPr>
              <a:t>Key Enhancements</a:t>
            </a: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25</a:t>
            </a:fld>
            <a:endParaRPr lang="en-US" sz="2200" dirty="0"/>
          </a:p>
        </p:txBody>
      </p:sp>
    </p:spTree>
    <p:extLst>
      <p:ext uri="{BB962C8B-B14F-4D97-AF65-F5344CB8AC3E}">
        <p14:creationId xmlns:p14="http://schemas.microsoft.com/office/powerpoint/2010/main" val="3893589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Maine HealthCost: Current State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tx1"/>
                </a:solidFill>
              </a:rPr>
              <a:t>Costs for 159 procedures in the following categories:</a:t>
            </a:r>
          </a:p>
          <a:p>
            <a:pPr lvl="1"/>
            <a:r>
              <a:rPr lang="en-US" sz="1800" dirty="0" smtClean="0"/>
              <a:t>Emergency Department</a:t>
            </a:r>
          </a:p>
          <a:p>
            <a:pPr lvl="1"/>
            <a:r>
              <a:rPr lang="en-US" sz="1800" dirty="0" smtClean="0"/>
              <a:t>Lab Tests</a:t>
            </a:r>
          </a:p>
          <a:p>
            <a:pPr lvl="1"/>
            <a:r>
              <a:rPr lang="en-US" sz="1800" dirty="0" smtClean="0"/>
              <a:t>Office Visits</a:t>
            </a:r>
          </a:p>
          <a:p>
            <a:pPr lvl="1"/>
            <a:r>
              <a:rPr lang="en-US" sz="1800" dirty="0" smtClean="0"/>
              <a:t>Outpatient Procedures</a:t>
            </a:r>
          </a:p>
          <a:p>
            <a:pPr lvl="1"/>
            <a:r>
              <a:rPr lang="en-US" sz="1800" dirty="0" smtClean="0"/>
              <a:t>Radiology and Diagnostic imaging</a:t>
            </a:r>
          </a:p>
          <a:p>
            <a:pPr marL="201168" lvl="1" indent="0">
              <a:buNone/>
            </a:pPr>
            <a:endParaRPr lang="en-US" dirty="0" smtClean="0"/>
          </a:p>
          <a:p>
            <a:pPr marL="201168" lvl="1" indent="0">
              <a:buNone/>
            </a:pPr>
            <a:r>
              <a:rPr lang="en-US" sz="2800" dirty="0">
                <a:solidFill>
                  <a:schemeClr val="tx1"/>
                </a:solidFill>
              </a:rPr>
              <a:t>Data from 56 </a:t>
            </a:r>
            <a:r>
              <a:rPr lang="en-US" sz="2800" dirty="0" smtClean="0">
                <a:solidFill>
                  <a:schemeClr val="tx1"/>
                </a:solidFill>
              </a:rPr>
              <a:t>facilities</a:t>
            </a:r>
          </a:p>
          <a:p>
            <a:pPr marL="201168" lvl="1" indent="0">
              <a:buNone/>
            </a:pPr>
            <a:endParaRPr lang="en-US" sz="2800" dirty="0">
              <a:solidFill>
                <a:srgbClr val="FF0000"/>
              </a:solidFill>
            </a:endParaRPr>
          </a:p>
          <a:p>
            <a:pPr marL="201168" lvl="1" indent="0">
              <a:buNone/>
            </a:pPr>
            <a:r>
              <a:rPr lang="en-US" sz="2800" dirty="0" smtClean="0">
                <a:solidFill>
                  <a:schemeClr val="tx1"/>
                </a:solidFill>
              </a:rPr>
              <a:t>Does not display data by payer</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26</a:t>
            </a:fld>
            <a:endParaRPr lang="en-US" dirty="0"/>
          </a:p>
        </p:txBody>
      </p:sp>
    </p:spTree>
    <p:extLst>
      <p:ext uri="{BB962C8B-B14F-4D97-AF65-F5344CB8AC3E}">
        <p14:creationId xmlns:p14="http://schemas.microsoft.com/office/powerpoint/2010/main" val="421619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Limitations and Enhancements</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7097785"/>
              </p:ext>
            </p:extLst>
          </p:nvPr>
        </p:nvGraphicFramePr>
        <p:xfrm>
          <a:off x="573024" y="2145792"/>
          <a:ext cx="11253216" cy="3572257"/>
        </p:xfrm>
        <a:graphic>
          <a:graphicData uri="http://schemas.openxmlformats.org/drawingml/2006/table">
            <a:tbl>
              <a:tblPr firstRow="1" firstCol="1" bandRow="1">
                <a:tableStyleId>{8799B23B-EC83-4686-B30A-512413B5E67A}</a:tableStyleId>
              </a:tblPr>
              <a:tblGrid>
                <a:gridCol w="3822376"/>
                <a:gridCol w="7430840"/>
              </a:tblGrid>
              <a:tr h="581803">
                <a:tc>
                  <a:txBody>
                    <a:bodyPr/>
                    <a:lstStyle/>
                    <a:p>
                      <a:pPr marL="0" marR="0" algn="l">
                        <a:spcBef>
                          <a:spcPts val="0"/>
                        </a:spcBef>
                        <a:spcAft>
                          <a:spcPts val="0"/>
                        </a:spcAft>
                      </a:pPr>
                      <a:r>
                        <a:rPr lang="en-US" sz="2000" dirty="0" smtClean="0">
                          <a:effectLst/>
                        </a:rPr>
                        <a:t>HealthCost 2014 Limitations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000" dirty="0" err="1" smtClean="0">
                          <a:effectLst/>
                        </a:rPr>
                        <a:t>HealthCompare</a:t>
                      </a:r>
                      <a:r>
                        <a:rPr lang="en-US" sz="2000" dirty="0" smtClean="0">
                          <a:effectLst/>
                        </a:rPr>
                        <a:t> Maine End State Enhancements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1017">
                <a:tc>
                  <a:txBody>
                    <a:bodyPr/>
                    <a:lstStyle/>
                    <a:p>
                      <a:pPr marL="0" marR="0">
                        <a:spcBef>
                          <a:spcPts val="0"/>
                        </a:spcBef>
                        <a:spcAft>
                          <a:spcPts val="0"/>
                        </a:spcAft>
                      </a:pPr>
                      <a:r>
                        <a:rPr lang="en-US" sz="1800" b="0" dirty="0" smtClean="0">
                          <a:effectLst/>
                        </a:rPr>
                        <a:t>Missing data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Methodological</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improvements to bring in more data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4028">
                <a:tc>
                  <a:txBody>
                    <a:bodyPr/>
                    <a:lstStyle/>
                    <a:p>
                      <a:pPr marL="0" marR="0">
                        <a:spcBef>
                          <a:spcPts val="0"/>
                        </a:spcBef>
                        <a:spcAft>
                          <a:spcPts val="0"/>
                        </a:spcAft>
                      </a:pPr>
                      <a:r>
                        <a:rPr lang="en-US" sz="1800" b="0" dirty="0" smtClean="0">
                          <a:effectLst/>
                        </a:rPr>
                        <a:t>Limited number of facilities and exclusion of provider practices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3975" marR="0" indent="-53975">
                        <a:spcBef>
                          <a:spcPts val="0"/>
                        </a:spcBef>
                        <a:spcAft>
                          <a:spcPts val="0"/>
                        </a:spcAft>
                      </a:pPr>
                      <a:r>
                        <a:rPr lang="en-US" sz="1800" b="0" dirty="0" smtClean="0">
                          <a:effectLst/>
                        </a:rPr>
                        <a:t>Bringing in </a:t>
                      </a:r>
                      <a:r>
                        <a:rPr lang="en-US" sz="1800" b="0" baseline="0" dirty="0" smtClean="0">
                          <a:effectLst/>
                        </a:rPr>
                        <a:t>clinics, imaging centers, labs, and provider practices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1803">
                <a:tc>
                  <a:txBody>
                    <a:bodyPr/>
                    <a:lstStyle/>
                    <a:p>
                      <a:pPr marL="0" marR="0">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One-size-fits-all cost methodology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nuanced methodology tailored to each CPT code category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1803">
                <a:tc>
                  <a:txBody>
                    <a:bodyPr/>
                    <a:lstStyle/>
                    <a:p>
                      <a:pPr marL="0" marR="0">
                        <a:spcBef>
                          <a:spcPts val="0"/>
                        </a:spcBef>
                        <a:spcAft>
                          <a:spcPts val="0"/>
                        </a:spcAft>
                      </a:pPr>
                      <a:r>
                        <a:rPr lang="en-US" sz="1800" b="0" dirty="0" smtClean="0">
                          <a:effectLst/>
                        </a:rPr>
                        <a:t>No quality data</a:t>
                      </a: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Adding</a:t>
                      </a:r>
                      <a:r>
                        <a:rPr lang="en-US" sz="18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three categories of quality data (patient experience of care, Healthcare-associated infections, surgical complications)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1803">
                <a:tc>
                  <a:txBody>
                    <a:bodyPr/>
                    <a:lstStyle/>
                    <a:p>
                      <a:pPr marL="0" marR="0">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Outdated interface and web design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Contracted with web</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design firm to reenvision the site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88622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 </a:t>
            </a:r>
            <a:r>
              <a:rPr lang="en-US" dirty="0" smtClean="0"/>
              <a:t/>
            </a:r>
            <a:br>
              <a:rPr lang="en-US" dirty="0" smtClean="0"/>
            </a:br>
            <a:r>
              <a:rPr lang="en-US" dirty="0" smtClean="0"/>
              <a:t>More Data</a:t>
            </a:r>
            <a:endParaRPr lang="en-US" dirty="0"/>
          </a:p>
        </p:txBody>
      </p:sp>
      <p:sp>
        <p:nvSpPr>
          <p:cNvPr id="3" name="Content Placeholder 2"/>
          <p:cNvSpPr>
            <a:spLocks noGrp="1"/>
          </p:cNvSpPr>
          <p:nvPr>
            <p:ph idx="1"/>
          </p:nvPr>
        </p:nvSpPr>
        <p:spPr>
          <a:xfrm>
            <a:off x="6672942" y="1940705"/>
            <a:ext cx="5195547" cy="3833029"/>
          </a:xfrm>
        </p:spPr>
        <p:txBody>
          <a:bodyPr>
            <a:normAutofit/>
          </a:bodyPr>
          <a:lstStyle/>
          <a:p>
            <a:pPr lvl="1"/>
            <a:r>
              <a:rPr lang="en-US" sz="2200" dirty="0" smtClean="0"/>
              <a:t>Improve procedure/facility matching to increase low Ns</a:t>
            </a:r>
          </a:p>
          <a:p>
            <a:pPr lvl="1"/>
            <a:r>
              <a:rPr lang="en-US" sz="2200" dirty="0" smtClean="0"/>
              <a:t>Better </a:t>
            </a:r>
            <a:r>
              <a:rPr lang="en-US" sz="2200" dirty="0"/>
              <a:t>analyze i</a:t>
            </a:r>
            <a:r>
              <a:rPr lang="en-US" sz="2200" dirty="0" smtClean="0"/>
              <a:t>maging </a:t>
            </a:r>
            <a:r>
              <a:rPr lang="en-US" sz="2200" dirty="0"/>
              <a:t>claims </a:t>
            </a:r>
            <a:r>
              <a:rPr lang="en-US" sz="2200" dirty="0" smtClean="0"/>
              <a:t>data</a:t>
            </a:r>
          </a:p>
          <a:p>
            <a:pPr lvl="1"/>
            <a:r>
              <a:rPr lang="en-US" sz="2200" dirty="0" smtClean="0"/>
              <a:t>Increase number of facilities with lab data</a:t>
            </a:r>
          </a:p>
          <a:p>
            <a:pPr lvl="1"/>
            <a:r>
              <a:rPr lang="en-US" sz="2200" dirty="0" smtClean="0"/>
              <a:t>Bring back </a:t>
            </a:r>
            <a:r>
              <a:rPr lang="en-US" sz="2200" dirty="0"/>
              <a:t>the 24 procedures </a:t>
            </a:r>
            <a:r>
              <a:rPr lang="en-US" sz="2200" dirty="0" smtClean="0"/>
              <a:t>that were pulled because of quality concerns</a:t>
            </a:r>
          </a:p>
          <a:p>
            <a:pPr lvl="1"/>
            <a:r>
              <a:rPr lang="en-US" sz="2200" dirty="0" smtClean="0"/>
              <a:t>Bring in the 14 procedures that had low Ns for all facilities reporting on them</a:t>
            </a:r>
          </a:p>
          <a:p>
            <a:pPr lvl="1"/>
            <a:r>
              <a:rPr lang="en-US" sz="2200" dirty="0" smtClean="0"/>
              <a:t>Relax professional and facility claim requirements where appropriate</a:t>
            </a:r>
          </a:p>
          <a:p>
            <a:pPr lvl="1"/>
            <a:endParaRPr lang="en-US" sz="2200" dirty="0"/>
          </a:p>
          <a:p>
            <a:pPr lvl="1"/>
            <a:endParaRPr lang="en-US" sz="2200" dirty="0" smtClean="0">
              <a:solidFill>
                <a:schemeClr val="tx1">
                  <a:lumMod val="75000"/>
                  <a:lumOff val="25000"/>
                </a:schemeClr>
              </a:solidFill>
            </a:endParaRPr>
          </a:p>
          <a:p>
            <a:endParaRPr lang="en-US" sz="3200" dirty="0" smtClean="0">
              <a:solidFill>
                <a:schemeClr val="tx1">
                  <a:lumMod val="75000"/>
                  <a:lumOff val="25000"/>
                </a:schemeClr>
              </a:solidFill>
            </a:endParaRPr>
          </a:p>
          <a:p>
            <a:endParaRPr lang="en-US" sz="3200" dirty="0" smtClean="0">
              <a:solidFill>
                <a:schemeClr val="tx1">
                  <a:lumMod val="75000"/>
                  <a:lumOff val="25000"/>
                </a:schemeClr>
              </a:solidFill>
            </a:endParaRPr>
          </a:p>
          <a:p>
            <a:endParaRPr lang="en-US" sz="32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73058648"/>
              </p:ext>
            </p:extLst>
          </p:nvPr>
        </p:nvGraphicFramePr>
        <p:xfrm>
          <a:off x="1018296" y="1940705"/>
          <a:ext cx="5513133" cy="3293122"/>
        </p:xfrm>
        <a:graphic>
          <a:graphicData uri="http://schemas.openxmlformats.org/drawingml/2006/table">
            <a:tbl>
              <a:tblPr>
                <a:tableStyleId>{8799B23B-EC83-4686-B30A-512413B5E67A}</a:tableStyleId>
              </a:tblPr>
              <a:tblGrid>
                <a:gridCol w="1144333"/>
                <a:gridCol w="2280742"/>
                <a:gridCol w="2088058"/>
              </a:tblGrid>
              <a:tr h="565323">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Name </a:t>
                      </a:r>
                      <a:r>
                        <a:rPr lang="en-US" sz="1600" b="1" i="0" u="none" strike="noStrike" kern="1200" dirty="0">
                          <a:solidFill>
                            <a:srgbClr val="000000"/>
                          </a:solidFill>
                          <a:effectLst/>
                          <a:latin typeface="Calibri" panose="020F0502020204030204" pitchFamily="34" charset="0"/>
                          <a:ea typeface="+mn-ea"/>
                          <a:cs typeface="+mn-cs"/>
                        </a:rPr>
                        <a:t>of </a:t>
                      </a:r>
                      <a:r>
                        <a:rPr lang="en-US" sz="1600" b="1" i="0" u="none" strike="noStrike" kern="1200" dirty="0" err="1" smtClean="0">
                          <a:solidFill>
                            <a:srgbClr val="000000"/>
                          </a:solidFill>
                          <a:effectLst/>
                          <a:latin typeface="Calibri" panose="020F0502020204030204" pitchFamily="34" charset="0"/>
                          <a:ea typeface="+mn-ea"/>
                          <a:cs typeface="+mn-cs"/>
                        </a:rPr>
                        <a:t>HealthCost</a:t>
                      </a:r>
                      <a:endParaRPr lang="en-US" sz="1600" b="1"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Procedure</a:t>
                      </a:r>
                      <a:endParaRPr lang="en-US" sz="1600" b="1"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600" b="1" i="0" u="none" strike="noStrike" dirty="0" smtClean="0">
                          <a:solidFill>
                            <a:srgbClr val="000000"/>
                          </a:solidFill>
                          <a:effectLst/>
                          <a:latin typeface="Calibri" panose="020F0502020204030204" pitchFamily="34" charset="0"/>
                        </a:rPr>
                        <a:t>Procedures with 3</a:t>
                      </a:r>
                      <a:r>
                        <a:rPr lang="en-US" sz="1600" b="1" i="0" u="none" strike="noStrike" baseline="0" dirty="0" smtClean="0">
                          <a:solidFill>
                            <a:srgbClr val="000000"/>
                          </a:solidFill>
                          <a:effectLst/>
                          <a:latin typeface="Calibri" panose="020F0502020204030204" pitchFamily="34" charset="0"/>
                        </a:rPr>
                        <a:t> or fewer facilities with data</a:t>
                      </a:r>
                      <a:endParaRPr lang="en-US"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smtClean="0">
                          <a:effectLst/>
                        </a:rPr>
                        <a:t>Facilities with Low</a:t>
                      </a:r>
                      <a:r>
                        <a:rPr lang="en-US" sz="1600" b="1" u="none" strike="noStrike" baseline="0" dirty="0" smtClean="0">
                          <a:effectLst/>
                        </a:rPr>
                        <a:t> N </a:t>
                      </a:r>
                      <a:r>
                        <a:rPr lang="en-US" sz="1600" b="1" u="none" strike="noStrike" dirty="0" smtClean="0">
                          <a:effectLst/>
                        </a:rPr>
                        <a:t>Suppression</a:t>
                      </a:r>
                      <a:endParaRPr lang="en-US" sz="1600" b="1" i="0" u="none" strike="noStrike" dirty="0">
                        <a:solidFill>
                          <a:srgbClr val="000000"/>
                        </a:solidFill>
                        <a:effectLst/>
                        <a:latin typeface="Calibri" panose="020F0502020204030204" pitchFamily="34" charset="0"/>
                      </a:endParaRPr>
                    </a:p>
                  </a:txBody>
                  <a:tcPr marL="9525" marR="9525" marT="9525" marB="0" anchor="b"/>
                </a:tc>
              </a:tr>
              <a:tr h="565323">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Emergency </a:t>
                      </a:r>
                    </a:p>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Visits</a:t>
                      </a:r>
                      <a:endParaRPr lang="en-US" sz="1600" b="1"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12.5%</a:t>
                      </a:r>
                      <a:endParaRPr lang="en-US" sz="1600" b="1" i="0" u="none" strike="noStrike" dirty="0">
                        <a:solidFill>
                          <a:srgbClr val="000000"/>
                        </a:solidFill>
                        <a:effectLst/>
                        <a:latin typeface="Calibri" panose="020F0502020204030204" pitchFamily="34" charset="0"/>
                      </a:endParaRPr>
                    </a:p>
                  </a:txBody>
                  <a:tcPr marL="9525" marR="9525" marT="9525" marB="0" anchor="ctr"/>
                </a:tc>
              </a:tr>
              <a:tr h="428054">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Lab </a:t>
                      </a:r>
                      <a:r>
                        <a:rPr lang="en-US" sz="1600" b="1" i="0" u="none" strike="noStrike" kern="1200" dirty="0">
                          <a:solidFill>
                            <a:srgbClr val="000000"/>
                          </a:solidFill>
                          <a:effectLst/>
                          <a:latin typeface="Calibri" panose="020F0502020204030204" pitchFamily="34" charset="0"/>
                          <a:ea typeface="+mn-ea"/>
                          <a:cs typeface="+mn-cs"/>
                        </a:rPr>
                        <a:t>Test</a:t>
                      </a: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40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62.9%</a:t>
                      </a:r>
                      <a:endParaRPr lang="en-US" sz="1600" b="1" i="0" u="none" strike="noStrike" dirty="0">
                        <a:solidFill>
                          <a:srgbClr val="000000"/>
                        </a:solidFill>
                        <a:effectLst/>
                        <a:latin typeface="Calibri" panose="020F0502020204030204" pitchFamily="34" charset="0"/>
                      </a:endParaRPr>
                    </a:p>
                  </a:txBody>
                  <a:tcPr marL="9525" marR="9525" marT="9525" marB="0" anchor="ctr"/>
                </a:tc>
              </a:tr>
              <a:tr h="428054">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Office </a:t>
                      </a:r>
                      <a:r>
                        <a:rPr lang="en-US" sz="1600" b="1" i="0" u="none" strike="noStrike" kern="1200" dirty="0">
                          <a:solidFill>
                            <a:srgbClr val="000000"/>
                          </a:solidFill>
                          <a:effectLst/>
                          <a:latin typeface="Calibri" panose="020F0502020204030204" pitchFamily="34" charset="0"/>
                          <a:ea typeface="+mn-ea"/>
                          <a:cs typeface="+mn-cs"/>
                        </a:rPr>
                        <a:t>Visit</a:t>
                      </a: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34.6%</a:t>
                      </a:r>
                      <a:endParaRPr lang="en-US" sz="1600" b="1" i="0" u="none" strike="noStrike" dirty="0">
                        <a:solidFill>
                          <a:srgbClr val="000000"/>
                        </a:solidFill>
                        <a:effectLst/>
                        <a:latin typeface="Calibri" panose="020F0502020204030204" pitchFamily="34" charset="0"/>
                      </a:endParaRPr>
                    </a:p>
                  </a:txBody>
                  <a:tcPr marL="9525" marR="9525" marT="9525" marB="0" anchor="ctr"/>
                </a:tc>
              </a:tr>
              <a:tr h="565323">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Outpatient</a:t>
                      </a:r>
                    </a:p>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Procedure</a:t>
                      </a:r>
                      <a:endParaRPr lang="en-US" sz="1600" b="1"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10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29.0%</a:t>
                      </a:r>
                      <a:endParaRPr lang="en-US" sz="1600" b="1" i="0" u="none" strike="noStrike" dirty="0">
                        <a:solidFill>
                          <a:srgbClr val="000000"/>
                        </a:solidFill>
                        <a:effectLst/>
                        <a:latin typeface="Calibri" panose="020F0502020204030204" pitchFamily="34" charset="0"/>
                      </a:endParaRPr>
                    </a:p>
                  </a:txBody>
                  <a:tcPr marL="9525" marR="9525" marT="9525" marB="0" anchor="ctr"/>
                </a:tc>
              </a:tr>
              <a:tr h="565323">
                <a:tc>
                  <a:txBody>
                    <a:bodyPr/>
                    <a:lstStyle/>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Radiology </a:t>
                      </a:r>
                      <a:r>
                        <a:rPr lang="en-US" sz="1600" b="1" i="0" u="none" strike="noStrike" kern="1200" dirty="0">
                          <a:solidFill>
                            <a:srgbClr val="000000"/>
                          </a:solidFill>
                          <a:effectLst/>
                          <a:latin typeface="Calibri" panose="020F0502020204030204" pitchFamily="34" charset="0"/>
                          <a:ea typeface="+mn-ea"/>
                          <a:cs typeface="+mn-cs"/>
                        </a:rPr>
                        <a:t>&amp; </a:t>
                      </a:r>
                      <a:endParaRPr lang="en-US" sz="1600" b="1" i="0" u="none" strike="noStrike" kern="1200" dirty="0" smtClean="0">
                        <a:solidFill>
                          <a:srgbClr val="000000"/>
                        </a:solidFill>
                        <a:effectLst/>
                        <a:latin typeface="Calibri" panose="020F0502020204030204" pitchFamily="34" charset="0"/>
                        <a:ea typeface="+mn-ea"/>
                        <a:cs typeface="+mn-cs"/>
                      </a:endParaRPr>
                    </a:p>
                    <a:p>
                      <a:pPr marL="0" algn="l" defTabSz="914400" rtl="0" eaLnBrk="1" fontAlgn="b" latinLnBrk="0" hangingPunct="1"/>
                      <a:r>
                        <a:rPr lang="en-US" sz="1600" b="1" i="0" u="none" strike="noStrike" kern="1200" dirty="0" smtClean="0">
                          <a:solidFill>
                            <a:srgbClr val="000000"/>
                          </a:solidFill>
                          <a:effectLst/>
                          <a:latin typeface="Calibri" panose="020F0502020204030204" pitchFamily="34" charset="0"/>
                          <a:ea typeface="+mn-ea"/>
                          <a:cs typeface="+mn-cs"/>
                        </a:rPr>
                        <a:t> Diagnostic</a:t>
                      </a:r>
                      <a:endParaRPr lang="en-US" sz="1600" b="1"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14.9%</a:t>
                      </a:r>
                      <a:endParaRPr lang="en-US" sz="16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034538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 </a:t>
            </a:r>
            <a:r>
              <a:rPr lang="en-US" dirty="0" smtClean="0"/>
              <a:t/>
            </a:r>
            <a:br>
              <a:rPr lang="en-US" dirty="0" smtClean="0"/>
            </a:br>
            <a:r>
              <a:rPr lang="en-US" dirty="0" smtClean="0"/>
              <a:t>More Facilities</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rPr>
              <a:t>Expanding the number of facilities  </a:t>
            </a:r>
          </a:p>
          <a:p>
            <a:pPr marL="201168" lvl="1" indent="0">
              <a:buNone/>
            </a:pPr>
            <a:endParaRPr lang="en-US" sz="2200" dirty="0"/>
          </a:p>
          <a:p>
            <a:pPr marL="201168" lvl="1" indent="0">
              <a:buNone/>
            </a:pPr>
            <a:endParaRPr lang="en-US" sz="3200" dirty="0" smtClean="0">
              <a:solidFill>
                <a:schemeClr val="tx1">
                  <a:lumMod val="75000"/>
                  <a:lumOff val="25000"/>
                </a:schemeClr>
              </a:solidFill>
            </a:endParaRPr>
          </a:p>
          <a:p>
            <a:pPr marL="201168" lvl="1" indent="0">
              <a:buNone/>
            </a:pPr>
            <a:endParaRPr lang="en-US" sz="32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5957067"/>
              </p:ext>
            </p:extLst>
          </p:nvPr>
        </p:nvGraphicFramePr>
        <p:xfrm>
          <a:off x="1292352" y="2499359"/>
          <a:ext cx="8751534" cy="2919986"/>
        </p:xfrm>
        <a:graphic>
          <a:graphicData uri="http://schemas.openxmlformats.org/drawingml/2006/table">
            <a:tbl>
              <a:tblPr>
                <a:tableStyleId>{8799B23B-EC83-4686-B30A-512413B5E67A}</a:tableStyleId>
              </a:tblPr>
              <a:tblGrid>
                <a:gridCol w="2942191"/>
                <a:gridCol w="1502228"/>
                <a:gridCol w="1554633"/>
                <a:gridCol w="2752482"/>
              </a:tblGrid>
              <a:tr h="638049">
                <a:tc>
                  <a:txBody>
                    <a:bodyPr/>
                    <a:lstStyle/>
                    <a:p>
                      <a:pPr algn="l" fontAlgn="b"/>
                      <a:r>
                        <a:rPr lang="en-US" sz="1800" b="1" kern="1200" dirty="0">
                          <a:solidFill>
                            <a:schemeClr val="tx1"/>
                          </a:solidFill>
                          <a:effectLst/>
                        </a:rPr>
                        <a:t>Facility</a:t>
                      </a:r>
                      <a:r>
                        <a:rPr lang="en-US" sz="1800" b="1" u="none" strike="noStrike" dirty="0">
                          <a:solidFill>
                            <a:schemeClr val="tx1"/>
                          </a:solidFill>
                          <a:effectLst/>
                        </a:rPr>
                        <a:t> Type</a:t>
                      </a:r>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a:solidFill>
                            <a:schemeClr val="tx1"/>
                          </a:solidFill>
                          <a:effectLst/>
                        </a:rPr>
                        <a:t>HealthCost </a:t>
                      </a:r>
                      <a:r>
                        <a:rPr lang="en-US" sz="1800" b="1" u="none" strike="noStrike" dirty="0" smtClean="0">
                          <a:solidFill>
                            <a:schemeClr val="tx1"/>
                          </a:solidFill>
                          <a:effectLst/>
                        </a:rPr>
                        <a:t>2012</a:t>
                      </a:r>
                    </a:p>
                  </a:txBody>
                  <a:tcPr marL="9525" marR="9525" marT="9525" marB="0" anchor="ctr"/>
                </a:tc>
                <a:tc>
                  <a:txBody>
                    <a:bodyPr/>
                    <a:lstStyle/>
                    <a:p>
                      <a:pPr algn="ctr" fontAlgn="b"/>
                      <a:r>
                        <a:rPr lang="en-US" sz="1800" b="1" u="none" strike="noStrike" dirty="0" smtClean="0">
                          <a:solidFill>
                            <a:schemeClr val="tx1"/>
                          </a:solidFill>
                          <a:effectLst/>
                        </a:rPr>
                        <a:t>Current</a:t>
                      </a:r>
                    </a:p>
                    <a:p>
                      <a:pPr algn="ctr" fontAlgn="b"/>
                      <a:r>
                        <a:rPr lang="en-US" sz="1800" b="1" u="none" strike="noStrike" dirty="0" smtClean="0">
                          <a:solidFill>
                            <a:schemeClr val="tx1"/>
                          </a:solidFill>
                          <a:effectLst/>
                        </a:rPr>
                        <a:t>HealthCost</a:t>
                      </a:r>
                    </a:p>
                  </a:txBody>
                  <a:tcPr marL="9525" marR="9525" marT="9525" marB="0" anchor="ctr"/>
                </a:tc>
                <a:tc>
                  <a:txBody>
                    <a:bodyPr/>
                    <a:lstStyle/>
                    <a:p>
                      <a:pPr algn="ctr" fontAlgn="b"/>
                      <a:r>
                        <a:rPr lang="en-US" sz="1800" b="1" u="none" strike="noStrike" dirty="0" smtClean="0">
                          <a:solidFill>
                            <a:schemeClr val="tx1"/>
                          </a:solidFill>
                          <a:effectLst/>
                        </a:rPr>
                        <a:t>Under</a:t>
                      </a:r>
                      <a:r>
                        <a:rPr lang="en-US" sz="1800" b="1" u="none" strike="noStrike" baseline="0" dirty="0" smtClean="0">
                          <a:solidFill>
                            <a:schemeClr val="tx1"/>
                          </a:solidFill>
                          <a:effectLst/>
                        </a:rPr>
                        <a:t> Review </a:t>
                      </a:r>
                      <a:r>
                        <a:rPr lang="en-US" sz="1800" b="1" u="none" strike="noStrike" dirty="0" smtClean="0">
                          <a:solidFill>
                            <a:schemeClr val="tx1"/>
                          </a:solidFill>
                          <a:effectLst/>
                        </a:rPr>
                        <a:t> for</a:t>
                      </a:r>
                    </a:p>
                    <a:p>
                      <a:pPr algn="ctr" fontAlgn="b"/>
                      <a:r>
                        <a:rPr lang="en-US" sz="1800" b="1" u="none" strike="noStrike" dirty="0" smtClean="0">
                          <a:solidFill>
                            <a:schemeClr val="tx1"/>
                          </a:solidFill>
                          <a:effectLst/>
                        </a:rPr>
                        <a:t> </a:t>
                      </a:r>
                      <a:r>
                        <a:rPr lang="en-US" sz="1800" b="1" u="none" strike="noStrike" dirty="0" err="1" smtClean="0">
                          <a:solidFill>
                            <a:schemeClr val="tx1"/>
                          </a:solidFill>
                          <a:effectLst/>
                        </a:rPr>
                        <a:t>HealthCompare</a:t>
                      </a:r>
                      <a:r>
                        <a:rPr lang="en-US" sz="1800" b="1" u="none" strike="noStrike" dirty="0" smtClean="0">
                          <a:solidFill>
                            <a:schemeClr val="tx1"/>
                          </a:solidFill>
                          <a:effectLst/>
                        </a:rPr>
                        <a:t> Maine</a:t>
                      </a:r>
                      <a:endParaRPr lang="en-US" sz="1800" b="1" i="0" u="none" strike="noStrike" dirty="0">
                        <a:solidFill>
                          <a:schemeClr val="tx1"/>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Total</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56</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130</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Ambulatory Surgical Center</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10</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Clinic</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49</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Hospital</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35</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39</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Psychiatric </a:t>
                      </a:r>
                      <a:r>
                        <a:rPr lang="en-US" sz="1600" u="none" strike="noStrike" dirty="0">
                          <a:effectLst/>
                        </a:rPr>
                        <a:t>Facility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Imaging</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7</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9525" marR="9525" marT="9525" marB="0" anchor="ctr"/>
                </a:tc>
              </a:tr>
              <a:tr h="325991">
                <a:tc>
                  <a:txBody>
                    <a:bodyPr/>
                    <a:lstStyle/>
                    <a:p>
                      <a:pPr algn="l" fontAlgn="b"/>
                      <a:r>
                        <a:rPr lang="en-US" sz="1600" u="none" strike="noStrike" dirty="0" smtClean="0">
                          <a:effectLst/>
                        </a:rPr>
                        <a:t>  Unclassified</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1766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solidFill>
                  <a:schemeClr val="tx1"/>
                </a:solidFill>
              </a:rPr>
              <a:t>Table of Contents</a:t>
            </a:r>
            <a:endParaRPr lang="en-US" sz="4300" dirty="0">
              <a:solidFill>
                <a:schemeClr val="tx1"/>
              </a:solidFill>
            </a:endParaRPr>
          </a:p>
        </p:txBody>
      </p:sp>
      <p:sp>
        <p:nvSpPr>
          <p:cNvPr id="3" name="Content Placeholder 2"/>
          <p:cNvSpPr>
            <a:spLocks noGrp="1"/>
          </p:cNvSpPr>
          <p:nvPr>
            <p:ph sz="half" idx="1"/>
          </p:nvPr>
        </p:nvSpPr>
        <p:spPr>
          <a:xfrm>
            <a:off x="1097280" y="1845734"/>
            <a:ext cx="4937760" cy="4359757"/>
          </a:xfrm>
        </p:spPr>
        <p:txBody>
          <a:bodyPr>
            <a:normAutofit fontScale="77500" lnSpcReduction="20000"/>
          </a:bodyPr>
          <a:lstStyle/>
          <a:p>
            <a:r>
              <a:rPr lang="en-US" dirty="0" smtClean="0"/>
              <a:t>Review </a:t>
            </a:r>
            <a:r>
              <a:rPr lang="en-US" dirty="0"/>
              <a:t>of Title 22 Chapter 1683 section </a:t>
            </a:r>
            <a:r>
              <a:rPr lang="en-US" dirty="0" smtClean="0"/>
              <a:t>8712 – Slide 4</a:t>
            </a:r>
            <a:endParaRPr lang="en-US" dirty="0"/>
          </a:p>
          <a:p>
            <a:pPr lvl="1">
              <a:buFont typeface="Arial" panose="020B0604020202020204" pitchFamily="34" charset="0"/>
              <a:buChar char="•"/>
            </a:pPr>
            <a:r>
              <a:rPr lang="en-US" dirty="0" smtClean="0"/>
              <a:t>Current </a:t>
            </a:r>
            <a:r>
              <a:rPr lang="en-US" dirty="0"/>
              <a:t>Fulfillment</a:t>
            </a:r>
          </a:p>
          <a:p>
            <a:pPr lvl="1">
              <a:buFont typeface="Arial" panose="020B0604020202020204" pitchFamily="34" charset="0"/>
              <a:buChar char="•"/>
            </a:pPr>
            <a:r>
              <a:rPr lang="en-US" dirty="0" smtClean="0"/>
              <a:t>National </a:t>
            </a:r>
            <a:r>
              <a:rPr lang="en-US" dirty="0"/>
              <a:t>Landscape</a:t>
            </a:r>
          </a:p>
          <a:p>
            <a:r>
              <a:rPr lang="en-US" dirty="0"/>
              <a:t>Review Key Feedback from MHDO Consumer </a:t>
            </a:r>
            <a:r>
              <a:rPr lang="en-US" dirty="0" smtClean="0"/>
              <a:t>Subcommittee – Slide 11</a:t>
            </a:r>
            <a:endParaRPr lang="en-US" dirty="0"/>
          </a:p>
          <a:p>
            <a:r>
              <a:rPr lang="en-US" dirty="0" smtClean="0"/>
              <a:t>Review </a:t>
            </a:r>
            <a:r>
              <a:rPr lang="en-US" dirty="0"/>
              <a:t>Grant </a:t>
            </a:r>
            <a:r>
              <a:rPr lang="en-US" dirty="0" smtClean="0"/>
              <a:t>Deliverables – Slide 15</a:t>
            </a:r>
            <a:endParaRPr lang="en-US" dirty="0"/>
          </a:p>
          <a:p>
            <a:pPr lvl="1">
              <a:buFont typeface="Arial" panose="020B0604020202020204" pitchFamily="34" charset="0"/>
              <a:buChar char="•"/>
            </a:pPr>
            <a:r>
              <a:rPr lang="en-US" dirty="0" smtClean="0"/>
              <a:t>Health Cost </a:t>
            </a:r>
            <a:r>
              <a:rPr lang="en-US" dirty="0"/>
              <a:t>and Quality Website Activities</a:t>
            </a:r>
          </a:p>
          <a:p>
            <a:pPr lvl="1">
              <a:buFont typeface="Arial" panose="020B0604020202020204" pitchFamily="34" charset="0"/>
              <a:buChar char="•"/>
            </a:pPr>
            <a:r>
              <a:rPr lang="en-US" dirty="0" smtClean="0"/>
              <a:t>Health </a:t>
            </a:r>
            <a:r>
              <a:rPr lang="en-US" dirty="0"/>
              <a:t>Data Transparency and Dissemination </a:t>
            </a:r>
            <a:r>
              <a:rPr lang="en-US" dirty="0" smtClean="0"/>
              <a:t>Activities</a:t>
            </a:r>
          </a:p>
          <a:p>
            <a:r>
              <a:rPr lang="en-US" dirty="0"/>
              <a:t>Review </a:t>
            </a:r>
            <a:r>
              <a:rPr lang="en-US" dirty="0" smtClean="0"/>
              <a:t> of </a:t>
            </a:r>
            <a:r>
              <a:rPr lang="en-US" dirty="0"/>
              <a:t>Consumer Advisory Group </a:t>
            </a:r>
            <a:r>
              <a:rPr lang="en-US" dirty="0" smtClean="0"/>
              <a:t>– Slide 20</a:t>
            </a:r>
            <a:endParaRPr lang="en-US" dirty="0"/>
          </a:p>
          <a:p>
            <a:pPr lvl="1">
              <a:buFont typeface="Arial" panose="020B0604020202020204" pitchFamily="34" charset="0"/>
              <a:buChar char="•"/>
            </a:pPr>
            <a:r>
              <a:rPr lang="en-US" dirty="0"/>
              <a:t>Composition</a:t>
            </a:r>
          </a:p>
          <a:p>
            <a:pPr lvl="1">
              <a:buFont typeface="Arial" panose="020B0604020202020204" pitchFamily="34" charset="0"/>
              <a:buChar char="•"/>
            </a:pPr>
            <a:r>
              <a:rPr lang="en-US" dirty="0"/>
              <a:t>Roadmap </a:t>
            </a:r>
          </a:p>
          <a:p>
            <a:pPr lvl="1">
              <a:buFont typeface="Arial" panose="020B0604020202020204" pitchFamily="34" charset="0"/>
              <a:buChar char="•"/>
            </a:pPr>
            <a:r>
              <a:rPr lang="en-US" dirty="0" smtClean="0"/>
              <a:t>Recommendations</a:t>
            </a:r>
          </a:p>
          <a:p>
            <a:r>
              <a:rPr lang="en-US" dirty="0"/>
              <a:t>Review Current State and Future of </a:t>
            </a:r>
            <a:r>
              <a:rPr lang="en-US" dirty="0" smtClean="0"/>
              <a:t>HealthCost – Slide 25</a:t>
            </a:r>
            <a:endParaRPr lang="en-US" dirty="0"/>
          </a:p>
          <a:p>
            <a:pPr lvl="1">
              <a:buFont typeface="Arial" panose="020B0604020202020204" pitchFamily="34" charset="0"/>
              <a:buChar char="•"/>
            </a:pPr>
            <a:r>
              <a:rPr lang="en-US" dirty="0"/>
              <a:t>Review of Current State</a:t>
            </a:r>
          </a:p>
          <a:p>
            <a:pPr lvl="1">
              <a:buFont typeface="Arial" panose="020B0604020202020204" pitchFamily="34" charset="0"/>
              <a:buChar char="•"/>
            </a:pPr>
            <a:r>
              <a:rPr lang="en-US" dirty="0"/>
              <a:t>Review of Limitations</a:t>
            </a:r>
          </a:p>
          <a:p>
            <a:pPr lvl="1">
              <a:buFont typeface="Arial" panose="020B0604020202020204" pitchFamily="34" charset="0"/>
              <a:buChar char="•"/>
            </a:pPr>
            <a:r>
              <a:rPr lang="en-US" dirty="0"/>
              <a:t>Improved Methodology</a:t>
            </a:r>
          </a:p>
          <a:p>
            <a:pPr lvl="1">
              <a:buFont typeface="Arial" panose="020B0604020202020204" pitchFamily="34" charset="0"/>
              <a:buChar char="•"/>
            </a:pPr>
            <a:r>
              <a:rPr lang="en-US" dirty="0"/>
              <a:t>Key Enhancements</a:t>
            </a:r>
          </a:p>
          <a:p>
            <a:pPr marL="201168" lvl="1" indent="0">
              <a:buNone/>
            </a:pPr>
            <a:endParaRPr lang="en-US" dirty="0" smtClean="0"/>
          </a:p>
          <a:p>
            <a:endParaRPr lang="en-US" dirty="0"/>
          </a:p>
        </p:txBody>
      </p:sp>
      <p:sp>
        <p:nvSpPr>
          <p:cNvPr id="4" name="Content Placeholder 3"/>
          <p:cNvSpPr>
            <a:spLocks noGrp="1"/>
          </p:cNvSpPr>
          <p:nvPr>
            <p:ph sz="half" idx="2"/>
          </p:nvPr>
        </p:nvSpPr>
        <p:spPr>
          <a:xfrm>
            <a:off x="6217919" y="1845735"/>
            <a:ext cx="5103223" cy="4270980"/>
          </a:xfrm>
        </p:spPr>
        <p:txBody>
          <a:bodyPr>
            <a:normAutofit fontScale="77500" lnSpcReduction="20000"/>
          </a:bodyPr>
          <a:lstStyle/>
          <a:p>
            <a:r>
              <a:rPr lang="en-US" dirty="0" smtClean="0"/>
              <a:t>Incorporating Quality Data – Slide 38</a:t>
            </a:r>
          </a:p>
          <a:p>
            <a:pPr lvl="1">
              <a:buFont typeface="Arial" panose="020B0604020202020204" pitchFamily="34" charset="0"/>
              <a:buChar char="•"/>
            </a:pPr>
            <a:r>
              <a:rPr lang="en-US" dirty="0"/>
              <a:t>National Landscape</a:t>
            </a:r>
          </a:p>
          <a:p>
            <a:pPr lvl="1">
              <a:buFont typeface="Arial" panose="020B0604020202020204" pitchFamily="34" charset="0"/>
              <a:buChar char="•"/>
            </a:pPr>
            <a:r>
              <a:rPr lang="en-US" dirty="0"/>
              <a:t>Quality Efforts in Maine</a:t>
            </a:r>
          </a:p>
          <a:p>
            <a:pPr lvl="1">
              <a:buFont typeface="Arial" panose="020B0604020202020204" pitchFamily="34" charset="0"/>
              <a:buChar char="•"/>
            </a:pPr>
            <a:r>
              <a:rPr lang="en-US" dirty="0"/>
              <a:t>Consumer Advisory Group Input</a:t>
            </a:r>
          </a:p>
          <a:p>
            <a:pPr lvl="1">
              <a:buFont typeface="Arial" panose="020B0604020202020204" pitchFamily="34" charset="0"/>
              <a:buChar char="•"/>
            </a:pPr>
            <a:r>
              <a:rPr lang="en-US" dirty="0"/>
              <a:t>Measure Recommendations </a:t>
            </a:r>
          </a:p>
          <a:p>
            <a:r>
              <a:rPr lang="en-US" dirty="0" smtClean="0"/>
              <a:t>Review of MONAHRQ 5.0 – Slide 48</a:t>
            </a:r>
          </a:p>
          <a:p>
            <a:r>
              <a:rPr lang="en-US" dirty="0" smtClean="0"/>
              <a:t>Pulling It </a:t>
            </a:r>
            <a:r>
              <a:rPr lang="en-US" dirty="0"/>
              <a:t>All </a:t>
            </a:r>
            <a:r>
              <a:rPr lang="en-US" dirty="0" smtClean="0"/>
              <a:t>Together – Slide 55</a:t>
            </a:r>
          </a:p>
          <a:p>
            <a:pPr lvl="1">
              <a:buFont typeface="Arial" panose="020B0604020202020204" pitchFamily="34" charset="0"/>
              <a:buChar char="•"/>
            </a:pPr>
            <a:r>
              <a:rPr lang="en-US" sz="1900" dirty="0"/>
              <a:t>Review of Wireframes</a:t>
            </a:r>
          </a:p>
          <a:p>
            <a:pPr lvl="1">
              <a:buFont typeface="Arial" panose="020B0604020202020204" pitchFamily="34" charset="0"/>
              <a:buChar char="•"/>
            </a:pPr>
            <a:r>
              <a:rPr lang="en-US" sz="1900" dirty="0"/>
              <a:t>Timeline</a:t>
            </a:r>
          </a:p>
          <a:p>
            <a:r>
              <a:rPr lang="en-US" dirty="0"/>
              <a:t>Recommendations, Board Discussion &amp; Next Steps</a:t>
            </a:r>
            <a:r>
              <a:rPr lang="en-US" sz="2100" dirty="0"/>
              <a:t> – Slide </a:t>
            </a:r>
            <a:r>
              <a:rPr lang="en-US" sz="2100" dirty="0" smtClean="0"/>
              <a:t>58</a:t>
            </a:r>
            <a:endParaRPr lang="en-US" sz="2100" dirty="0"/>
          </a:p>
          <a:p>
            <a:r>
              <a:rPr lang="en-US" dirty="0" smtClean="0"/>
              <a:t>Public Comment – Slide 60</a:t>
            </a:r>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z="2200" smtClean="0"/>
              <a:t>3</a:t>
            </a:fld>
            <a:endParaRPr lang="en-US" sz="2200" dirty="0"/>
          </a:p>
        </p:txBody>
      </p:sp>
    </p:spTree>
    <p:extLst>
      <p:ext uri="{BB962C8B-B14F-4D97-AF65-F5344CB8AC3E}">
        <p14:creationId xmlns:p14="http://schemas.microsoft.com/office/powerpoint/2010/main" val="354608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HealthCompare</a:t>
            </a:r>
            <a:r>
              <a:rPr lang="en-US" dirty="0"/>
              <a:t> Maine</a:t>
            </a:r>
            <a:r>
              <a:rPr lang="en-US" dirty="0" smtClean="0"/>
              <a:t>: </a:t>
            </a:r>
            <a:br>
              <a:rPr lang="en-US" dirty="0" smtClean="0"/>
            </a:br>
            <a:r>
              <a:rPr lang="en-US" dirty="0" smtClean="0"/>
              <a:t>Inclusion of Provider Practices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solidFill>
                  <a:schemeClr val="tx1"/>
                </a:solidFill>
              </a:rPr>
              <a:t>Per Title 22 Chapter 1683 §8712, end state goal is to include provider practices</a:t>
            </a:r>
          </a:p>
          <a:p>
            <a:r>
              <a:rPr lang="en-US" dirty="0">
                <a:solidFill>
                  <a:schemeClr val="tx1"/>
                </a:solidFill>
              </a:rPr>
              <a:t>Targeting to include for September release</a:t>
            </a:r>
          </a:p>
          <a:p>
            <a:pPr marL="91440" lvl="1" indent="-91440">
              <a:spcBef>
                <a:spcPts val="1200"/>
              </a:spcBef>
              <a:spcAft>
                <a:spcPts val="200"/>
              </a:spcAft>
              <a:buSzPct val="100000"/>
              <a:buFont typeface="Calibri" panose="020F0502020204030204" pitchFamily="34" charset="0"/>
              <a:buChar char=" "/>
            </a:pPr>
            <a:r>
              <a:rPr lang="en-US" sz="3400" dirty="0">
                <a:solidFill>
                  <a:schemeClr val="tx1"/>
                </a:solidFill>
              </a:rPr>
              <a:t>Challenges Include:</a:t>
            </a:r>
          </a:p>
          <a:p>
            <a:pPr lvl="2">
              <a:buSzPct val="100000"/>
            </a:pPr>
            <a:r>
              <a:rPr lang="en-US" dirty="0">
                <a:solidFill>
                  <a:schemeClr val="tx1"/>
                </a:solidFill>
              </a:rPr>
              <a:t>Identifying provider practices for inclusion</a:t>
            </a:r>
          </a:p>
          <a:p>
            <a:pPr lvl="2">
              <a:buSzPct val="100000"/>
            </a:pPr>
            <a:r>
              <a:rPr lang="en-US" dirty="0">
                <a:solidFill>
                  <a:schemeClr val="tx1"/>
                </a:solidFill>
              </a:rPr>
              <a:t>Matching the identified providers with an NPI</a:t>
            </a:r>
          </a:p>
          <a:p>
            <a:pPr lvl="2">
              <a:buSzPct val="100000"/>
            </a:pPr>
            <a:r>
              <a:rPr lang="en-US" dirty="0">
                <a:solidFill>
                  <a:schemeClr val="tx1"/>
                </a:solidFill>
              </a:rPr>
              <a:t>Ensuring providers have sufficient claim volume to protect PHI</a:t>
            </a:r>
          </a:p>
        </p:txBody>
      </p:sp>
      <p:sp>
        <p:nvSpPr>
          <p:cNvPr id="4" name="Slide Number Placeholder 3"/>
          <p:cNvSpPr>
            <a:spLocks noGrp="1"/>
          </p:cNvSpPr>
          <p:nvPr>
            <p:ph type="sldNum" sz="quarter" idx="12"/>
          </p:nvPr>
        </p:nvSpPr>
        <p:spPr/>
        <p:txBody>
          <a:bodyPr/>
          <a:lstStyle/>
          <a:p>
            <a:fld id="{4CE482DC-2269-4F26-9D2A-7E44B1A4CD85}" type="slidenum">
              <a:rPr lang="en-US" smtClean="0"/>
              <a:pPr/>
              <a:t>30</a:t>
            </a:fld>
            <a:endParaRPr lang="en-US" dirty="0"/>
          </a:p>
        </p:txBody>
      </p:sp>
    </p:spTree>
    <p:extLst>
      <p:ext uri="{BB962C8B-B14F-4D97-AF65-F5344CB8AC3E}">
        <p14:creationId xmlns:p14="http://schemas.microsoft.com/office/powerpoint/2010/main" val="594825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HealthCompare</a:t>
            </a:r>
            <a:r>
              <a:rPr lang="en-US" dirty="0" smtClean="0"/>
              <a:t> </a:t>
            </a:r>
            <a:r>
              <a:rPr lang="en-US" dirty="0"/>
              <a:t>Maine:</a:t>
            </a:r>
            <a:r>
              <a:rPr lang="en-US" dirty="0" smtClean="0"/>
              <a:t/>
            </a:r>
            <a:br>
              <a:rPr lang="en-US" dirty="0" smtClean="0"/>
            </a:br>
            <a:r>
              <a:rPr lang="en-US" dirty="0" smtClean="0"/>
              <a:t>More Shoppable Procedures</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0294396"/>
              </p:ext>
            </p:extLst>
          </p:nvPr>
        </p:nvGraphicFramePr>
        <p:xfrm>
          <a:off x="1097280" y="1983544"/>
          <a:ext cx="9251406" cy="3411416"/>
        </p:xfrm>
        <a:graphic>
          <a:graphicData uri="http://schemas.openxmlformats.org/drawingml/2006/table">
            <a:tbl>
              <a:tblPr>
                <a:tableStyleId>{8799B23B-EC83-4686-B30A-512413B5E67A}</a:tableStyleId>
              </a:tblPr>
              <a:tblGrid>
                <a:gridCol w="4602270"/>
                <a:gridCol w="1459724"/>
                <a:gridCol w="1037229"/>
                <a:gridCol w="2152183"/>
              </a:tblGrid>
              <a:tr h="803199">
                <a:tc>
                  <a:txBody>
                    <a:bodyPr/>
                    <a:lstStyle/>
                    <a:p>
                      <a:pPr algn="ctr" fontAlgn="ctr"/>
                      <a:r>
                        <a:rPr lang="en-US" sz="1600" b="1" u="none" strike="noStrike" dirty="0">
                          <a:solidFill>
                            <a:schemeClr val="tx1"/>
                          </a:solidFill>
                          <a:effectLst/>
                        </a:rPr>
                        <a:t>Category</a:t>
                      </a:r>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smtClean="0">
                          <a:solidFill>
                            <a:schemeClr val="tx1"/>
                          </a:solidFill>
                          <a:effectLst/>
                        </a:rPr>
                        <a:t>Healthcost 2012</a:t>
                      </a:r>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smtClean="0">
                          <a:solidFill>
                            <a:schemeClr val="tx1"/>
                          </a:solidFill>
                          <a:effectLst/>
                        </a:rPr>
                        <a:t>Current</a:t>
                      </a:r>
                      <a:r>
                        <a:rPr lang="en-US" sz="1600" b="1" u="none" strike="noStrike" baseline="0" dirty="0" smtClean="0">
                          <a:solidFill>
                            <a:schemeClr val="tx1"/>
                          </a:solidFill>
                          <a:effectLst/>
                        </a:rPr>
                        <a:t> Healthcost</a:t>
                      </a:r>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a:solidFill>
                            <a:schemeClr val="tx1"/>
                          </a:solidFill>
                          <a:effectLst/>
                        </a:rPr>
                        <a:t>Proposed </a:t>
                      </a:r>
                      <a:r>
                        <a:rPr lang="en-US" sz="1600" b="1" u="none" strike="noStrike" dirty="0" smtClean="0">
                          <a:solidFill>
                            <a:schemeClr val="tx1"/>
                          </a:solidFill>
                          <a:effectLst/>
                        </a:rPr>
                        <a:t>for</a:t>
                      </a:r>
                    </a:p>
                    <a:p>
                      <a:pPr algn="ctr" fontAlgn="ctr"/>
                      <a:r>
                        <a:rPr lang="en-US" sz="1600" b="1" u="none" strike="noStrike" dirty="0" err="1" smtClean="0">
                          <a:solidFill>
                            <a:schemeClr val="tx1"/>
                          </a:solidFill>
                          <a:effectLst/>
                        </a:rPr>
                        <a:t>HealthCompare</a:t>
                      </a:r>
                      <a:r>
                        <a:rPr lang="en-US" sz="1600" b="1" u="none" strike="noStrike" dirty="0" smtClean="0">
                          <a:solidFill>
                            <a:schemeClr val="tx1"/>
                          </a:solidFill>
                          <a:effectLst/>
                        </a:rPr>
                        <a:t> Maine </a:t>
                      </a:r>
                      <a:endParaRPr lang="en-US" sz="1600" b="1" i="0" u="none" strike="noStrike" dirty="0">
                        <a:solidFill>
                          <a:schemeClr val="tx1"/>
                        </a:solidFill>
                        <a:effectLst/>
                        <a:latin typeface="Calibri" panose="020F0502020204030204" pitchFamily="34" charset="0"/>
                      </a:endParaRPr>
                    </a:p>
                  </a:txBody>
                  <a:tcPr marL="9525" marR="9525" marT="9525" marB="0" anchor="ctr"/>
                </a:tc>
              </a:tr>
              <a:tr h="501668">
                <a:tc>
                  <a:txBody>
                    <a:bodyPr/>
                    <a:lstStyle/>
                    <a:p>
                      <a:pPr algn="l" fontAlgn="b"/>
                      <a:r>
                        <a:rPr lang="en-US" sz="1800"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159</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310</a:t>
                      </a:r>
                      <a:endParaRPr lang="en-US" sz="1800" b="0" i="0" u="none" strike="noStrike" dirty="0">
                        <a:solidFill>
                          <a:schemeClr val="tx1"/>
                        </a:solidFill>
                        <a:effectLst/>
                        <a:latin typeface="Calibri" panose="020F0502020204030204" pitchFamily="34" charset="0"/>
                      </a:endParaRPr>
                    </a:p>
                  </a:txBody>
                  <a:tcPr marL="9525" marR="9525" marT="9525" marB="0" anchor="ctr"/>
                </a:tc>
              </a:tr>
              <a:tr h="479241">
                <a:tc>
                  <a:txBody>
                    <a:bodyPr/>
                    <a:lstStyle/>
                    <a:p>
                      <a:pPr marL="53975" indent="-53975" algn="l" fontAlgn="b"/>
                      <a:r>
                        <a:rPr lang="en-US" sz="1800" u="none" strike="noStrike" dirty="0">
                          <a:effectLst/>
                        </a:rPr>
                        <a:t>Office </a:t>
                      </a:r>
                      <a:r>
                        <a:rPr lang="en-US" sz="1800" u="none" strike="noStrike" dirty="0" smtClean="0">
                          <a:effectLst/>
                        </a:rPr>
                        <a:t>Visit – Emergency</a:t>
                      </a:r>
                      <a:r>
                        <a:rPr lang="en-US" sz="1800" u="none" strike="noStrike" baseline="0" dirty="0" smtClean="0">
                          <a:effectLst/>
                        </a:rPr>
                        <a:t> Department</a:t>
                      </a:r>
                      <a:r>
                        <a:rPr lang="en-US" sz="1800" u="none" strike="noStrike" dirty="0" smtClean="0">
                          <a:effectLst/>
                        </a:rPr>
                        <a:t>,</a:t>
                      </a:r>
                      <a:r>
                        <a:rPr lang="en-US" sz="1800" u="none" strike="noStrike" baseline="0" dirty="0" smtClean="0">
                          <a:effectLst/>
                        </a:rPr>
                        <a:t> </a:t>
                      </a:r>
                      <a:r>
                        <a:rPr lang="en-US" sz="1800" u="none" strike="noStrike" dirty="0" smtClean="0">
                          <a:effectLst/>
                        </a:rPr>
                        <a:t>M</a:t>
                      </a:r>
                      <a:r>
                        <a:rPr lang="en-US" sz="1800" u="none" strike="noStrike" baseline="0" dirty="0" smtClean="0">
                          <a:effectLst/>
                        </a:rPr>
                        <a:t>ental/Behavioral Health, PT, OT, CAM</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tx1"/>
                          </a:solidFill>
                          <a:effectLst/>
                        </a:rPr>
                        <a:t>21</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tx1"/>
                          </a:solidFill>
                          <a:effectLst/>
                        </a:rPr>
                        <a:t>111</a:t>
                      </a:r>
                      <a:endParaRPr lang="en-US" sz="1800" b="0" i="0" u="none" strike="noStrike" dirty="0">
                        <a:solidFill>
                          <a:schemeClr val="tx1"/>
                        </a:solidFill>
                        <a:effectLst/>
                        <a:latin typeface="Calibri" panose="020F0502020204030204" pitchFamily="34" charset="0"/>
                      </a:endParaRPr>
                    </a:p>
                  </a:txBody>
                  <a:tcPr marL="9525" marR="9525" marT="9525" marB="0" anchor="ctr"/>
                </a:tc>
              </a:tr>
              <a:tr h="501668">
                <a:tc>
                  <a:txBody>
                    <a:bodyPr/>
                    <a:lstStyle/>
                    <a:p>
                      <a:pPr algn="l" fontAlgn="b"/>
                      <a:r>
                        <a:rPr lang="en-US" sz="1800" u="none" strike="noStrike" dirty="0">
                          <a:effectLst/>
                        </a:rPr>
                        <a:t>Labs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tx1"/>
                          </a:solidFill>
                          <a:effectLst/>
                        </a:rPr>
                        <a:t>64</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93</a:t>
                      </a:r>
                      <a:endParaRPr lang="en-US" sz="1800" b="0" i="0" u="none" strike="noStrike" dirty="0">
                        <a:solidFill>
                          <a:schemeClr val="tx1"/>
                        </a:solidFill>
                        <a:effectLst/>
                        <a:latin typeface="Calibri" panose="020F0502020204030204" pitchFamily="34" charset="0"/>
                      </a:endParaRPr>
                    </a:p>
                  </a:txBody>
                  <a:tcPr marL="9525" marR="9525" marT="9525" marB="0" anchor="ctr"/>
                </a:tc>
              </a:tr>
              <a:tr h="501668">
                <a:tc>
                  <a:txBody>
                    <a:bodyPr/>
                    <a:lstStyle/>
                    <a:p>
                      <a:pPr algn="l" fontAlgn="b"/>
                      <a:r>
                        <a:rPr lang="en-US" sz="1800" u="none" strike="noStrike" dirty="0">
                          <a:effectLst/>
                        </a:rPr>
                        <a:t>Radiology and Imaging</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19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tx1"/>
                          </a:solidFill>
                          <a:effectLst/>
                        </a:rPr>
                        <a:t>30</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47</a:t>
                      </a:r>
                      <a:endParaRPr lang="en-US" sz="1800" b="0" i="0" u="none" strike="noStrike" dirty="0">
                        <a:solidFill>
                          <a:schemeClr val="tx1"/>
                        </a:solidFill>
                        <a:effectLst/>
                        <a:latin typeface="Calibri" panose="020F0502020204030204" pitchFamily="34" charset="0"/>
                      </a:endParaRPr>
                    </a:p>
                  </a:txBody>
                  <a:tcPr marL="9525" marR="9525" marT="9525" marB="0" anchor="ctr"/>
                </a:tc>
              </a:tr>
              <a:tr h="545048">
                <a:tc>
                  <a:txBody>
                    <a:bodyPr/>
                    <a:lstStyle/>
                    <a:p>
                      <a:pPr algn="l" fontAlgn="b"/>
                      <a:r>
                        <a:rPr lang="en-US" sz="1800" u="none" strike="noStrike" dirty="0" smtClean="0">
                          <a:effectLst/>
                        </a:rPr>
                        <a:t>Inpatient/Outpatient Procedures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44</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smtClean="0">
                          <a:solidFill>
                            <a:schemeClr val="tx1"/>
                          </a:solidFill>
                          <a:effectLst/>
                        </a:rPr>
                        <a:t>59</a:t>
                      </a:r>
                      <a:endParaRPr lang="en-US" sz="1800" b="0" i="0" u="none" strike="noStrike" dirty="0">
                        <a:solidFill>
                          <a:schemeClr val="tx1"/>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787364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a:t>
            </a:r>
            <a:r>
              <a:rPr lang="en-US" dirty="0" smtClean="0"/>
              <a:t/>
            </a:r>
            <a:br>
              <a:rPr lang="en-US" dirty="0" smtClean="0"/>
            </a:br>
            <a:r>
              <a:rPr lang="en-US" dirty="0" smtClean="0"/>
              <a:t>More Shoppable Procedures</a:t>
            </a:r>
            <a:endParaRPr lang="en-US" dirty="0"/>
          </a:p>
        </p:txBody>
      </p:sp>
      <p:sp>
        <p:nvSpPr>
          <p:cNvPr id="3" name="Content Placeholder 2"/>
          <p:cNvSpPr>
            <a:spLocks noGrp="1"/>
          </p:cNvSpPr>
          <p:nvPr>
            <p:ph idx="1"/>
          </p:nvPr>
        </p:nvSpPr>
        <p:spPr/>
        <p:txBody>
          <a:bodyPr>
            <a:normAutofit/>
          </a:bodyPr>
          <a:lstStyle/>
          <a:p>
            <a:r>
              <a:rPr lang="en-US" sz="2400" dirty="0" smtClean="0"/>
              <a:t>Additional procedures selected based on:</a:t>
            </a:r>
            <a:endParaRPr lang="en-US" sz="2400" dirty="0"/>
          </a:p>
          <a:p>
            <a:pPr lvl="1"/>
            <a:r>
              <a:rPr lang="en-US" sz="2200" dirty="0" smtClean="0"/>
              <a:t>Consumer Advisory Group Feedback (Mental Health, Cardiac, Maternity)</a:t>
            </a:r>
          </a:p>
          <a:p>
            <a:pPr lvl="1"/>
            <a:r>
              <a:rPr lang="en-US" sz="2200" dirty="0" smtClean="0"/>
              <a:t>Board Feedback (Inpatient)</a:t>
            </a:r>
          </a:p>
          <a:p>
            <a:pPr lvl="1"/>
            <a:r>
              <a:rPr lang="en-US" sz="2200" dirty="0" smtClean="0"/>
              <a:t>Volume (frequently occurring procedures)</a:t>
            </a:r>
          </a:p>
          <a:p>
            <a:pPr lvl="1"/>
            <a:r>
              <a:rPr lang="en-US" sz="2200" dirty="0" smtClean="0"/>
              <a:t>Shoppability (Physical Therapy and Chiropractic)</a:t>
            </a:r>
          </a:p>
          <a:p>
            <a:pPr lvl="1"/>
            <a:r>
              <a:rPr lang="en-US" sz="2200" dirty="0" smtClean="0"/>
              <a:t>Choosing Wisely Procedures (variety of imaging procedures)</a:t>
            </a:r>
            <a:endParaRPr lang="en-US" sz="2200" dirty="0"/>
          </a:p>
          <a:p>
            <a:endParaRPr lang="en-US" sz="3200" dirty="0" smtClean="0"/>
          </a:p>
        </p:txBody>
      </p:sp>
      <p:sp>
        <p:nvSpPr>
          <p:cNvPr id="4" name="Slide Number Placeholder 3"/>
          <p:cNvSpPr>
            <a:spLocks noGrp="1"/>
          </p:cNvSpPr>
          <p:nvPr>
            <p:ph type="sldNum" sz="quarter" idx="12"/>
          </p:nvPr>
        </p:nvSpPr>
        <p:spPr/>
        <p:txBody>
          <a:bodyPr/>
          <a:lstStyle/>
          <a:p>
            <a:fld id="{4CE482DC-2269-4F26-9D2A-7E44B1A4CD85}" type="slidenum">
              <a:rPr lang="en-US" smtClean="0"/>
              <a:t>32</a:t>
            </a:fld>
            <a:endParaRPr lang="en-US" dirty="0"/>
          </a:p>
        </p:txBody>
      </p:sp>
    </p:spTree>
    <p:extLst>
      <p:ext uri="{BB962C8B-B14F-4D97-AF65-F5344CB8AC3E}">
        <p14:creationId xmlns:p14="http://schemas.microsoft.com/office/powerpoint/2010/main" val="205044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a:t>
            </a:r>
            <a:r>
              <a:rPr lang="en-US" dirty="0" smtClean="0"/>
              <a:t/>
            </a:r>
            <a:br>
              <a:rPr lang="en-US" dirty="0" smtClean="0"/>
            </a:br>
            <a:r>
              <a:rPr lang="en-US" dirty="0" smtClean="0"/>
              <a:t>Improved Methodology</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solidFill>
                  <a:schemeClr val="tx1">
                    <a:lumMod val="75000"/>
                    <a:lumOff val="25000"/>
                  </a:schemeClr>
                </a:solidFill>
              </a:rPr>
              <a:t>Reviewed CPT codes with billing expert to determine:</a:t>
            </a:r>
          </a:p>
          <a:p>
            <a:pPr lvl="1"/>
            <a:r>
              <a:rPr lang="en-US" sz="2200" dirty="0" smtClean="0"/>
              <a:t>Which (if any) CPT codes to bundle</a:t>
            </a:r>
          </a:p>
          <a:p>
            <a:pPr lvl="1"/>
            <a:r>
              <a:rPr lang="en-US" sz="2200" dirty="0" smtClean="0"/>
              <a:t>Whether to include professional claims, facility claims, or both</a:t>
            </a:r>
            <a:endParaRPr lang="en-US" sz="2200" dirty="0">
              <a:solidFill>
                <a:schemeClr val="tx1">
                  <a:lumMod val="75000"/>
                  <a:lumOff val="25000"/>
                </a:schemeClr>
              </a:solidFill>
            </a:endParaRPr>
          </a:p>
          <a:p>
            <a:pPr lvl="1"/>
            <a:r>
              <a:rPr lang="en-US" sz="2200" dirty="0"/>
              <a:t>If the code was current</a:t>
            </a:r>
          </a:p>
          <a:p>
            <a:pPr lvl="1"/>
            <a:r>
              <a:rPr lang="en-US" sz="2200" dirty="0"/>
              <a:t>Which modifiers can be used with the </a:t>
            </a:r>
            <a:r>
              <a:rPr lang="en-US" sz="2200" dirty="0" smtClean="0"/>
              <a:t>code</a:t>
            </a:r>
          </a:p>
          <a:p>
            <a:pPr lvl="1"/>
            <a:r>
              <a:rPr lang="en-US" sz="2200" dirty="0" smtClean="0"/>
              <a:t>Alternative procedures</a:t>
            </a:r>
          </a:p>
          <a:p>
            <a:pPr marL="201168" lvl="1" indent="0">
              <a:buNone/>
            </a:pPr>
            <a:endParaRPr lang="en-US" sz="2200" dirty="0"/>
          </a:p>
          <a:p>
            <a:pPr marL="91440" lvl="1" indent="-91440">
              <a:spcBef>
                <a:spcPts val="1200"/>
              </a:spcBef>
              <a:spcAft>
                <a:spcPts val="200"/>
              </a:spcAft>
              <a:buSzPct val="100000"/>
              <a:buFont typeface="Calibri" panose="020F0502020204030204" pitchFamily="34" charset="0"/>
              <a:buChar char=" "/>
            </a:pPr>
            <a:r>
              <a:rPr lang="en-US" dirty="0">
                <a:solidFill>
                  <a:schemeClr val="tx1">
                    <a:lumMod val="75000"/>
                    <a:lumOff val="25000"/>
                  </a:schemeClr>
                </a:solidFill>
              </a:rPr>
              <a:t>Reviewed methodology with subject experts (hospital administrators, </a:t>
            </a:r>
            <a:r>
              <a:rPr lang="en-US" dirty="0" err="1">
                <a:solidFill>
                  <a:schemeClr val="tx1">
                    <a:lumMod val="75000"/>
                    <a:lumOff val="25000"/>
                  </a:schemeClr>
                </a:solidFill>
              </a:rPr>
              <a:t>payors</a:t>
            </a:r>
            <a:r>
              <a:rPr lang="en-US" dirty="0">
                <a:solidFill>
                  <a:schemeClr val="tx1">
                    <a:lumMod val="75000"/>
                    <a:lumOff val="25000"/>
                  </a:schemeClr>
                </a:solidFill>
              </a:rPr>
              <a:t>) to determine</a:t>
            </a:r>
            <a:r>
              <a:rPr lang="en-US" dirty="0" smtClean="0">
                <a:solidFill>
                  <a:schemeClr val="tx1">
                    <a:lumMod val="75000"/>
                    <a:lumOff val="25000"/>
                  </a:schemeClr>
                </a:solidFill>
              </a:rPr>
              <a:t>:</a:t>
            </a:r>
          </a:p>
          <a:p>
            <a:pPr lvl="1">
              <a:buSzPct val="100000"/>
            </a:pPr>
            <a:r>
              <a:rPr lang="en-US" sz="2200" dirty="0"/>
              <a:t>Best method of cost averaging</a:t>
            </a:r>
          </a:p>
          <a:p>
            <a:pPr lvl="1">
              <a:buSzPct val="100000"/>
            </a:pPr>
            <a:r>
              <a:rPr lang="en-US" sz="2200" dirty="0"/>
              <a:t>Data cleaning/outlier removal</a:t>
            </a:r>
          </a:p>
          <a:p>
            <a:pPr lvl="1">
              <a:buSzPct val="100000"/>
            </a:pPr>
            <a:r>
              <a:rPr lang="en-US" sz="2200" dirty="0"/>
              <a:t>Cost attribution (billing provider or service provider; parent organization or affiliated group)</a:t>
            </a:r>
          </a:p>
          <a:p>
            <a:pPr lvl="1">
              <a:buSzPct val="100000"/>
            </a:pPr>
            <a:r>
              <a:rPr lang="en-US" sz="2200" dirty="0"/>
              <a:t>Grouping of facilities on website</a:t>
            </a:r>
          </a:p>
          <a:p>
            <a:pPr marL="201168" lvl="1" indent="0">
              <a:buNone/>
            </a:pPr>
            <a:endParaRPr lang="en-US" sz="2200" dirty="0" smtClean="0"/>
          </a:p>
          <a:p>
            <a:pPr lvl="1"/>
            <a:endParaRPr lang="en-US" sz="2200" dirty="0"/>
          </a:p>
          <a:p>
            <a:pPr lvl="1"/>
            <a:endParaRPr lang="en-US" sz="2200" dirty="0" smtClean="0"/>
          </a:p>
        </p:txBody>
      </p:sp>
      <p:sp>
        <p:nvSpPr>
          <p:cNvPr id="4" name="Slide Number Placeholder 3"/>
          <p:cNvSpPr>
            <a:spLocks noGrp="1"/>
          </p:cNvSpPr>
          <p:nvPr>
            <p:ph type="sldNum" sz="quarter" idx="12"/>
          </p:nvPr>
        </p:nvSpPr>
        <p:spPr/>
        <p:txBody>
          <a:bodyPr/>
          <a:lstStyle/>
          <a:p>
            <a:fld id="{4CE482DC-2269-4F26-9D2A-7E44B1A4CD85}" type="slidenum">
              <a:rPr lang="en-US" smtClean="0"/>
              <a:t>33</a:t>
            </a:fld>
            <a:endParaRPr lang="en-US" dirty="0"/>
          </a:p>
        </p:txBody>
      </p:sp>
    </p:spTree>
    <p:extLst>
      <p:ext uri="{BB962C8B-B14F-4D97-AF65-F5344CB8AC3E}">
        <p14:creationId xmlns:p14="http://schemas.microsoft.com/office/powerpoint/2010/main" val="917204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a:t>
            </a:r>
            <a:r>
              <a:rPr lang="en-US" dirty="0" smtClean="0"/>
              <a:t>: </a:t>
            </a:r>
            <a:br>
              <a:rPr lang="en-US" dirty="0" smtClean="0"/>
            </a:br>
            <a:r>
              <a:rPr lang="en-US" dirty="0" smtClean="0"/>
              <a:t>Improved Methodology</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lumMod val="75000"/>
                    <a:lumOff val="25000"/>
                  </a:schemeClr>
                </a:solidFill>
              </a:rPr>
              <a:t>Revising cost calculations:</a:t>
            </a:r>
          </a:p>
          <a:p>
            <a:pPr lvl="1"/>
            <a:r>
              <a:rPr lang="en-US" sz="2200" dirty="0" smtClean="0"/>
              <a:t>Better matching between facilities and claims</a:t>
            </a:r>
          </a:p>
          <a:p>
            <a:pPr lvl="1"/>
            <a:r>
              <a:rPr lang="en-US" sz="2200" dirty="0" smtClean="0"/>
              <a:t>More purposeful data cleaning</a:t>
            </a:r>
          </a:p>
          <a:p>
            <a:pPr lvl="1"/>
            <a:r>
              <a:rPr lang="en-US" sz="2200" dirty="0" smtClean="0"/>
              <a:t>Better identification of final, adjudicated claim</a:t>
            </a:r>
          </a:p>
          <a:p>
            <a:pPr lvl="1"/>
            <a:r>
              <a:rPr lang="en-US" sz="2200" dirty="0" smtClean="0"/>
              <a:t>Improve complexity calculations</a:t>
            </a:r>
            <a:endParaRPr lang="en-US" sz="2200" dirty="0"/>
          </a:p>
          <a:p>
            <a:endParaRPr lang="en-US" sz="32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34</a:t>
            </a:fld>
            <a:endParaRPr lang="en-US" dirty="0"/>
          </a:p>
        </p:txBody>
      </p:sp>
    </p:spTree>
    <p:extLst>
      <p:ext uri="{BB962C8B-B14F-4D97-AF65-F5344CB8AC3E}">
        <p14:creationId xmlns:p14="http://schemas.microsoft.com/office/powerpoint/2010/main" val="2567955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HealthCompare</a:t>
            </a:r>
            <a:r>
              <a:rPr lang="en-US" dirty="0" smtClean="0"/>
              <a:t> </a:t>
            </a:r>
            <a:r>
              <a:rPr lang="en-US" dirty="0"/>
              <a:t>Maine: </a:t>
            </a:r>
            <a:br>
              <a:rPr lang="en-US" dirty="0"/>
            </a:br>
            <a:r>
              <a:rPr lang="en-US" dirty="0"/>
              <a:t>Improved </a:t>
            </a:r>
            <a:r>
              <a:rPr lang="en-US" dirty="0" smtClean="0"/>
              <a:t>Methodology – Episode “Groupers”</a:t>
            </a:r>
            <a:endParaRPr lang="en-US" dirty="0"/>
          </a:p>
        </p:txBody>
      </p:sp>
      <p:sp>
        <p:nvSpPr>
          <p:cNvPr id="3" name="Content Placeholder 2"/>
          <p:cNvSpPr>
            <a:spLocks noGrp="1"/>
          </p:cNvSpPr>
          <p:nvPr>
            <p:ph idx="1"/>
          </p:nvPr>
        </p:nvSpPr>
        <p:spPr>
          <a:xfrm>
            <a:off x="1097280" y="1737360"/>
            <a:ext cx="10115202" cy="4588489"/>
          </a:xfrm>
        </p:spPr>
        <p:txBody>
          <a:bodyPr>
            <a:normAutofit/>
          </a:bodyPr>
          <a:lstStyle/>
          <a:p>
            <a:pPr marL="91440" lvl="1" indent="-91440">
              <a:spcBef>
                <a:spcPts val="1200"/>
              </a:spcBef>
              <a:spcAft>
                <a:spcPts val="1200"/>
              </a:spcAft>
              <a:buSzPct val="100000"/>
              <a:buFont typeface="Calibri" panose="020F0502020204030204" pitchFamily="34" charset="0"/>
              <a:buChar char=" "/>
            </a:pPr>
            <a:r>
              <a:rPr lang="en-US" dirty="0">
                <a:solidFill>
                  <a:schemeClr val="tx1">
                    <a:lumMod val="75000"/>
                    <a:lumOff val="25000"/>
                  </a:schemeClr>
                </a:solidFill>
              </a:rPr>
              <a:t>Medical Episode Groupers—examine the costs for an episode across facilities, payers and providers.</a:t>
            </a:r>
          </a:p>
          <a:p>
            <a:pPr lvl="1"/>
            <a:r>
              <a:rPr lang="en-US" sz="2200" dirty="0"/>
              <a:t>Help examine variability in total price of an episode of care, not just a procedure</a:t>
            </a:r>
          </a:p>
          <a:p>
            <a:pPr lvl="1"/>
            <a:r>
              <a:rPr lang="en-US" sz="2200" dirty="0"/>
              <a:t>National-level interest in this approach: informs value-based </a:t>
            </a:r>
            <a:r>
              <a:rPr lang="en-US" sz="2200" dirty="0" smtClean="0"/>
              <a:t>purchasing</a:t>
            </a:r>
          </a:p>
          <a:p>
            <a:pPr marL="525780" lvl="2" indent="-342900">
              <a:spcBef>
                <a:spcPts val="1200"/>
              </a:spcBef>
              <a:spcAft>
                <a:spcPts val="200"/>
              </a:spcAft>
              <a:buClr>
                <a:schemeClr val="tx1">
                  <a:lumMod val="65000"/>
                  <a:lumOff val="35000"/>
                </a:schemeClr>
              </a:buClr>
              <a:buSzPct val="90000"/>
              <a:buFont typeface="Calibri" panose="020F0502020204030204" pitchFamily="34" charset="0"/>
              <a:buChar char="•"/>
            </a:pPr>
            <a:r>
              <a:rPr lang="en-US" sz="2400" dirty="0" smtClean="0">
                <a:solidFill>
                  <a:schemeClr val="tx1">
                    <a:lumMod val="75000"/>
                    <a:lumOff val="25000"/>
                  </a:schemeClr>
                </a:solidFill>
              </a:rPr>
              <a:t>Currently </a:t>
            </a:r>
            <a:r>
              <a:rPr lang="en-US" sz="2400" dirty="0">
                <a:solidFill>
                  <a:schemeClr val="tx1">
                    <a:lumMod val="75000"/>
                    <a:lumOff val="25000"/>
                  </a:schemeClr>
                </a:solidFill>
              </a:rPr>
              <a:t>examining the Truven “MEG” </a:t>
            </a:r>
            <a:endParaRPr lang="en-US" sz="2400" dirty="0" smtClean="0">
              <a:solidFill>
                <a:schemeClr val="tx1">
                  <a:lumMod val="75000"/>
                  <a:lumOff val="25000"/>
                </a:schemeClr>
              </a:solidFill>
            </a:endParaRPr>
          </a:p>
          <a:p>
            <a:pPr marL="525780" lvl="2" indent="-342900">
              <a:spcBef>
                <a:spcPts val="1200"/>
              </a:spcBef>
              <a:spcAft>
                <a:spcPts val="200"/>
              </a:spcAft>
              <a:buClr>
                <a:schemeClr val="tx1">
                  <a:lumMod val="65000"/>
                  <a:lumOff val="35000"/>
                </a:schemeClr>
              </a:buClr>
              <a:buSzPct val="90000"/>
              <a:buFont typeface="Calibri" panose="020F0502020204030204" pitchFamily="34" charset="0"/>
              <a:buChar char="•"/>
            </a:pPr>
            <a:r>
              <a:rPr lang="en-US" sz="2400" dirty="0" smtClean="0">
                <a:solidFill>
                  <a:schemeClr val="tx1">
                    <a:lumMod val="75000"/>
                    <a:lumOff val="25000"/>
                  </a:schemeClr>
                </a:solidFill>
              </a:rPr>
              <a:t>Also </a:t>
            </a:r>
            <a:r>
              <a:rPr lang="en-US" sz="2400" dirty="0">
                <a:solidFill>
                  <a:schemeClr val="tx1">
                    <a:lumMod val="75000"/>
                    <a:lumOff val="25000"/>
                  </a:schemeClr>
                </a:solidFill>
              </a:rPr>
              <a:t>discussing PROMETHEUS with HCI3: offers free episode definitions (CPT, ICD-9 codes for episodes) but clinical logic would still need to be developed &amp; </a:t>
            </a:r>
            <a:r>
              <a:rPr lang="en-US" sz="2400" dirty="0" smtClean="0">
                <a:solidFill>
                  <a:schemeClr val="tx1">
                    <a:lumMod val="75000"/>
                    <a:lumOff val="25000"/>
                  </a:schemeClr>
                </a:solidFill>
              </a:rPr>
              <a:t>applied</a:t>
            </a:r>
          </a:p>
          <a:p>
            <a:pPr marL="525780" lvl="2" indent="-342900">
              <a:spcBef>
                <a:spcPts val="1200"/>
              </a:spcBef>
              <a:spcAft>
                <a:spcPts val="200"/>
              </a:spcAft>
              <a:buClr>
                <a:schemeClr val="tx1">
                  <a:lumMod val="65000"/>
                  <a:lumOff val="35000"/>
                </a:schemeClr>
              </a:buClr>
              <a:buSzPct val="90000"/>
              <a:buFont typeface="Calibri" panose="020F0502020204030204" pitchFamily="34" charset="0"/>
              <a:buChar char="•"/>
            </a:pPr>
            <a:r>
              <a:rPr lang="en-US" sz="2400" dirty="0" smtClean="0">
                <a:solidFill>
                  <a:schemeClr val="tx1">
                    <a:lumMod val="75000"/>
                    <a:lumOff val="25000"/>
                  </a:schemeClr>
                </a:solidFill>
              </a:rPr>
              <a:t>Will </a:t>
            </a:r>
            <a:r>
              <a:rPr lang="en-US" sz="2400" dirty="0">
                <a:solidFill>
                  <a:schemeClr val="tx1">
                    <a:lumMod val="75000"/>
                    <a:lumOff val="25000"/>
                  </a:schemeClr>
                </a:solidFill>
              </a:rPr>
              <a:t>also explore 3M Core Grouper, although primarily a tool to </a:t>
            </a:r>
            <a:r>
              <a:rPr lang="en-US" sz="2400" dirty="0" smtClean="0">
                <a:solidFill>
                  <a:schemeClr val="tx1">
                    <a:lumMod val="75000"/>
                    <a:lumOff val="25000"/>
                  </a:schemeClr>
                </a:solidFill>
              </a:rPr>
              <a:t>risk-adjust </a:t>
            </a:r>
            <a:r>
              <a:rPr lang="en-US" sz="2400" dirty="0">
                <a:solidFill>
                  <a:schemeClr val="tx1">
                    <a:lumMod val="75000"/>
                    <a:lumOff val="25000"/>
                  </a:schemeClr>
                </a:solidFill>
              </a:rPr>
              <a:t>DRGs rather than group episodes</a:t>
            </a:r>
          </a:p>
        </p:txBody>
      </p:sp>
      <p:sp>
        <p:nvSpPr>
          <p:cNvPr id="4" name="Slide Number Placeholder 3"/>
          <p:cNvSpPr>
            <a:spLocks noGrp="1"/>
          </p:cNvSpPr>
          <p:nvPr>
            <p:ph type="sldNum" sz="quarter" idx="12"/>
          </p:nvPr>
        </p:nvSpPr>
        <p:spPr/>
        <p:txBody>
          <a:bodyPr/>
          <a:lstStyle/>
          <a:p>
            <a:fld id="{4CE482DC-2269-4F26-9D2A-7E44B1A4CD85}" type="slidenum">
              <a:rPr lang="en-US" smtClean="0"/>
              <a:t>35</a:t>
            </a:fld>
            <a:endParaRPr lang="en-US" dirty="0"/>
          </a:p>
        </p:txBody>
      </p:sp>
    </p:spTree>
    <p:extLst>
      <p:ext uri="{BB962C8B-B14F-4D97-AF65-F5344CB8AC3E}">
        <p14:creationId xmlns:p14="http://schemas.microsoft.com/office/powerpoint/2010/main" val="162943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err="1" smtClean="0"/>
              <a:t>HealthCompare</a:t>
            </a:r>
            <a:r>
              <a:rPr lang="en-US" sz="4300" dirty="0" smtClean="0"/>
              <a:t> </a:t>
            </a:r>
            <a:r>
              <a:rPr lang="en-US" sz="4300" dirty="0"/>
              <a:t>Maine</a:t>
            </a:r>
            <a:r>
              <a:rPr lang="en-US" sz="4300" dirty="0" smtClean="0"/>
              <a:t>:</a:t>
            </a:r>
            <a:br>
              <a:rPr lang="en-US" sz="4300" dirty="0" smtClean="0"/>
            </a:br>
            <a:r>
              <a:rPr lang="en-US" sz="4300" dirty="0" smtClean="0"/>
              <a:t>Quality </a:t>
            </a:r>
            <a:r>
              <a:rPr lang="en-US" sz="4300" dirty="0"/>
              <a:t>Data</a:t>
            </a:r>
          </a:p>
        </p:txBody>
      </p:sp>
      <p:sp>
        <p:nvSpPr>
          <p:cNvPr id="3" name="Content Placeholder 2"/>
          <p:cNvSpPr>
            <a:spLocks noGrp="1"/>
          </p:cNvSpPr>
          <p:nvPr>
            <p:ph idx="1"/>
          </p:nvPr>
        </p:nvSpPr>
        <p:spPr>
          <a:xfrm>
            <a:off x="1097280" y="2039814"/>
            <a:ext cx="7687491" cy="3829279"/>
          </a:xfrm>
        </p:spPr>
        <p:txBody>
          <a:bodyPr>
            <a:normAutofit/>
          </a:bodyPr>
          <a:lstStyle/>
          <a:p>
            <a:r>
              <a:rPr lang="en-US" sz="2400" dirty="0" smtClean="0"/>
              <a:t>Detailed plan to integrate quality metrics into the cost display to allow consumers to make informed healthcare decisions</a:t>
            </a:r>
            <a:endParaRPr lang="en-US" sz="2400" dirty="0" smtClean="0">
              <a:solidFill>
                <a:srgbClr val="FF0000"/>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36</a:t>
            </a:fld>
            <a:endParaRPr lang="en-US" dirty="0"/>
          </a:p>
        </p:txBody>
      </p:sp>
    </p:spTree>
    <p:extLst>
      <p:ext uri="{BB962C8B-B14F-4D97-AF65-F5344CB8AC3E}">
        <p14:creationId xmlns:p14="http://schemas.microsoft.com/office/powerpoint/2010/main" val="976196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18640"/>
            <a:ext cx="10115203" cy="1450757"/>
          </a:xfrm>
        </p:spPr>
        <p:txBody>
          <a:bodyPr>
            <a:normAutofit/>
          </a:bodyPr>
          <a:lstStyle/>
          <a:p>
            <a:r>
              <a:rPr lang="en-US" sz="4300" dirty="0" err="1" smtClean="0"/>
              <a:t>HealthCompare</a:t>
            </a:r>
            <a:r>
              <a:rPr lang="en-US" sz="4300" dirty="0" smtClean="0"/>
              <a:t> </a:t>
            </a:r>
            <a:r>
              <a:rPr lang="en-US" sz="4300" dirty="0"/>
              <a:t>Maine</a:t>
            </a:r>
            <a:r>
              <a:rPr lang="en-US" sz="4300" dirty="0" smtClean="0"/>
              <a:t>:</a:t>
            </a:r>
            <a:br>
              <a:rPr lang="en-US" sz="4300" dirty="0" smtClean="0"/>
            </a:br>
            <a:r>
              <a:rPr lang="en-US" sz="4300" dirty="0" smtClean="0"/>
              <a:t>Key </a:t>
            </a:r>
            <a:r>
              <a:rPr lang="en-US" sz="4300" dirty="0"/>
              <a:t>Enhancements</a:t>
            </a:r>
          </a:p>
        </p:txBody>
      </p:sp>
      <p:sp>
        <p:nvSpPr>
          <p:cNvPr id="3" name="Content Placeholder 2"/>
          <p:cNvSpPr>
            <a:spLocks noGrp="1"/>
          </p:cNvSpPr>
          <p:nvPr>
            <p:ph idx="1"/>
          </p:nvPr>
        </p:nvSpPr>
        <p:spPr>
          <a:xfrm>
            <a:off x="1097280" y="2039814"/>
            <a:ext cx="6990806" cy="3829279"/>
          </a:xfrm>
        </p:spPr>
        <p:txBody>
          <a:bodyPr>
            <a:normAutofit/>
          </a:bodyPr>
          <a:lstStyle/>
          <a:p>
            <a:r>
              <a:rPr lang="en-US" sz="2400" dirty="0" smtClean="0">
                <a:solidFill>
                  <a:schemeClr val="tx1">
                    <a:lumMod val="75000"/>
                    <a:lumOff val="25000"/>
                  </a:schemeClr>
                </a:solidFill>
              </a:rPr>
              <a:t>Contracted with design firm WOWZA to create a new and interactive website that is easily accessible on mobile devices.</a:t>
            </a:r>
          </a:p>
          <a:p>
            <a:endParaRPr lang="en-US" sz="24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37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881" y="2848492"/>
            <a:ext cx="4572000" cy="1905000"/>
          </a:xfrm>
          <a:prstGeom prst="rect">
            <a:avLst/>
          </a:prstGeom>
        </p:spPr>
      </p:pic>
    </p:spTree>
    <p:extLst>
      <p:ext uri="{BB962C8B-B14F-4D97-AF65-F5344CB8AC3E}">
        <p14:creationId xmlns:p14="http://schemas.microsoft.com/office/powerpoint/2010/main" val="287034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Quality Data</a:t>
            </a:r>
            <a:endParaRPr lang="en-US" dirty="0"/>
          </a:p>
        </p:txBody>
      </p:sp>
      <p:sp>
        <p:nvSpPr>
          <p:cNvPr id="3" name="Text Placeholder 2"/>
          <p:cNvSpPr>
            <a:spLocks noGrp="1"/>
          </p:cNvSpPr>
          <p:nvPr>
            <p:ph type="body" idx="1"/>
          </p:nvPr>
        </p:nvSpPr>
        <p:spPr>
          <a:xfrm>
            <a:off x="1097280" y="4453128"/>
            <a:ext cx="10058400" cy="1761060"/>
          </a:xfrm>
        </p:spPr>
        <p:txBody>
          <a:bodyPr>
            <a:noAutofit/>
          </a:bodyPr>
          <a:lstStyle/>
          <a:p>
            <a:pPr marL="0" lvl="1">
              <a:lnSpc>
                <a:spcPct val="120000"/>
              </a:lnSpc>
              <a:spcBef>
                <a:spcPts val="0"/>
              </a:spcBef>
              <a:spcAft>
                <a:spcPts val="0"/>
              </a:spcAft>
              <a:buSzPct val="100000"/>
            </a:pPr>
            <a:r>
              <a:rPr lang="en-US" sz="2000" cap="all" dirty="0">
                <a:solidFill>
                  <a:schemeClr val="accent3">
                    <a:lumMod val="75000"/>
                  </a:schemeClr>
                </a:solidFill>
                <a:latin typeface="+mj-lt"/>
              </a:rPr>
              <a:t>National Landscape</a:t>
            </a:r>
          </a:p>
          <a:p>
            <a:pPr marL="0" lvl="1">
              <a:lnSpc>
                <a:spcPct val="120000"/>
              </a:lnSpc>
              <a:spcBef>
                <a:spcPts val="0"/>
              </a:spcBef>
              <a:spcAft>
                <a:spcPts val="0"/>
              </a:spcAft>
              <a:buSzPct val="100000"/>
            </a:pPr>
            <a:r>
              <a:rPr lang="en-US" sz="2000" cap="all" dirty="0">
                <a:solidFill>
                  <a:schemeClr val="accent3">
                    <a:lumMod val="75000"/>
                  </a:schemeClr>
                </a:solidFill>
                <a:latin typeface="+mj-lt"/>
              </a:rPr>
              <a:t>Public reporting of health care Quality in Maine-MONAHRQ, Patient Experience Matters, GET BETTER MAINE</a:t>
            </a:r>
          </a:p>
          <a:p>
            <a:pPr marL="0" lvl="1">
              <a:lnSpc>
                <a:spcPct val="120000"/>
              </a:lnSpc>
              <a:spcBef>
                <a:spcPts val="0"/>
              </a:spcBef>
              <a:spcAft>
                <a:spcPts val="0"/>
              </a:spcAft>
              <a:buSzPct val="100000"/>
            </a:pPr>
            <a:r>
              <a:rPr lang="en-US" sz="2000" cap="all" dirty="0">
                <a:solidFill>
                  <a:schemeClr val="accent3">
                    <a:lumMod val="75000"/>
                  </a:schemeClr>
                </a:solidFill>
                <a:latin typeface="+mj-lt"/>
              </a:rPr>
              <a:t>Consumer Advisory Group Input</a:t>
            </a:r>
          </a:p>
          <a:p>
            <a:pPr marL="0" lvl="1">
              <a:lnSpc>
                <a:spcPct val="120000"/>
              </a:lnSpc>
              <a:spcBef>
                <a:spcPts val="0"/>
              </a:spcBef>
              <a:spcAft>
                <a:spcPts val="0"/>
              </a:spcAft>
              <a:buSzPct val="100000"/>
            </a:pPr>
            <a:r>
              <a:rPr lang="en-US" sz="2000" cap="all" dirty="0">
                <a:solidFill>
                  <a:schemeClr val="accent3">
                    <a:lumMod val="75000"/>
                  </a:schemeClr>
                </a:solidFill>
                <a:latin typeface="+mj-lt"/>
              </a:rPr>
              <a:t>Measure Recommendations</a:t>
            </a:r>
          </a:p>
        </p:txBody>
      </p:sp>
      <p:sp>
        <p:nvSpPr>
          <p:cNvPr id="4" name="Slide Number Placeholder 3"/>
          <p:cNvSpPr>
            <a:spLocks noGrp="1"/>
          </p:cNvSpPr>
          <p:nvPr>
            <p:ph type="sldNum" sz="quarter" idx="12"/>
          </p:nvPr>
        </p:nvSpPr>
        <p:spPr/>
        <p:txBody>
          <a:bodyPr/>
          <a:lstStyle/>
          <a:p>
            <a:fld id="{4FAB73BC-B049-4115-A692-8D63A059BFB8}" type="slidenum">
              <a:rPr lang="en-US" sz="2200" smtClean="0"/>
              <a:t>38</a:t>
            </a:fld>
            <a:endParaRPr lang="en-US" sz="2200" dirty="0"/>
          </a:p>
        </p:txBody>
      </p:sp>
    </p:spTree>
    <p:extLst>
      <p:ext uri="{BB962C8B-B14F-4D97-AF65-F5344CB8AC3E}">
        <p14:creationId xmlns:p14="http://schemas.microsoft.com/office/powerpoint/2010/main" val="1664061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Landscape</a:t>
            </a:r>
            <a:endParaRPr lang="en-US" dirty="0"/>
          </a:p>
        </p:txBody>
      </p:sp>
      <p:sp>
        <p:nvSpPr>
          <p:cNvPr id="3" name="Content Placeholder 2"/>
          <p:cNvSpPr>
            <a:spLocks noGrp="1"/>
          </p:cNvSpPr>
          <p:nvPr>
            <p:ph idx="1"/>
          </p:nvPr>
        </p:nvSpPr>
        <p:spPr>
          <a:xfrm>
            <a:off x="1097279" y="1859704"/>
            <a:ext cx="10115202" cy="950883"/>
          </a:xfrm>
        </p:spPr>
        <p:txBody>
          <a:bodyPr>
            <a:normAutofit/>
          </a:bodyPr>
          <a:lstStyle/>
          <a:p>
            <a:pPr>
              <a:lnSpc>
                <a:spcPct val="110000"/>
              </a:lnSpc>
            </a:pPr>
            <a:r>
              <a:rPr lang="en-US" sz="2400" dirty="0"/>
              <a:t>A number of national developments in transparency support the work of MHDO and make it unique:</a:t>
            </a:r>
          </a:p>
          <a:p>
            <a:pPr marL="201168" lvl="1" indent="0">
              <a:buNone/>
            </a:pPr>
            <a:endParaRPr lang="en-US" sz="2200" dirty="0">
              <a:solidFill>
                <a:schemeClr val="tx1"/>
              </a:solidFill>
            </a:endParaRPr>
          </a:p>
          <a:p>
            <a:pPr>
              <a:buFont typeface="Wingdings" panose="05000000000000000000" pitchFamily="2" charset="2"/>
              <a:buChar char="§"/>
            </a:pPr>
            <a:endParaRPr lang="en-US" dirty="0" smtClean="0">
              <a:solidFill>
                <a:srgbClr val="FF0000"/>
              </a:solidFill>
            </a:endParaRPr>
          </a:p>
          <a:p>
            <a:pPr marL="457200" lvl="1" indent="0">
              <a:buNone/>
            </a:pPr>
            <a:endParaRPr lang="en-US" sz="1900" dirty="0">
              <a:solidFill>
                <a:schemeClr val="tx1"/>
              </a:solidFill>
            </a:endParaRPr>
          </a:p>
        </p:txBody>
      </p:sp>
      <p:sp>
        <p:nvSpPr>
          <p:cNvPr id="4" name="Rectangle 3"/>
          <p:cNvSpPr/>
          <p:nvPr/>
        </p:nvSpPr>
        <p:spPr>
          <a:xfrm>
            <a:off x="1097279" y="2810587"/>
            <a:ext cx="9113521" cy="3219343"/>
          </a:xfrm>
          <a:prstGeom prst="rect">
            <a:avLst/>
          </a:prstGeom>
        </p:spPr>
        <p:txBody>
          <a:bodyPr wrap="square" numCol="1">
            <a:spAutoFit/>
          </a:bodyPr>
          <a:lstStyle/>
          <a:p>
            <a:pPr marL="384048" lvl="1" indent="-182880" defTabSz="914400">
              <a:lnSpc>
                <a:spcPct val="90000"/>
              </a:lnSpc>
              <a:spcBef>
                <a:spcPts val="200"/>
              </a:spcBef>
              <a:spcAft>
                <a:spcPts val="400"/>
              </a:spcAft>
              <a:buClr>
                <a:schemeClr val="accent1"/>
              </a:buClr>
              <a:buFont typeface="Calibri" pitchFamily="34" charset="0"/>
              <a:buChar char="◦"/>
            </a:pPr>
            <a:r>
              <a:rPr lang="en-US" sz="2200" dirty="0">
                <a:solidFill>
                  <a:schemeClr val="accent3">
                    <a:lumMod val="75000"/>
                  </a:schemeClr>
                </a:solidFill>
              </a:rPr>
              <a:t>CMS support for state APCDs (ongoing)</a:t>
            </a:r>
          </a:p>
          <a:p>
            <a:pPr marL="800100" lvl="1" indent="-342900">
              <a:buFont typeface="Arial" panose="020B0604020202020204" pitchFamily="34" charset="0"/>
              <a:buChar char="•"/>
            </a:pPr>
            <a:r>
              <a:rPr lang="en-US" sz="1900" dirty="0"/>
              <a:t>Support for development of cost transparency websites via CCIIO Rate Review grants </a:t>
            </a:r>
          </a:p>
          <a:p>
            <a:pPr marL="800100" lvl="1" indent="-342900">
              <a:buFont typeface="Arial" panose="020B0604020202020204" pitchFamily="34" charset="0"/>
              <a:buChar char="•"/>
            </a:pPr>
            <a:r>
              <a:rPr lang="en-US" sz="1900" dirty="0"/>
              <a:t>Focus on HIT, data analysis and quality reporting in CMMI State Innovation Model (SIM) program (ME is round 1 test state </a:t>
            </a:r>
            <a:r>
              <a:rPr lang="en-US" sz="1900" dirty="0" smtClean="0"/>
              <a:t>awardee)</a:t>
            </a:r>
          </a:p>
          <a:p>
            <a:pPr marL="384048" lvl="1" indent="-182880" defTabSz="914400">
              <a:lnSpc>
                <a:spcPct val="90000"/>
              </a:lnSpc>
              <a:spcBef>
                <a:spcPts val="200"/>
              </a:spcBef>
              <a:spcAft>
                <a:spcPts val="400"/>
              </a:spcAft>
              <a:buClr>
                <a:schemeClr val="accent1"/>
              </a:buClr>
              <a:buFont typeface="Calibri" pitchFamily="34" charset="0"/>
              <a:buChar char="◦"/>
            </a:pPr>
            <a:r>
              <a:rPr lang="en-US" sz="2200" dirty="0">
                <a:solidFill>
                  <a:schemeClr val="accent3">
                    <a:lumMod val="75000"/>
                  </a:schemeClr>
                </a:solidFill>
              </a:rPr>
              <a:t>Increasing transparency of Medicare data from CMS</a:t>
            </a:r>
          </a:p>
          <a:p>
            <a:pPr marL="800100" lvl="1" indent="-342900">
              <a:buFont typeface="Arial" panose="020B0604020202020204" pitchFamily="34" charset="0"/>
              <a:buChar char="•"/>
            </a:pPr>
            <a:r>
              <a:rPr lang="en-US" sz="1900" dirty="0"/>
              <a:t>New data release process for inclusion of Medicare data</a:t>
            </a:r>
          </a:p>
          <a:p>
            <a:pPr marL="800100" lvl="1" indent="-342900">
              <a:buFont typeface="Arial" panose="020B0604020202020204" pitchFamily="34" charset="0"/>
              <a:buChar char="•"/>
            </a:pPr>
            <a:r>
              <a:rPr lang="en-US" sz="1900" dirty="0"/>
              <a:t>Release of new CMS cost and quality data</a:t>
            </a:r>
          </a:p>
          <a:p>
            <a:pPr marL="384048" lvl="1" indent="-182880" defTabSz="914400">
              <a:lnSpc>
                <a:spcPct val="90000"/>
              </a:lnSpc>
              <a:spcBef>
                <a:spcPts val="200"/>
              </a:spcBef>
              <a:spcAft>
                <a:spcPts val="400"/>
              </a:spcAft>
              <a:buClr>
                <a:schemeClr val="accent1"/>
              </a:buClr>
              <a:buFont typeface="Calibri" pitchFamily="34" charset="0"/>
              <a:buChar char="◦"/>
            </a:pPr>
            <a:r>
              <a:rPr lang="en-US" sz="2200" dirty="0">
                <a:solidFill>
                  <a:schemeClr val="accent3">
                    <a:lumMod val="75000"/>
                  </a:schemeClr>
                </a:solidFill>
              </a:rPr>
              <a:t>Hospital Star ratings (2015): Overall quality (by provider/facility) and domain-specific (e.g., CAHPS) ratings rolled out to all Compare websites.</a:t>
            </a:r>
          </a:p>
        </p:txBody>
      </p:sp>
      <p:sp>
        <p:nvSpPr>
          <p:cNvPr id="5" name="Slide Number Placeholder 4"/>
          <p:cNvSpPr>
            <a:spLocks noGrp="1"/>
          </p:cNvSpPr>
          <p:nvPr>
            <p:ph type="sldNum" sz="quarter" idx="12"/>
          </p:nvPr>
        </p:nvSpPr>
        <p:spPr/>
        <p:txBody>
          <a:bodyPr/>
          <a:lstStyle/>
          <a:p>
            <a:fld id="{4CE482DC-2269-4F26-9D2A-7E44B1A4CD85}" type="slidenum">
              <a:rPr lang="en-US" smtClean="0"/>
              <a:pPr/>
              <a:t>39</a:t>
            </a:fld>
            <a:endParaRPr lang="en-US" dirty="0"/>
          </a:p>
        </p:txBody>
      </p:sp>
    </p:spTree>
    <p:extLst>
      <p:ext uri="{BB962C8B-B14F-4D97-AF65-F5344CB8AC3E}">
        <p14:creationId xmlns:p14="http://schemas.microsoft.com/office/powerpoint/2010/main" val="161202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Title </a:t>
            </a:r>
            <a:r>
              <a:rPr lang="en-US" dirty="0"/>
              <a:t>22 Chapter 1683 §8712</a:t>
            </a:r>
          </a:p>
        </p:txBody>
      </p:sp>
      <p:sp>
        <p:nvSpPr>
          <p:cNvPr id="6" name="Text Placeholder 5"/>
          <p:cNvSpPr>
            <a:spLocks noGrp="1"/>
          </p:cNvSpPr>
          <p:nvPr>
            <p:ph type="body" idx="1"/>
          </p:nvPr>
        </p:nvSpPr>
        <p:spPr/>
        <p:txBody>
          <a:bodyPr/>
          <a:lstStyle/>
          <a:p>
            <a:pPr marL="0" indent="0">
              <a:buNone/>
            </a:pPr>
            <a:r>
              <a:rPr lang="en-US" sz="2400" dirty="0" smtClean="0">
                <a:solidFill>
                  <a:schemeClr val="accent3">
                    <a:lumMod val="75000"/>
                  </a:schemeClr>
                </a:solidFill>
              </a:rPr>
              <a:t>Requirements under the Law</a:t>
            </a:r>
          </a:p>
          <a:p>
            <a:pPr marL="0" indent="0">
              <a:buNone/>
            </a:pPr>
            <a:r>
              <a:rPr lang="en-US" dirty="0" smtClean="0">
                <a:solidFill>
                  <a:schemeClr val="accent3">
                    <a:lumMod val="75000"/>
                  </a:schemeClr>
                </a:solidFill>
              </a:rPr>
              <a:t>National Landscape</a:t>
            </a: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4</a:t>
            </a:fld>
            <a:endParaRPr lang="en-US" sz="2200" dirty="0"/>
          </a:p>
        </p:txBody>
      </p:sp>
    </p:spTree>
    <p:extLst>
      <p:ext uri="{BB962C8B-B14F-4D97-AF65-F5344CB8AC3E}">
        <p14:creationId xmlns:p14="http://schemas.microsoft.com/office/powerpoint/2010/main" val="1727664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dirty="0"/>
              <a:t>National </a:t>
            </a:r>
            <a:r>
              <a:rPr lang="en-US" dirty="0" smtClean="0"/>
              <a:t>Landscape</a:t>
            </a:r>
            <a:endParaRPr lang="en-US" dirty="0"/>
          </a:p>
        </p:txBody>
      </p:sp>
      <p:sp>
        <p:nvSpPr>
          <p:cNvPr id="3" name="Content Placeholder 2"/>
          <p:cNvSpPr>
            <a:spLocks noGrp="1"/>
          </p:cNvSpPr>
          <p:nvPr>
            <p:ph idx="1"/>
          </p:nvPr>
        </p:nvSpPr>
        <p:spPr>
          <a:xfrm>
            <a:off x="966652" y="2481942"/>
            <a:ext cx="10115202" cy="3669475"/>
          </a:xfrm>
        </p:spPr>
        <p:txBody>
          <a:bodyPr>
            <a:normAutofit/>
          </a:bodyPr>
          <a:lstStyle/>
          <a:p>
            <a:pPr lvl="1">
              <a:lnSpc>
                <a:spcPct val="110000"/>
              </a:lnSpc>
            </a:pPr>
            <a:r>
              <a:rPr lang="en-US" sz="2200" dirty="0"/>
              <a:t>There are numerous sites operated by states, companies and foundations</a:t>
            </a:r>
          </a:p>
          <a:p>
            <a:pPr lvl="1">
              <a:lnSpc>
                <a:spcPct val="110000"/>
              </a:lnSpc>
            </a:pPr>
            <a:r>
              <a:rPr lang="en-US" sz="2200" dirty="0"/>
              <a:t>They rarely present both cost and quality information for facilities or procedures – usually one or the other, or “cost” data is actually charge data with less utility to consumers</a:t>
            </a:r>
          </a:p>
          <a:p>
            <a:pPr lvl="1">
              <a:lnSpc>
                <a:spcPct val="110000"/>
              </a:lnSpc>
            </a:pPr>
            <a:r>
              <a:rPr lang="en-US" sz="2200" dirty="0"/>
              <a:t>Including both cost and quality information provides consumers with comprehensive tools needed to make more informed choices</a:t>
            </a:r>
          </a:p>
          <a:p>
            <a:pPr lvl="1">
              <a:lnSpc>
                <a:spcPct val="110000"/>
              </a:lnSpc>
            </a:pPr>
            <a:r>
              <a:rPr lang="en-US" sz="2200" dirty="0"/>
              <a:t>Maine’s mandate is for a site that offers both, which is unique</a:t>
            </a:r>
          </a:p>
          <a:p>
            <a:pPr lvl="1">
              <a:lnSpc>
                <a:spcPct val="110000"/>
              </a:lnSpc>
            </a:pPr>
            <a:r>
              <a:rPr lang="en-US" sz="2200" dirty="0"/>
              <a:t>Maine is already seen as a leader in cost and quality transparency</a:t>
            </a:r>
          </a:p>
        </p:txBody>
      </p:sp>
      <p:sp>
        <p:nvSpPr>
          <p:cNvPr id="4" name="Slide Number Placeholder 3"/>
          <p:cNvSpPr>
            <a:spLocks noGrp="1"/>
          </p:cNvSpPr>
          <p:nvPr>
            <p:ph type="sldNum" sz="quarter" idx="12"/>
          </p:nvPr>
        </p:nvSpPr>
        <p:spPr/>
        <p:txBody>
          <a:bodyPr/>
          <a:lstStyle/>
          <a:p>
            <a:fld id="{4CE482DC-2269-4F26-9D2A-7E44B1A4CD85}" type="slidenum">
              <a:rPr lang="en-US" smtClean="0"/>
              <a:pPr/>
              <a:t>40</a:t>
            </a:fld>
            <a:endParaRPr lang="en-US" dirty="0"/>
          </a:p>
        </p:txBody>
      </p:sp>
      <p:sp>
        <p:nvSpPr>
          <p:cNvPr id="5" name="Rectangle 4"/>
          <p:cNvSpPr/>
          <p:nvPr/>
        </p:nvSpPr>
        <p:spPr>
          <a:xfrm>
            <a:off x="1097279" y="1737360"/>
            <a:ext cx="3669851" cy="461665"/>
          </a:xfrm>
          <a:prstGeom prst="rect">
            <a:avLst/>
          </a:prstGeom>
        </p:spPr>
        <p:txBody>
          <a:bodyPr wrap="none">
            <a:spAutoFit/>
          </a:bodyPr>
          <a:lstStyle/>
          <a:p>
            <a:r>
              <a:rPr lang="en-US" sz="2400" dirty="0">
                <a:solidFill>
                  <a:schemeClr val="tx1">
                    <a:lumMod val="75000"/>
                    <a:lumOff val="25000"/>
                  </a:schemeClr>
                </a:solidFill>
              </a:rPr>
              <a:t>Other cost and quality sites:</a:t>
            </a:r>
          </a:p>
        </p:txBody>
      </p:sp>
    </p:spTree>
    <p:extLst>
      <p:ext uri="{BB962C8B-B14F-4D97-AF65-F5344CB8AC3E}">
        <p14:creationId xmlns:p14="http://schemas.microsoft.com/office/powerpoint/2010/main" val="4196757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929640"/>
            <a:ext cx="10115203" cy="807720"/>
          </a:xfrm>
        </p:spPr>
        <p:txBody>
          <a:bodyPr/>
          <a:lstStyle/>
          <a:p>
            <a:r>
              <a:rPr lang="en-US" dirty="0" smtClean="0"/>
              <a:t>Consumer </a:t>
            </a:r>
            <a:r>
              <a:rPr lang="en-US" dirty="0"/>
              <a:t>Advisory </a:t>
            </a:r>
            <a:r>
              <a:rPr lang="en-US" dirty="0" smtClean="0"/>
              <a:t>Group: Input</a:t>
            </a:r>
            <a:endParaRPr lang="en-US" dirty="0"/>
          </a:p>
        </p:txBody>
      </p:sp>
      <p:sp>
        <p:nvSpPr>
          <p:cNvPr id="3" name="Content Placeholder 2"/>
          <p:cNvSpPr>
            <a:spLocks noGrp="1"/>
          </p:cNvSpPr>
          <p:nvPr>
            <p:ph idx="1"/>
          </p:nvPr>
        </p:nvSpPr>
        <p:spPr>
          <a:xfrm>
            <a:off x="1097280" y="2039814"/>
            <a:ext cx="10115202" cy="4106986"/>
          </a:xfrm>
        </p:spPr>
        <p:txBody>
          <a:bodyPr>
            <a:normAutofit/>
          </a:bodyPr>
          <a:lstStyle/>
          <a:p>
            <a:r>
              <a:rPr lang="en-US" sz="2400" dirty="0"/>
              <a:t>MHDO has engaged closely with </a:t>
            </a:r>
            <a:r>
              <a:rPr lang="en-US" sz="2400" dirty="0">
                <a:solidFill>
                  <a:schemeClr val="tx1"/>
                </a:solidFill>
              </a:rPr>
              <a:t>the </a:t>
            </a:r>
            <a:r>
              <a:rPr lang="en-US" sz="2400" dirty="0" smtClean="0">
                <a:solidFill>
                  <a:schemeClr val="tx1"/>
                </a:solidFill>
              </a:rPr>
              <a:t>Consumer Advisory Group </a:t>
            </a:r>
            <a:r>
              <a:rPr lang="en-US" sz="2400" dirty="0">
                <a:solidFill>
                  <a:schemeClr val="tx1"/>
                </a:solidFill>
              </a:rPr>
              <a:t>on selection and </a:t>
            </a:r>
            <a:r>
              <a:rPr lang="en-US" sz="2400" dirty="0"/>
              <a:t>display of quality </a:t>
            </a:r>
            <a:r>
              <a:rPr lang="en-US" sz="2400" dirty="0" smtClean="0"/>
              <a:t>measures</a:t>
            </a:r>
          </a:p>
          <a:p>
            <a:pPr lvl="1">
              <a:lnSpc>
                <a:spcPct val="110000"/>
              </a:lnSpc>
            </a:pPr>
            <a:r>
              <a:rPr lang="en-US" sz="2200" dirty="0" smtClean="0"/>
              <a:t>November </a:t>
            </a:r>
            <a:r>
              <a:rPr lang="en-US" sz="2200" dirty="0"/>
              <a:t>2014: </a:t>
            </a:r>
            <a:r>
              <a:rPr lang="en-US" sz="2200" dirty="0" smtClean="0"/>
              <a:t>Members </a:t>
            </a:r>
            <a:r>
              <a:rPr lang="en-US" sz="2200" dirty="0"/>
              <a:t>reviewed six healthcare quality resources.</a:t>
            </a:r>
          </a:p>
          <a:p>
            <a:pPr lvl="1">
              <a:lnSpc>
                <a:spcPct val="110000"/>
              </a:lnSpc>
            </a:pPr>
            <a:r>
              <a:rPr lang="en-US" sz="2200" dirty="0" smtClean="0"/>
              <a:t>Members </a:t>
            </a:r>
            <a:r>
              <a:rPr lang="en-US" sz="2200" dirty="0"/>
              <a:t>identified process, outcome and patient satisfaction measures from a number of other sites. </a:t>
            </a:r>
          </a:p>
          <a:p>
            <a:pPr lvl="2"/>
            <a:r>
              <a:rPr lang="en-US" sz="1800" dirty="0" smtClean="0">
                <a:solidFill>
                  <a:schemeClr val="tx1"/>
                </a:solidFill>
              </a:rPr>
              <a:t>Process: Timely appointments and provider availability</a:t>
            </a:r>
          </a:p>
          <a:p>
            <a:pPr lvl="2"/>
            <a:r>
              <a:rPr lang="en-US" sz="1800" dirty="0">
                <a:solidFill>
                  <a:schemeClr val="tx1"/>
                </a:solidFill>
              </a:rPr>
              <a:t>Outcome/Safety: Hospital acquired infections and safety</a:t>
            </a:r>
          </a:p>
          <a:p>
            <a:pPr lvl="2"/>
            <a:r>
              <a:rPr lang="en-US" sz="1800" dirty="0" smtClean="0">
                <a:solidFill>
                  <a:schemeClr val="tx1"/>
                </a:solidFill>
              </a:rPr>
              <a:t>Patient </a:t>
            </a:r>
            <a:r>
              <a:rPr lang="en-US" sz="1800" dirty="0">
                <a:solidFill>
                  <a:schemeClr val="tx1"/>
                </a:solidFill>
              </a:rPr>
              <a:t>satisfaction: Overall rating and patient recommendations</a:t>
            </a:r>
          </a:p>
        </p:txBody>
      </p:sp>
      <p:sp>
        <p:nvSpPr>
          <p:cNvPr id="4" name="Slide Number Placeholder 3"/>
          <p:cNvSpPr>
            <a:spLocks noGrp="1"/>
          </p:cNvSpPr>
          <p:nvPr>
            <p:ph type="sldNum" sz="quarter" idx="12"/>
          </p:nvPr>
        </p:nvSpPr>
        <p:spPr/>
        <p:txBody>
          <a:bodyPr/>
          <a:lstStyle/>
          <a:p>
            <a:fld id="{4CE482DC-2269-4F26-9D2A-7E44B1A4CD85}" type="slidenum">
              <a:rPr lang="en-US" smtClean="0"/>
              <a:t>41</a:t>
            </a:fld>
            <a:endParaRPr lang="en-US" dirty="0"/>
          </a:p>
        </p:txBody>
      </p:sp>
    </p:spTree>
    <p:extLst>
      <p:ext uri="{BB962C8B-B14F-4D97-AF65-F5344CB8AC3E}">
        <p14:creationId xmlns:p14="http://schemas.microsoft.com/office/powerpoint/2010/main" val="3582411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929640"/>
            <a:ext cx="10115203" cy="807720"/>
          </a:xfrm>
        </p:spPr>
        <p:txBody>
          <a:bodyPr>
            <a:normAutofit/>
          </a:bodyPr>
          <a:lstStyle/>
          <a:p>
            <a:r>
              <a:rPr lang="en-US" dirty="0" smtClean="0"/>
              <a:t>Consumer </a:t>
            </a:r>
            <a:r>
              <a:rPr lang="en-US" dirty="0"/>
              <a:t>Advisory </a:t>
            </a:r>
            <a:r>
              <a:rPr lang="en-US" dirty="0" smtClean="0"/>
              <a:t>Group: Input</a:t>
            </a:r>
            <a:endParaRPr lang="en-US" dirty="0"/>
          </a:p>
        </p:txBody>
      </p:sp>
      <p:sp>
        <p:nvSpPr>
          <p:cNvPr id="3" name="Content Placeholder 2"/>
          <p:cNvSpPr>
            <a:spLocks noGrp="1"/>
          </p:cNvSpPr>
          <p:nvPr>
            <p:ph idx="1"/>
          </p:nvPr>
        </p:nvSpPr>
        <p:spPr>
          <a:xfrm>
            <a:off x="1097280" y="2039814"/>
            <a:ext cx="8580120" cy="3829279"/>
          </a:xfrm>
        </p:spPr>
        <p:txBody>
          <a:bodyPr>
            <a:normAutofit fontScale="92500" lnSpcReduction="10000"/>
          </a:bodyPr>
          <a:lstStyle/>
          <a:p>
            <a:pPr lvl="0"/>
            <a:r>
              <a:rPr lang="en-US" sz="2800" dirty="0"/>
              <a:t>In </a:t>
            </a:r>
            <a:r>
              <a:rPr lang="en-US" sz="2800" dirty="0">
                <a:solidFill>
                  <a:schemeClr val="tx1"/>
                </a:solidFill>
              </a:rPr>
              <a:t>February, </a:t>
            </a:r>
            <a:r>
              <a:rPr lang="en-US" sz="2800" dirty="0" smtClean="0">
                <a:solidFill>
                  <a:schemeClr val="tx1"/>
                </a:solidFill>
              </a:rPr>
              <a:t>the group </a:t>
            </a:r>
            <a:r>
              <a:rPr lang="en-US" sz="2800" dirty="0" smtClean="0"/>
              <a:t>was asked to identify </a:t>
            </a:r>
            <a:r>
              <a:rPr lang="en-US" sz="2800" dirty="0"/>
              <a:t>key elements </a:t>
            </a:r>
            <a:r>
              <a:rPr lang="en-US" sz="2800" dirty="0" smtClean="0"/>
              <a:t>they liked about consumer-friendly </a:t>
            </a:r>
            <a:r>
              <a:rPr lang="en-US" sz="2800" dirty="0"/>
              <a:t>cost and service </a:t>
            </a:r>
            <a:r>
              <a:rPr lang="en-US" sz="2800" dirty="0" smtClean="0"/>
              <a:t>websites, such as:</a:t>
            </a:r>
          </a:p>
          <a:p>
            <a:pPr lvl="1">
              <a:lnSpc>
                <a:spcPct val="130000"/>
              </a:lnSpc>
            </a:pPr>
            <a:r>
              <a:rPr lang="en-US" dirty="0"/>
              <a:t>Favorite websites that present information on choosing consumer shopping sites, with information on product, cost, consumer rating/quality, etc.</a:t>
            </a:r>
          </a:p>
          <a:p>
            <a:pPr lvl="1">
              <a:lnSpc>
                <a:spcPct val="130000"/>
              </a:lnSpc>
            </a:pPr>
            <a:r>
              <a:rPr lang="en-US" dirty="0"/>
              <a:t>Characteristics of a typical visit, such as goal of the visit, how the site was found, and how long the session lasted</a:t>
            </a:r>
          </a:p>
          <a:p>
            <a:pPr lvl="1">
              <a:lnSpc>
                <a:spcPct val="130000"/>
              </a:lnSpc>
            </a:pPr>
            <a:r>
              <a:rPr lang="en-US" dirty="0"/>
              <a:t>What features were most/least liked about a typical visit to each site</a:t>
            </a:r>
          </a:p>
          <a:p>
            <a:pPr lvl="0"/>
            <a:endParaRPr lang="en-US" sz="3600" dirty="0"/>
          </a:p>
        </p:txBody>
      </p:sp>
      <p:sp>
        <p:nvSpPr>
          <p:cNvPr id="4" name="Slide Number Placeholder 3"/>
          <p:cNvSpPr>
            <a:spLocks noGrp="1"/>
          </p:cNvSpPr>
          <p:nvPr>
            <p:ph type="sldNum" sz="quarter" idx="12"/>
          </p:nvPr>
        </p:nvSpPr>
        <p:spPr/>
        <p:txBody>
          <a:bodyPr/>
          <a:lstStyle/>
          <a:p>
            <a:fld id="{4CE482DC-2269-4F26-9D2A-7E44B1A4CD85}" type="slidenum">
              <a:rPr lang="en-US" smtClean="0"/>
              <a:t>42</a:t>
            </a:fld>
            <a:endParaRPr lang="en-US" dirty="0"/>
          </a:p>
        </p:txBody>
      </p:sp>
    </p:spTree>
    <p:extLst>
      <p:ext uri="{BB962C8B-B14F-4D97-AF65-F5344CB8AC3E}">
        <p14:creationId xmlns:p14="http://schemas.microsoft.com/office/powerpoint/2010/main" val="472196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929640"/>
            <a:ext cx="10115203" cy="807720"/>
          </a:xfrm>
        </p:spPr>
        <p:txBody>
          <a:bodyPr/>
          <a:lstStyle/>
          <a:p>
            <a:r>
              <a:rPr lang="en-US" dirty="0" smtClean="0"/>
              <a:t>Consumer </a:t>
            </a:r>
            <a:r>
              <a:rPr lang="en-US" dirty="0"/>
              <a:t>Advisory </a:t>
            </a:r>
            <a:r>
              <a:rPr lang="en-US" dirty="0" smtClean="0"/>
              <a:t>Group:  Synthesis</a:t>
            </a:r>
            <a:endParaRPr lang="en-US" dirty="0"/>
          </a:p>
        </p:txBody>
      </p:sp>
      <p:sp>
        <p:nvSpPr>
          <p:cNvPr id="3" name="Content Placeholder 2"/>
          <p:cNvSpPr>
            <a:spLocks noGrp="1"/>
          </p:cNvSpPr>
          <p:nvPr>
            <p:ph idx="1"/>
          </p:nvPr>
        </p:nvSpPr>
        <p:spPr>
          <a:xfrm>
            <a:off x="1097280" y="2039814"/>
            <a:ext cx="10115202" cy="877557"/>
          </a:xfrm>
        </p:spPr>
        <p:txBody>
          <a:bodyPr>
            <a:normAutofit/>
          </a:bodyPr>
          <a:lstStyle/>
          <a:p>
            <a:pPr marL="0" lvl="0" indent="0">
              <a:buNone/>
            </a:pPr>
            <a:r>
              <a:rPr lang="en-US" sz="2600" dirty="0">
                <a:solidFill>
                  <a:schemeClr val="tx1"/>
                </a:solidFill>
              </a:rPr>
              <a:t>M</a:t>
            </a:r>
            <a:r>
              <a:rPr lang="en-US" sz="2600" dirty="0" smtClean="0">
                <a:solidFill>
                  <a:schemeClr val="tx1"/>
                </a:solidFill>
              </a:rPr>
              <a:t>embers </a:t>
            </a:r>
            <a:r>
              <a:rPr lang="en-US" sz="2600" dirty="0">
                <a:solidFill>
                  <a:schemeClr val="tx1"/>
                </a:solidFill>
              </a:rPr>
              <a:t>expressed </a:t>
            </a:r>
            <a:r>
              <a:rPr lang="en-US" sz="2600" dirty="0"/>
              <a:t>interest in </a:t>
            </a:r>
            <a:r>
              <a:rPr lang="en-US" sz="2600" b="1" dirty="0"/>
              <a:t>detailed quality information </a:t>
            </a:r>
            <a:r>
              <a:rPr lang="en-US" sz="2600" dirty="0" smtClean="0"/>
              <a:t>as well as </a:t>
            </a:r>
            <a:r>
              <a:rPr lang="en-US" sz="2600" b="1" dirty="0" smtClean="0"/>
              <a:t>simple </a:t>
            </a:r>
            <a:r>
              <a:rPr lang="en-US" sz="2600" b="1" dirty="0"/>
              <a:t>and clear </a:t>
            </a:r>
            <a:r>
              <a:rPr lang="en-US" sz="2600" b="1" dirty="0" smtClean="0"/>
              <a:t>display</a:t>
            </a:r>
            <a:r>
              <a:rPr lang="en-US" sz="2600" dirty="0" smtClean="0"/>
              <a:t>. MHDO must balance these two elements.</a:t>
            </a:r>
            <a:endParaRPr lang="en-US" sz="2600" dirty="0"/>
          </a:p>
        </p:txBody>
      </p:sp>
      <p:sp>
        <p:nvSpPr>
          <p:cNvPr id="4" name="Slide Number Placeholder 3"/>
          <p:cNvSpPr>
            <a:spLocks noGrp="1"/>
          </p:cNvSpPr>
          <p:nvPr>
            <p:ph type="sldNum" sz="quarter" idx="12"/>
          </p:nvPr>
        </p:nvSpPr>
        <p:spPr/>
        <p:txBody>
          <a:bodyPr/>
          <a:lstStyle/>
          <a:p>
            <a:fld id="{4CE482DC-2269-4F26-9D2A-7E44B1A4CD85}" type="slidenum">
              <a:rPr lang="en-US" smtClean="0"/>
              <a:t>43</a:t>
            </a:fld>
            <a:endParaRPr lang="en-US" dirty="0"/>
          </a:p>
        </p:txBody>
      </p:sp>
      <p:sp>
        <p:nvSpPr>
          <p:cNvPr id="6" name="Rectangle 5"/>
          <p:cNvSpPr/>
          <p:nvPr/>
        </p:nvSpPr>
        <p:spPr>
          <a:xfrm>
            <a:off x="925286" y="2917371"/>
            <a:ext cx="9808028" cy="3320143"/>
          </a:xfrm>
          <a:prstGeom prst="rect">
            <a:avLst/>
          </a:prstGeom>
        </p:spPr>
        <p:txBody>
          <a:bodyPr wrap="square" numCol="2">
            <a:noAutofit/>
          </a:bodyPr>
          <a:lstStyle/>
          <a:p>
            <a:pPr marL="384048" lvl="1" indent="-182880" defTabSz="914400">
              <a:lnSpc>
                <a:spcPct val="110000"/>
              </a:lnSpc>
              <a:spcBef>
                <a:spcPts val="200"/>
              </a:spcBef>
              <a:spcAft>
                <a:spcPts val="400"/>
              </a:spcAft>
              <a:buClr>
                <a:schemeClr val="accent1"/>
              </a:buClr>
              <a:buSzPct val="100000"/>
              <a:buFont typeface="Calibri" pitchFamily="34" charset="0"/>
              <a:buChar char="◦"/>
            </a:pPr>
            <a:r>
              <a:rPr lang="en-US" sz="1900" dirty="0">
                <a:solidFill>
                  <a:schemeClr val="accent3">
                    <a:lumMod val="75000"/>
                  </a:schemeClr>
                </a:solidFill>
              </a:rPr>
              <a:t>Attempting to address this by:</a:t>
            </a:r>
          </a:p>
          <a:p>
            <a:pPr marL="566928" lvl="2" indent="-182880" defTabSz="914400">
              <a:lnSpc>
                <a:spcPct val="90000"/>
              </a:lnSpc>
              <a:spcBef>
                <a:spcPts val="200"/>
              </a:spcBef>
              <a:spcAft>
                <a:spcPts val="400"/>
              </a:spcAft>
              <a:buClr>
                <a:schemeClr val="accent1"/>
              </a:buClr>
              <a:buFont typeface="Calibri" pitchFamily="34" charset="0"/>
              <a:buChar char="◦"/>
            </a:pPr>
            <a:r>
              <a:rPr lang="en-US" dirty="0"/>
              <a:t>Focusing on patient experience and infection rates for hospitals </a:t>
            </a:r>
          </a:p>
          <a:p>
            <a:pPr marL="566928" lvl="2" indent="-182880" defTabSz="914400">
              <a:lnSpc>
                <a:spcPct val="90000"/>
              </a:lnSpc>
              <a:spcBef>
                <a:spcPts val="200"/>
              </a:spcBef>
              <a:spcAft>
                <a:spcPts val="400"/>
              </a:spcAft>
              <a:buClr>
                <a:schemeClr val="accent1"/>
              </a:buClr>
              <a:buFont typeface="Calibri" pitchFamily="34" charset="0"/>
              <a:buChar char="◦"/>
            </a:pPr>
            <a:r>
              <a:rPr lang="en-US" dirty="0"/>
              <a:t>Identifying additional measures as appropriate and available for other provider types</a:t>
            </a:r>
          </a:p>
          <a:p>
            <a:pPr marL="566928" lvl="2" indent="-182880" defTabSz="914400">
              <a:lnSpc>
                <a:spcPct val="90000"/>
              </a:lnSpc>
              <a:spcBef>
                <a:spcPts val="200"/>
              </a:spcBef>
              <a:spcAft>
                <a:spcPts val="400"/>
              </a:spcAft>
              <a:buClr>
                <a:schemeClr val="accent1"/>
              </a:buClr>
              <a:buFont typeface="Calibri" pitchFamily="34" charset="0"/>
              <a:buChar char="◦"/>
            </a:pPr>
            <a:r>
              <a:rPr lang="en-US" dirty="0"/>
              <a:t>Providing meaningful context for all quality information displayed on the site</a:t>
            </a:r>
          </a:p>
          <a:p>
            <a:pPr marL="566928" lvl="2" indent="-182880" defTabSz="914400">
              <a:lnSpc>
                <a:spcPct val="90000"/>
              </a:lnSpc>
              <a:spcBef>
                <a:spcPts val="200"/>
              </a:spcBef>
              <a:spcAft>
                <a:spcPts val="400"/>
              </a:spcAft>
              <a:buClr>
                <a:schemeClr val="accent1"/>
              </a:buClr>
              <a:buFont typeface="Calibri" pitchFamily="34" charset="0"/>
              <a:buChar char="◦"/>
            </a:pPr>
            <a:r>
              <a:rPr lang="en-US" dirty="0"/>
              <a:t>Considering linking to other sites (e.g., MONAHRQ) for more detailed quality information </a:t>
            </a:r>
          </a:p>
          <a:p>
            <a:pPr marL="384048" lvl="1" indent="-182880" defTabSz="914400">
              <a:lnSpc>
                <a:spcPct val="110000"/>
              </a:lnSpc>
              <a:spcBef>
                <a:spcPts val="200"/>
              </a:spcBef>
              <a:spcAft>
                <a:spcPts val="400"/>
              </a:spcAft>
              <a:buClr>
                <a:schemeClr val="accent1"/>
              </a:buClr>
              <a:buSzPct val="100000"/>
              <a:buFont typeface="Calibri" pitchFamily="34" charset="0"/>
              <a:buChar char="◦"/>
            </a:pPr>
            <a:r>
              <a:rPr lang="en-US" sz="1900" dirty="0">
                <a:solidFill>
                  <a:schemeClr val="accent3">
                    <a:lumMod val="75000"/>
                  </a:schemeClr>
                </a:solidFill>
              </a:rPr>
              <a:t>Identification of appropriate measures is an iterative </a:t>
            </a:r>
            <a:r>
              <a:rPr lang="en-US" sz="1900" dirty="0" smtClean="0">
                <a:solidFill>
                  <a:schemeClr val="accent3">
                    <a:lumMod val="75000"/>
                  </a:schemeClr>
                </a:solidFill>
              </a:rPr>
              <a:t>process; data </a:t>
            </a:r>
            <a:r>
              <a:rPr lang="en-US" sz="1900" dirty="0">
                <a:solidFill>
                  <a:schemeClr val="accent3">
                    <a:lumMod val="75000"/>
                  </a:schemeClr>
                </a:solidFill>
              </a:rPr>
              <a:t>will be added and display revised as the site develops, new data become </a:t>
            </a:r>
            <a:r>
              <a:rPr lang="en-US" sz="1900" dirty="0" smtClean="0">
                <a:solidFill>
                  <a:schemeClr val="accent3">
                    <a:lumMod val="75000"/>
                  </a:schemeClr>
                </a:solidFill>
              </a:rPr>
              <a:t>available, </a:t>
            </a:r>
            <a:r>
              <a:rPr lang="en-US" sz="1900" dirty="0">
                <a:solidFill>
                  <a:schemeClr val="accent3">
                    <a:lumMod val="75000"/>
                  </a:schemeClr>
                </a:solidFill>
              </a:rPr>
              <a:t>and the efficacy of measures is demonstrated</a:t>
            </a:r>
          </a:p>
        </p:txBody>
      </p:sp>
    </p:spTree>
    <p:extLst>
      <p:ext uri="{BB962C8B-B14F-4D97-AF65-F5344CB8AC3E}">
        <p14:creationId xmlns:p14="http://schemas.microsoft.com/office/powerpoint/2010/main" val="696629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59307"/>
            <a:ext cx="10115203" cy="1450757"/>
          </a:xfrm>
        </p:spPr>
        <p:txBody>
          <a:bodyPr/>
          <a:lstStyle/>
          <a:p>
            <a:r>
              <a:rPr lang="en-US" dirty="0" smtClean="0">
                <a:solidFill>
                  <a:schemeClr val="tx1"/>
                </a:solidFill>
              </a:rPr>
              <a:t>Quality Measure Recommendation</a:t>
            </a:r>
            <a:endParaRPr lang="en-US" dirty="0">
              <a:solidFill>
                <a:schemeClr val="tx1"/>
              </a:solidFill>
            </a:endParaRPr>
          </a:p>
        </p:txBody>
      </p:sp>
      <p:sp>
        <p:nvSpPr>
          <p:cNvPr id="3" name="Content Placeholder 2"/>
          <p:cNvSpPr>
            <a:spLocks noGrp="1"/>
          </p:cNvSpPr>
          <p:nvPr>
            <p:ph idx="1"/>
          </p:nvPr>
        </p:nvSpPr>
        <p:spPr>
          <a:xfrm>
            <a:off x="1565366" y="1941842"/>
            <a:ext cx="8427720" cy="3829279"/>
          </a:xfrm>
        </p:spPr>
        <p:txBody>
          <a:bodyPr>
            <a:normAutofit fontScale="92500" lnSpcReduction="10000"/>
          </a:bodyPr>
          <a:lstStyle/>
          <a:p>
            <a:pPr marL="0" indent="0">
              <a:buNone/>
            </a:pPr>
            <a:r>
              <a:rPr lang="en-US" sz="2600" dirty="0"/>
              <a:t>Bring cost and quality together to help consumers find value</a:t>
            </a:r>
          </a:p>
          <a:p>
            <a:pPr marL="0" indent="0">
              <a:buNone/>
            </a:pPr>
            <a:r>
              <a:rPr lang="en-US" sz="2600" dirty="0"/>
              <a:t>Category Recommendations:</a:t>
            </a:r>
          </a:p>
          <a:p>
            <a:pPr lvl="1">
              <a:lnSpc>
                <a:spcPct val="120000"/>
              </a:lnSpc>
              <a:buSzPct val="100000"/>
            </a:pPr>
            <a:r>
              <a:rPr lang="en-US" sz="2100" dirty="0"/>
              <a:t>Patient experience of care (HCAHPS Summary Star Rating &amp; other patient experience data at practice level where available)</a:t>
            </a:r>
          </a:p>
          <a:p>
            <a:pPr lvl="1">
              <a:lnSpc>
                <a:spcPct val="120000"/>
              </a:lnSpc>
              <a:buSzPct val="100000"/>
            </a:pPr>
            <a:r>
              <a:rPr lang="en-US" sz="2100" dirty="0"/>
              <a:t>Healthcare-associated infections</a:t>
            </a:r>
          </a:p>
          <a:p>
            <a:pPr lvl="1">
              <a:lnSpc>
                <a:spcPct val="120000"/>
              </a:lnSpc>
              <a:buSzPct val="100000"/>
            </a:pPr>
            <a:r>
              <a:rPr lang="en-US" sz="2100" dirty="0"/>
              <a:t>Surgical complications</a:t>
            </a:r>
          </a:p>
          <a:p>
            <a:pPr marL="0" indent="0">
              <a:buNone/>
            </a:pPr>
            <a:r>
              <a:rPr lang="en-US" sz="2600" dirty="0"/>
              <a:t>Use facility-level hospital quality measures where valid</a:t>
            </a:r>
          </a:p>
          <a:p>
            <a:pPr marL="0" indent="0">
              <a:buNone/>
            </a:pPr>
            <a:r>
              <a:rPr lang="en-US" sz="2600" dirty="0"/>
              <a:t>Assess availability and relevance of measures for non-hospital providers and facilities</a:t>
            </a:r>
          </a:p>
        </p:txBody>
      </p:sp>
      <p:sp>
        <p:nvSpPr>
          <p:cNvPr id="4" name="Slide Number Placeholder 3"/>
          <p:cNvSpPr>
            <a:spLocks noGrp="1"/>
          </p:cNvSpPr>
          <p:nvPr>
            <p:ph type="sldNum" sz="quarter" idx="12"/>
          </p:nvPr>
        </p:nvSpPr>
        <p:spPr/>
        <p:txBody>
          <a:bodyPr/>
          <a:lstStyle/>
          <a:p>
            <a:fld id="{4CE482DC-2269-4F26-9D2A-7E44B1A4CD85}" type="slidenum">
              <a:rPr lang="en-US" smtClean="0"/>
              <a:pPr/>
              <a:t>44</a:t>
            </a:fld>
            <a:endParaRPr lang="en-US" dirty="0"/>
          </a:p>
        </p:txBody>
      </p:sp>
    </p:spTree>
    <p:extLst>
      <p:ext uri="{BB962C8B-B14F-4D97-AF65-F5344CB8AC3E}">
        <p14:creationId xmlns:p14="http://schemas.microsoft.com/office/powerpoint/2010/main" val="854302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Indicating Quality of Physician </a:t>
            </a:r>
            <a:r>
              <a:rPr lang="en-US" dirty="0"/>
              <a:t>G</a:t>
            </a:r>
            <a:r>
              <a:rPr lang="en-US" dirty="0" smtClean="0"/>
              <a:t>roups and Non-Hospital Facilities</a:t>
            </a:r>
            <a:endParaRPr lang="en-US" dirty="0"/>
          </a:p>
        </p:txBody>
      </p:sp>
      <p:sp>
        <p:nvSpPr>
          <p:cNvPr id="3" name="Content Placeholder 2"/>
          <p:cNvSpPr>
            <a:spLocks noGrp="1"/>
          </p:cNvSpPr>
          <p:nvPr>
            <p:ph idx="1"/>
          </p:nvPr>
        </p:nvSpPr>
        <p:spPr>
          <a:xfrm>
            <a:off x="1543595" y="2083357"/>
            <a:ext cx="7926977" cy="4181692"/>
          </a:xfrm>
        </p:spPr>
        <p:txBody>
          <a:bodyPr>
            <a:normAutofit/>
          </a:bodyPr>
          <a:lstStyle/>
          <a:p>
            <a:pPr lvl="1">
              <a:lnSpc>
                <a:spcPct val="100000"/>
              </a:lnSpc>
              <a:buSzPct val="100000"/>
            </a:pPr>
            <a:r>
              <a:rPr lang="en-US" sz="1800" dirty="0"/>
              <a:t>Limited number of quality measures for clinical services for physician groups and non-hospital facilities</a:t>
            </a:r>
          </a:p>
          <a:p>
            <a:pPr lvl="1">
              <a:lnSpc>
                <a:spcPct val="100000"/>
              </a:lnSpc>
              <a:buSzPct val="100000"/>
            </a:pPr>
            <a:r>
              <a:rPr lang="en-US" sz="1800" dirty="0"/>
              <a:t>Limited number of quality measures available for individual CPT codes</a:t>
            </a:r>
          </a:p>
          <a:p>
            <a:pPr marL="0" indent="0">
              <a:buNone/>
            </a:pPr>
            <a:r>
              <a:rPr lang="en-US" sz="2400" u="sng" dirty="0" smtClean="0"/>
              <a:t>Recommendation</a:t>
            </a:r>
            <a:r>
              <a:rPr lang="en-US" sz="2400" dirty="0" smtClean="0"/>
              <a:t>: Display quality measures at the hospital level to indicate quality of physician groups and non-hospital facilities affiliated with hospitals</a:t>
            </a:r>
            <a:endParaRPr lang="en-US" sz="2400" u="sng"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45</a:t>
            </a:fld>
            <a:endParaRPr lang="en-US" dirty="0"/>
          </a:p>
        </p:txBody>
      </p:sp>
    </p:spTree>
    <p:extLst>
      <p:ext uri="{BB962C8B-B14F-4D97-AF65-F5344CB8AC3E}">
        <p14:creationId xmlns:p14="http://schemas.microsoft.com/office/powerpoint/2010/main" val="226607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00807" cy="1450757"/>
          </a:xfrm>
        </p:spPr>
        <p:txBody>
          <a:bodyPr>
            <a:noAutofit/>
          </a:bodyPr>
          <a:lstStyle/>
          <a:p>
            <a:r>
              <a:rPr lang="en-US" dirty="0" smtClean="0"/>
              <a:t>Using Hospital-Level Quality Measures to Indicate Quality of Hospital-Affiliated Providers/Facilities</a:t>
            </a:r>
            <a:endParaRPr lang="en-US" dirty="0"/>
          </a:p>
        </p:txBody>
      </p:sp>
      <p:sp>
        <p:nvSpPr>
          <p:cNvPr id="3" name="Content Placeholder 2"/>
          <p:cNvSpPr>
            <a:spLocks noGrp="1"/>
          </p:cNvSpPr>
          <p:nvPr>
            <p:ph idx="1"/>
          </p:nvPr>
        </p:nvSpPr>
        <p:spPr>
          <a:xfrm>
            <a:off x="1097279" y="1876529"/>
            <a:ext cx="10115202" cy="3829279"/>
          </a:xfrm>
        </p:spPr>
        <p:txBody>
          <a:bodyPr numCol="2">
            <a:noAutofit/>
          </a:bodyPr>
          <a:lstStyle/>
          <a:p>
            <a:pPr>
              <a:lnSpc>
                <a:spcPct val="100000"/>
              </a:lnSpc>
            </a:pPr>
            <a:r>
              <a:rPr lang="en-US" sz="2400" b="1" dirty="0"/>
              <a:t>Advantages</a:t>
            </a:r>
          </a:p>
          <a:p>
            <a:pPr lvl="1">
              <a:lnSpc>
                <a:spcPct val="100000"/>
              </a:lnSpc>
              <a:buSzPct val="100000"/>
            </a:pPr>
            <a:r>
              <a:rPr lang="en-US" sz="1800" dirty="0"/>
              <a:t>Scientifically sound, dependably collected, and timely</a:t>
            </a:r>
          </a:p>
          <a:p>
            <a:pPr lvl="1">
              <a:lnSpc>
                <a:spcPct val="100000"/>
              </a:lnSpc>
              <a:buSzPct val="100000"/>
            </a:pPr>
            <a:r>
              <a:rPr lang="en-US" sz="1800" dirty="0"/>
              <a:t>Meaningful to consumers as established by consumer research</a:t>
            </a:r>
          </a:p>
          <a:p>
            <a:pPr lvl="1">
              <a:lnSpc>
                <a:spcPct val="100000"/>
              </a:lnSpc>
              <a:buSzPct val="100000"/>
            </a:pPr>
            <a:r>
              <a:rPr lang="en-US" sz="1800" dirty="0"/>
              <a:t>Leverages available </a:t>
            </a:r>
            <a:r>
              <a:rPr lang="en-US" sz="1800" dirty="0" smtClean="0"/>
              <a:t>data; there </a:t>
            </a:r>
            <a:r>
              <a:rPr lang="en-US" sz="1800" dirty="0"/>
              <a:t>are extensive hospital data available via CMS, which is not consistently the case for other facility and provider types</a:t>
            </a:r>
          </a:p>
          <a:p>
            <a:pPr lvl="1">
              <a:lnSpc>
                <a:spcPct val="100000"/>
              </a:lnSpc>
              <a:buSzPct val="100000"/>
            </a:pPr>
            <a:r>
              <a:rPr lang="en-US" sz="1800" dirty="0"/>
              <a:t>Allows a relatively consistent perspective on quality reporting for hospitals and affiliated facilities</a:t>
            </a:r>
          </a:p>
          <a:p>
            <a:pPr marL="201168" lvl="1" indent="0">
              <a:lnSpc>
                <a:spcPct val="100000"/>
              </a:lnSpc>
              <a:buNone/>
            </a:pPr>
            <a:endParaRPr lang="en-US" sz="1800" dirty="0">
              <a:solidFill>
                <a:schemeClr val="tx1"/>
              </a:solidFill>
            </a:endParaRPr>
          </a:p>
          <a:p>
            <a:pPr>
              <a:lnSpc>
                <a:spcPct val="100000"/>
              </a:lnSpc>
            </a:pPr>
            <a:r>
              <a:rPr lang="en-US" sz="2400" b="1" dirty="0"/>
              <a:t>Disadvantages</a:t>
            </a:r>
          </a:p>
          <a:p>
            <a:pPr lvl="1">
              <a:lnSpc>
                <a:spcPct val="100000"/>
              </a:lnSpc>
              <a:buSzPct val="100000"/>
            </a:pPr>
            <a:r>
              <a:rPr lang="en-US" sz="1800" dirty="0"/>
              <a:t>Does not apply to providers and facilities not affiliated with hospitals, so data displayed for providers of similar or same services will not have consistent quality </a:t>
            </a:r>
            <a:r>
              <a:rPr lang="en-US" sz="1800" dirty="0" smtClean="0"/>
              <a:t>info; this </a:t>
            </a:r>
            <a:r>
              <a:rPr lang="en-US" sz="1800" dirty="0"/>
              <a:t>is a limitation of the available data</a:t>
            </a:r>
          </a:p>
          <a:p>
            <a:pPr lvl="1">
              <a:lnSpc>
                <a:spcPct val="100000"/>
              </a:lnSpc>
              <a:buSzPct val="100000"/>
            </a:pPr>
            <a:r>
              <a:rPr lang="en-US" sz="1800" dirty="0"/>
              <a:t>Most relevant to providers and facilities in a highly integrated hospital system</a:t>
            </a:r>
          </a:p>
          <a:p>
            <a:pPr lvl="1">
              <a:lnSpc>
                <a:spcPct val="100000"/>
              </a:lnSpc>
              <a:buSzPct val="100000"/>
            </a:pPr>
            <a:r>
              <a:rPr lang="en-US" sz="1800" dirty="0"/>
              <a:t>Doesn’t provide </a:t>
            </a:r>
            <a:r>
              <a:rPr lang="en-US" sz="1800" dirty="0" smtClean="0"/>
              <a:t>procedure- </a:t>
            </a:r>
            <a:r>
              <a:rPr lang="en-US" sz="1800" dirty="0"/>
              <a:t>or </a:t>
            </a:r>
            <a:r>
              <a:rPr lang="en-US" sz="1800" dirty="0" smtClean="0"/>
              <a:t>condition-specific </a:t>
            </a:r>
            <a:r>
              <a:rPr lang="en-US" sz="1800" dirty="0"/>
              <a:t>quality info to correspond </a:t>
            </a:r>
            <a:r>
              <a:rPr lang="en-US" sz="1800"/>
              <a:t>to </a:t>
            </a:r>
            <a:r>
              <a:rPr lang="en-US" sz="1800" smtClean="0"/>
              <a:t>procedure level </a:t>
            </a:r>
            <a:r>
              <a:rPr lang="en-US" sz="1800" dirty="0"/>
              <a:t>cost information</a:t>
            </a:r>
          </a:p>
          <a:p>
            <a:pPr>
              <a:lnSpc>
                <a:spcPct val="100000"/>
              </a:lnSpc>
            </a:pPr>
            <a:endParaRPr lang="en-US" sz="1800"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46</a:t>
            </a:fld>
            <a:endParaRPr lang="en-US" dirty="0"/>
          </a:p>
        </p:txBody>
      </p:sp>
    </p:spTree>
    <p:extLst>
      <p:ext uri="{BB962C8B-B14F-4D97-AF65-F5344CB8AC3E}">
        <p14:creationId xmlns:p14="http://schemas.microsoft.com/office/powerpoint/2010/main" val="528459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numCol="2">
            <a:noAutofit/>
          </a:bodyPr>
          <a:lstStyle/>
          <a:p>
            <a:r>
              <a:rPr lang="en-US" sz="2400" dirty="0"/>
              <a:t>Continue to refine quality measures displayed on website</a:t>
            </a:r>
          </a:p>
          <a:p>
            <a:pPr lvl="1">
              <a:lnSpc>
                <a:spcPct val="100000"/>
              </a:lnSpc>
              <a:buSzPct val="100000"/>
            </a:pPr>
            <a:r>
              <a:rPr lang="en-US" sz="1800" dirty="0"/>
              <a:t>Example: CMS plans to make available global hospital quality ratings in 2016</a:t>
            </a:r>
          </a:p>
          <a:p>
            <a:pPr lvl="1">
              <a:lnSpc>
                <a:spcPct val="100000"/>
              </a:lnSpc>
              <a:buSzPct val="100000"/>
            </a:pPr>
            <a:r>
              <a:rPr lang="en-US" sz="1800" dirty="0"/>
              <a:t>Physician quality measures at practice and individual provider levels are also planned</a:t>
            </a:r>
          </a:p>
          <a:p>
            <a:pPr lvl="1">
              <a:lnSpc>
                <a:spcPct val="100000"/>
              </a:lnSpc>
              <a:buSzPct val="100000"/>
            </a:pPr>
            <a:r>
              <a:rPr lang="en-US" sz="1800" dirty="0"/>
              <a:t>Explore use of patient reported outcome measures (PROMIS) </a:t>
            </a:r>
          </a:p>
          <a:p>
            <a:pPr marL="0" indent="0">
              <a:buNone/>
            </a:pPr>
            <a:endParaRPr lang="en-US" dirty="0" smtClean="0">
              <a:solidFill>
                <a:schemeClr val="tx1"/>
              </a:solidFill>
            </a:endParaRPr>
          </a:p>
          <a:p>
            <a:endParaRPr lang="en-US" sz="2400" dirty="0" smtClean="0"/>
          </a:p>
          <a:p>
            <a:r>
              <a:rPr lang="en-US" sz="2400" dirty="0" smtClean="0"/>
              <a:t>Continue </a:t>
            </a:r>
            <a:r>
              <a:rPr lang="en-US" sz="2400" dirty="0"/>
              <a:t>to pursue procedure- or condition-level quality measures</a:t>
            </a:r>
          </a:p>
          <a:p>
            <a:pPr lvl="1">
              <a:lnSpc>
                <a:spcPct val="100000"/>
              </a:lnSpc>
              <a:buSzPct val="100000"/>
            </a:pPr>
            <a:r>
              <a:rPr lang="en-US" sz="1800" dirty="0"/>
              <a:t>Involves identifying specific, clinically appropriate measures that correspond to episodes of care used for calculating cost information</a:t>
            </a:r>
          </a:p>
          <a:p>
            <a:pPr lvl="1">
              <a:lnSpc>
                <a:spcPct val="100000"/>
              </a:lnSpc>
              <a:buSzPct val="100000"/>
            </a:pPr>
            <a:r>
              <a:rPr lang="en-US" sz="1800" dirty="0"/>
              <a:t>Is likely feasible in the long term, but will involve additional study and alignment as there are </a:t>
            </a:r>
            <a:r>
              <a:rPr lang="en-US" sz="1800" dirty="0" smtClean="0"/>
              <a:t>currently </a:t>
            </a:r>
            <a:r>
              <a:rPr lang="en-US" sz="1800" dirty="0"/>
              <a:t>no standards or best practices for selecting quality for specific procedures</a:t>
            </a:r>
          </a:p>
        </p:txBody>
      </p:sp>
      <p:sp>
        <p:nvSpPr>
          <p:cNvPr id="4" name="Slide Number Placeholder 3"/>
          <p:cNvSpPr>
            <a:spLocks noGrp="1"/>
          </p:cNvSpPr>
          <p:nvPr>
            <p:ph type="sldNum" sz="quarter" idx="12"/>
          </p:nvPr>
        </p:nvSpPr>
        <p:spPr/>
        <p:txBody>
          <a:bodyPr/>
          <a:lstStyle/>
          <a:p>
            <a:fld id="{4CE482DC-2269-4F26-9D2A-7E44B1A4CD85}" type="slidenum">
              <a:rPr lang="en-US" smtClean="0"/>
              <a:pPr/>
              <a:t>47</a:t>
            </a:fld>
            <a:endParaRPr lang="en-US" dirty="0"/>
          </a:p>
        </p:txBody>
      </p:sp>
    </p:spTree>
    <p:extLst>
      <p:ext uri="{BB962C8B-B14F-4D97-AF65-F5344CB8AC3E}">
        <p14:creationId xmlns:p14="http://schemas.microsoft.com/office/powerpoint/2010/main" val="4145870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MONAHRQ 5.0</a:t>
            </a:r>
            <a:endParaRPr lang="en-US" dirty="0"/>
          </a:p>
        </p:txBody>
      </p:sp>
      <p:sp>
        <p:nvSpPr>
          <p:cNvPr id="6" name="Text Placeholder 5"/>
          <p:cNvSpPr>
            <a:spLocks noGrp="1"/>
          </p:cNvSpPr>
          <p:nvPr>
            <p:ph type="body" idx="1"/>
          </p:nvPr>
        </p:nvSpPr>
        <p:spPr/>
        <p:txBody>
          <a:bodyPr>
            <a:normAutofit fontScale="92500"/>
          </a:bodyPr>
          <a:lstStyle/>
          <a:p>
            <a:pPr marL="0" indent="0">
              <a:buNone/>
            </a:pPr>
            <a:r>
              <a:rPr lang="en-US" sz="2400" dirty="0" smtClean="0">
                <a:solidFill>
                  <a:schemeClr val="accent3">
                    <a:lumMod val="75000"/>
                  </a:schemeClr>
                </a:solidFill>
              </a:rPr>
              <a:t>Review of 5.0</a:t>
            </a:r>
          </a:p>
          <a:p>
            <a:pPr marL="0" indent="0">
              <a:buNone/>
            </a:pPr>
            <a:r>
              <a:rPr lang="en-US" dirty="0" smtClean="0">
                <a:solidFill>
                  <a:schemeClr val="accent3">
                    <a:lumMod val="75000"/>
                  </a:schemeClr>
                </a:solidFill>
              </a:rPr>
              <a:t>Decision points regarding the financial information we display</a:t>
            </a: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48</a:t>
            </a:fld>
            <a:endParaRPr lang="en-US" sz="2200" dirty="0"/>
          </a:p>
        </p:txBody>
      </p:sp>
    </p:spTree>
    <p:extLst>
      <p:ext uri="{BB962C8B-B14F-4D97-AF65-F5344CB8AC3E}">
        <p14:creationId xmlns:p14="http://schemas.microsoft.com/office/powerpoint/2010/main" val="3446066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Current MONAHRQ 5.0 Test Site</a:t>
            </a:r>
            <a:endParaRPr lang="en-US" dirty="0"/>
          </a:p>
        </p:txBody>
      </p:sp>
      <p:sp>
        <p:nvSpPr>
          <p:cNvPr id="3" name="Content Placeholder 2"/>
          <p:cNvSpPr>
            <a:spLocks noGrp="1"/>
          </p:cNvSpPr>
          <p:nvPr>
            <p:ph idx="1"/>
          </p:nvPr>
        </p:nvSpPr>
        <p:spPr/>
        <p:txBody>
          <a:bodyPr>
            <a:normAutofit/>
          </a:bodyPr>
          <a:lstStyle/>
          <a:p>
            <a:r>
              <a:rPr lang="en-US" sz="2400" dirty="0" smtClean="0"/>
              <a:t>Information on hospital quality, utilization, and avoidable stays</a:t>
            </a:r>
          </a:p>
          <a:p>
            <a:r>
              <a:rPr lang="en-US" sz="2400" dirty="0" smtClean="0"/>
              <a:t>Data from:</a:t>
            </a:r>
          </a:p>
          <a:p>
            <a:pPr lvl="1"/>
            <a:r>
              <a:rPr lang="en-US" dirty="0" smtClean="0"/>
              <a:t>MHDO’s Inpatient Discharge Data</a:t>
            </a:r>
          </a:p>
          <a:p>
            <a:pPr lvl="1"/>
            <a:r>
              <a:rPr lang="en-US" dirty="0" smtClean="0"/>
              <a:t>Medicare Provider Charge Data</a:t>
            </a:r>
          </a:p>
          <a:p>
            <a:pPr lvl="1"/>
            <a:r>
              <a:rPr lang="en-US" dirty="0" smtClean="0"/>
              <a:t>CMS Hospital Compare</a:t>
            </a:r>
          </a:p>
          <a:p>
            <a:pPr lvl="1"/>
            <a:r>
              <a:rPr lang="en-US" dirty="0" smtClean="0"/>
              <a:t>AHRQ Quality Indicators (populated with MHDO Inpatient Data)</a:t>
            </a:r>
          </a:p>
          <a:p>
            <a:pPr lvl="1"/>
            <a:endParaRPr lang="en-US" dirty="0" smtClean="0"/>
          </a:p>
          <a:p>
            <a:pPr marL="201168" lvl="1" indent="0">
              <a:buNone/>
            </a:pPr>
            <a:r>
              <a:rPr lang="en-US" dirty="0" smtClean="0">
                <a:solidFill>
                  <a:schemeClr val="tx1">
                    <a:lumMod val="75000"/>
                    <a:lumOff val="25000"/>
                  </a:schemeClr>
                </a:solidFill>
              </a:rPr>
              <a:t>Live demonstration of 5.0 Test Site</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49</a:t>
            </a:fld>
            <a:endParaRPr lang="en-US" dirty="0"/>
          </a:p>
        </p:txBody>
      </p:sp>
    </p:spTree>
    <p:extLst>
      <p:ext uri="{BB962C8B-B14F-4D97-AF65-F5344CB8AC3E}">
        <p14:creationId xmlns:p14="http://schemas.microsoft.com/office/powerpoint/2010/main" val="336688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22 Chapter 1683 §8712</a:t>
            </a:r>
            <a:endParaRPr lang="en-US" dirty="0"/>
          </a:p>
        </p:txBody>
      </p:sp>
      <p:sp>
        <p:nvSpPr>
          <p:cNvPr id="3" name="Content Placeholder 2"/>
          <p:cNvSpPr>
            <a:spLocks noGrp="1"/>
          </p:cNvSpPr>
          <p:nvPr>
            <p:ph idx="1"/>
          </p:nvPr>
        </p:nvSpPr>
        <p:spPr>
          <a:xfrm>
            <a:off x="1456508" y="1996271"/>
            <a:ext cx="8340634" cy="3829279"/>
          </a:xfrm>
        </p:spPr>
        <p:txBody>
          <a:bodyPr>
            <a:noAutofit/>
          </a:bodyPr>
          <a:lstStyle/>
          <a:p>
            <a:r>
              <a:rPr lang="en-US" sz="2800" b="1" dirty="0" smtClean="0"/>
              <a:t>REPORTS</a:t>
            </a:r>
          </a:p>
          <a:p>
            <a:pPr>
              <a:lnSpc>
                <a:spcPct val="100000"/>
              </a:lnSpc>
            </a:pPr>
            <a:r>
              <a:rPr lang="en-US" sz="2400" dirty="0" smtClean="0"/>
              <a:t>The </a:t>
            </a:r>
            <a:r>
              <a:rPr lang="en-US" sz="2400" dirty="0"/>
              <a:t>organization shall produce clearly labeled and </a:t>
            </a:r>
            <a:r>
              <a:rPr lang="en-US" sz="2400" dirty="0" smtClean="0"/>
              <a:t/>
            </a:r>
            <a:br>
              <a:rPr lang="en-US" sz="2400" dirty="0" smtClean="0"/>
            </a:br>
            <a:r>
              <a:rPr lang="en-US" sz="2400" dirty="0" smtClean="0"/>
              <a:t>easy-to-understand </a:t>
            </a:r>
            <a:r>
              <a:rPr lang="en-US" sz="2400" dirty="0"/>
              <a:t>reports as follows. </a:t>
            </a:r>
            <a:r>
              <a:rPr lang="en-US" sz="2400" dirty="0" smtClean="0"/>
              <a:t>Unless otherwise </a:t>
            </a:r>
            <a:r>
              <a:rPr lang="en-US" sz="2400" dirty="0"/>
              <a:t>specified, the organization shall distribute the reports on a publicly </a:t>
            </a:r>
            <a:r>
              <a:rPr lang="en-US" sz="2400" dirty="0" smtClean="0"/>
              <a:t>accessible </a:t>
            </a:r>
            <a:r>
              <a:rPr lang="en-US" sz="2400" dirty="0"/>
              <a:t>site on the </a:t>
            </a:r>
            <a:r>
              <a:rPr lang="en-US" sz="2400" dirty="0" smtClean="0"/>
              <a:t>Internet or </a:t>
            </a:r>
            <a:r>
              <a:rPr lang="en-US" sz="2400" dirty="0"/>
              <a:t>via mail or e-mail, through the creation of a list of interested parties. The organization shall make </a:t>
            </a:r>
            <a:r>
              <a:rPr lang="en-US" sz="2400" dirty="0" smtClean="0"/>
              <a:t>reports available </a:t>
            </a:r>
            <a:r>
              <a:rPr lang="en-US" sz="2400" dirty="0"/>
              <a:t>to members of the public upon request. </a:t>
            </a:r>
          </a:p>
        </p:txBody>
      </p:sp>
      <p:sp>
        <p:nvSpPr>
          <p:cNvPr id="4" name="Slide Number Placeholder 3"/>
          <p:cNvSpPr>
            <a:spLocks noGrp="1"/>
          </p:cNvSpPr>
          <p:nvPr>
            <p:ph type="sldNum" sz="quarter" idx="12"/>
          </p:nvPr>
        </p:nvSpPr>
        <p:spPr/>
        <p:txBody>
          <a:bodyPr/>
          <a:lstStyle/>
          <a:p>
            <a:fld id="{4CE482DC-2269-4F26-9D2A-7E44B1A4CD85}" type="slidenum">
              <a:rPr lang="en-US" smtClean="0"/>
              <a:t>5</a:t>
            </a:fld>
            <a:endParaRPr lang="en-US" dirty="0"/>
          </a:p>
        </p:txBody>
      </p:sp>
    </p:spTree>
    <p:extLst>
      <p:ext uri="{BB962C8B-B14F-4D97-AF65-F5344CB8AC3E}">
        <p14:creationId xmlns:p14="http://schemas.microsoft.com/office/powerpoint/2010/main" val="427379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MONAHRQ 5.0-County Utilization</a:t>
            </a:r>
            <a:endParaRPr lang="en-US" dirty="0"/>
          </a:p>
        </p:txBody>
      </p:sp>
      <p:sp>
        <p:nvSpPr>
          <p:cNvPr id="11" name="Content Placeholder 10"/>
          <p:cNvSpPr>
            <a:spLocks noGrp="1"/>
          </p:cNvSpPr>
          <p:nvPr>
            <p:ph sz="quarter" idx="4"/>
          </p:nvPr>
        </p:nvSpPr>
        <p:spPr>
          <a:xfrm>
            <a:off x="1188720" y="2012439"/>
            <a:ext cx="4937760" cy="3906579"/>
          </a:xfrm>
        </p:spPr>
        <p:txBody>
          <a:bodyPr>
            <a:normAutofit/>
          </a:bodyPr>
          <a:lstStyle/>
          <a:p>
            <a:pPr lvl="1"/>
            <a:endParaRPr lang="en-US" sz="2400" dirty="0">
              <a:solidFill>
                <a:schemeClr val="accent3">
                  <a:lumMod val="75000"/>
                </a:schemeClr>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50</a:t>
            </a:fld>
            <a:endParaRPr lang="en-US" sz="2200" dirty="0"/>
          </a:p>
        </p:txBody>
      </p:sp>
      <p:pic>
        <p:nvPicPr>
          <p:cNvPr id="5" name="Picture 4"/>
          <p:cNvPicPr>
            <a:picLocks noChangeAspect="1"/>
          </p:cNvPicPr>
          <p:nvPr/>
        </p:nvPicPr>
        <p:blipFill rotWithShape="1">
          <a:blip r:embed="rId3"/>
          <a:srcRect l="56684" t="9438" r="7158" b="9158"/>
          <a:stretch/>
        </p:blipFill>
        <p:spPr>
          <a:xfrm>
            <a:off x="5501829" y="2012439"/>
            <a:ext cx="5906266" cy="3739775"/>
          </a:xfrm>
          <a:prstGeom prst="rect">
            <a:avLst/>
          </a:prstGeom>
        </p:spPr>
      </p:pic>
      <p:sp>
        <p:nvSpPr>
          <p:cNvPr id="2" name="Content Placeholder 1"/>
          <p:cNvSpPr>
            <a:spLocks noGrp="1"/>
          </p:cNvSpPr>
          <p:nvPr>
            <p:ph sz="half" idx="2"/>
          </p:nvPr>
        </p:nvSpPr>
        <p:spPr>
          <a:xfrm>
            <a:off x="1188720" y="2012439"/>
            <a:ext cx="4313109" cy="4014854"/>
          </a:xfrm>
        </p:spPr>
        <p:txBody>
          <a:bodyPr>
            <a:normAutofit/>
          </a:bodyPr>
          <a:lstStyle/>
          <a:p>
            <a:r>
              <a:rPr lang="en-US" sz="2800" dirty="0" smtClean="0">
                <a:solidFill>
                  <a:schemeClr val="tx1"/>
                </a:solidFill>
              </a:rPr>
              <a:t>Currently display</a:t>
            </a:r>
          </a:p>
          <a:p>
            <a:pPr lvl="1"/>
            <a:r>
              <a:rPr lang="en-US" sz="2600" dirty="0" smtClean="0">
                <a:solidFill>
                  <a:schemeClr val="accent3">
                    <a:lumMod val="75000"/>
                  </a:schemeClr>
                </a:solidFill>
              </a:rPr>
              <a:t>County </a:t>
            </a:r>
            <a:r>
              <a:rPr lang="en-US" sz="2600" dirty="0">
                <a:solidFill>
                  <a:schemeClr val="accent3">
                    <a:lumMod val="75000"/>
                  </a:schemeClr>
                </a:solidFill>
              </a:rPr>
              <a:t>number of discharges</a:t>
            </a:r>
          </a:p>
          <a:p>
            <a:pPr lvl="1"/>
            <a:r>
              <a:rPr lang="en-US" sz="2600" dirty="0">
                <a:solidFill>
                  <a:schemeClr val="accent3">
                    <a:lumMod val="75000"/>
                  </a:schemeClr>
                </a:solidFill>
              </a:rPr>
              <a:t>Mean cost in dollars</a:t>
            </a:r>
          </a:p>
          <a:p>
            <a:pPr lvl="1"/>
            <a:r>
              <a:rPr lang="en-US" sz="2600" dirty="0">
                <a:solidFill>
                  <a:schemeClr val="accent3">
                    <a:lumMod val="75000"/>
                  </a:schemeClr>
                </a:solidFill>
              </a:rPr>
              <a:t>Median cost in dollars</a:t>
            </a:r>
          </a:p>
          <a:p>
            <a:pPr lvl="1"/>
            <a:r>
              <a:rPr lang="en-US" sz="2600" dirty="0" smtClean="0">
                <a:solidFill>
                  <a:schemeClr val="accent3">
                    <a:lumMod val="75000"/>
                  </a:schemeClr>
                </a:solidFill>
              </a:rPr>
              <a:t>County rate </a:t>
            </a:r>
            <a:r>
              <a:rPr lang="en-US" sz="2600" dirty="0">
                <a:solidFill>
                  <a:schemeClr val="accent3">
                    <a:lumMod val="75000"/>
                  </a:schemeClr>
                </a:solidFill>
              </a:rPr>
              <a:t>of </a:t>
            </a:r>
            <a:r>
              <a:rPr lang="en-US" sz="2600" dirty="0" smtClean="0">
                <a:solidFill>
                  <a:schemeClr val="accent3">
                    <a:lumMod val="75000"/>
                  </a:schemeClr>
                </a:solidFill>
              </a:rPr>
              <a:t>discharges</a:t>
            </a:r>
          </a:p>
          <a:p>
            <a:pPr marL="201168" lvl="1" indent="0">
              <a:buNone/>
            </a:pPr>
            <a:r>
              <a:rPr lang="en-US" sz="2600" dirty="0" smtClean="0">
                <a:solidFill>
                  <a:schemeClr val="tx1"/>
                </a:solidFill>
              </a:rPr>
              <a:t>Could also display</a:t>
            </a:r>
          </a:p>
          <a:p>
            <a:pPr lvl="1"/>
            <a:r>
              <a:rPr lang="en-US" sz="2600" dirty="0">
                <a:solidFill>
                  <a:schemeClr val="accent3">
                    <a:lumMod val="75000"/>
                  </a:schemeClr>
                </a:solidFill>
              </a:rPr>
              <a:t>Mean </a:t>
            </a:r>
            <a:r>
              <a:rPr lang="en-US" sz="2600" dirty="0" smtClean="0">
                <a:solidFill>
                  <a:schemeClr val="accent3">
                    <a:lumMod val="75000"/>
                  </a:schemeClr>
                </a:solidFill>
              </a:rPr>
              <a:t>charge in </a:t>
            </a:r>
            <a:r>
              <a:rPr lang="en-US" sz="2600" dirty="0">
                <a:solidFill>
                  <a:schemeClr val="accent3">
                    <a:lumMod val="75000"/>
                  </a:schemeClr>
                </a:solidFill>
              </a:rPr>
              <a:t>dollars</a:t>
            </a:r>
          </a:p>
          <a:p>
            <a:pPr lvl="1"/>
            <a:r>
              <a:rPr lang="en-US" sz="2600" dirty="0">
                <a:solidFill>
                  <a:schemeClr val="accent3">
                    <a:lumMod val="75000"/>
                  </a:schemeClr>
                </a:solidFill>
              </a:rPr>
              <a:t>Median </a:t>
            </a:r>
            <a:r>
              <a:rPr lang="en-US" sz="2600" dirty="0" smtClean="0">
                <a:solidFill>
                  <a:schemeClr val="accent3">
                    <a:lumMod val="75000"/>
                  </a:schemeClr>
                </a:solidFill>
              </a:rPr>
              <a:t>charge in </a:t>
            </a:r>
            <a:r>
              <a:rPr lang="en-US" sz="2600" dirty="0">
                <a:solidFill>
                  <a:schemeClr val="accent3">
                    <a:lumMod val="75000"/>
                  </a:schemeClr>
                </a:solidFill>
              </a:rPr>
              <a:t>dollars</a:t>
            </a:r>
          </a:p>
          <a:p>
            <a:pPr marL="201168" lvl="1" indent="0">
              <a:buNone/>
            </a:pPr>
            <a:endParaRPr lang="en-US" sz="2600" dirty="0"/>
          </a:p>
        </p:txBody>
      </p:sp>
    </p:spTree>
    <p:extLst>
      <p:ext uri="{BB962C8B-B14F-4D97-AF65-F5344CB8AC3E}">
        <p14:creationId xmlns:p14="http://schemas.microsoft.com/office/powerpoint/2010/main" val="1330910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MONAHRQ 5.0-County Detailed Utilization</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51</a:t>
            </a:fld>
            <a:endParaRPr lang="en-US" sz="2200" dirty="0"/>
          </a:p>
        </p:txBody>
      </p:sp>
      <p:sp>
        <p:nvSpPr>
          <p:cNvPr id="11" name="Content Placeholder 10"/>
          <p:cNvSpPr>
            <a:spLocks noGrp="1"/>
          </p:cNvSpPr>
          <p:nvPr>
            <p:ph sz="quarter" idx="4"/>
          </p:nvPr>
        </p:nvSpPr>
        <p:spPr>
          <a:xfrm>
            <a:off x="1012723" y="2012439"/>
            <a:ext cx="5113757" cy="3906579"/>
          </a:xfrm>
        </p:spPr>
        <p:txBody>
          <a:bodyPr>
            <a:normAutofit/>
          </a:bodyPr>
          <a:lstStyle/>
          <a:p>
            <a:pPr marL="0" lvl="1" indent="0">
              <a:spcBef>
                <a:spcPts val="1200"/>
              </a:spcBef>
              <a:spcAft>
                <a:spcPts val="200"/>
              </a:spcAft>
              <a:buSzPct val="100000"/>
              <a:buNone/>
            </a:pPr>
            <a:r>
              <a:rPr lang="en-US" sz="2600" dirty="0" smtClean="0">
                <a:solidFill>
                  <a:schemeClr val="tx1"/>
                </a:solidFill>
              </a:rPr>
              <a:t>Currently display:</a:t>
            </a:r>
          </a:p>
          <a:p>
            <a:pPr marL="0" lvl="1" indent="0">
              <a:spcBef>
                <a:spcPts val="1200"/>
              </a:spcBef>
              <a:spcAft>
                <a:spcPts val="200"/>
              </a:spcAft>
              <a:buSzPct val="100000"/>
              <a:buNone/>
            </a:pPr>
            <a:r>
              <a:rPr lang="en-US" sz="2600" dirty="0" smtClean="0">
                <a:solidFill>
                  <a:schemeClr val="tx1"/>
                </a:solidFill>
              </a:rPr>
              <a:t>Discharge, financial, and LOS by:</a:t>
            </a:r>
          </a:p>
          <a:p>
            <a:pPr lvl="1">
              <a:buSzPct val="100000"/>
            </a:pPr>
            <a:r>
              <a:rPr lang="en-US" sz="2600" dirty="0">
                <a:solidFill>
                  <a:schemeClr val="accent3">
                    <a:lumMod val="75000"/>
                  </a:schemeClr>
                </a:solidFill>
              </a:rPr>
              <a:t>Age</a:t>
            </a:r>
          </a:p>
          <a:p>
            <a:pPr lvl="1">
              <a:buSzPct val="100000"/>
            </a:pPr>
            <a:r>
              <a:rPr lang="en-US" sz="2600" dirty="0">
                <a:solidFill>
                  <a:schemeClr val="accent3">
                    <a:lumMod val="75000"/>
                  </a:schemeClr>
                </a:solidFill>
              </a:rPr>
              <a:t>Gender</a:t>
            </a:r>
          </a:p>
          <a:p>
            <a:pPr lvl="1">
              <a:buSzPct val="100000"/>
            </a:pPr>
            <a:r>
              <a:rPr lang="en-US" sz="2600" dirty="0">
                <a:solidFill>
                  <a:schemeClr val="accent3">
                    <a:lumMod val="75000"/>
                  </a:schemeClr>
                </a:solidFill>
              </a:rPr>
              <a:t>Payer type</a:t>
            </a:r>
          </a:p>
          <a:p>
            <a:pPr lvl="1">
              <a:buSzPct val="100000"/>
            </a:pPr>
            <a:r>
              <a:rPr lang="en-US" sz="2600" dirty="0">
                <a:solidFill>
                  <a:schemeClr val="accent3">
                    <a:lumMod val="75000"/>
                  </a:schemeClr>
                </a:solidFill>
              </a:rPr>
              <a:t>Race/Ethnicity</a:t>
            </a:r>
          </a:p>
        </p:txBody>
      </p:sp>
      <p:pic>
        <p:nvPicPr>
          <p:cNvPr id="3" name="Picture 2"/>
          <p:cNvPicPr>
            <a:picLocks noChangeAspect="1"/>
          </p:cNvPicPr>
          <p:nvPr/>
        </p:nvPicPr>
        <p:blipFill rotWithShape="1">
          <a:blip r:embed="rId2"/>
          <a:srcRect l="57000" t="9619" r="7750" b="9238"/>
          <a:stretch/>
        </p:blipFill>
        <p:spPr>
          <a:xfrm>
            <a:off x="5775158" y="2134095"/>
            <a:ext cx="5658284" cy="3663265"/>
          </a:xfrm>
          <a:prstGeom prst="rect">
            <a:avLst/>
          </a:prstGeom>
        </p:spPr>
      </p:pic>
    </p:spTree>
    <p:extLst>
      <p:ext uri="{BB962C8B-B14F-4D97-AF65-F5344CB8AC3E}">
        <p14:creationId xmlns:p14="http://schemas.microsoft.com/office/powerpoint/2010/main" val="2619979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MONAHRQ 5.0-Hospital Utilization</a:t>
            </a:r>
            <a:endParaRPr lang="en-US" dirty="0"/>
          </a:p>
        </p:txBody>
      </p:sp>
      <p:sp>
        <p:nvSpPr>
          <p:cNvPr id="11" name="Content Placeholder 10"/>
          <p:cNvSpPr>
            <a:spLocks noGrp="1"/>
          </p:cNvSpPr>
          <p:nvPr>
            <p:ph sz="quarter" idx="4"/>
          </p:nvPr>
        </p:nvSpPr>
        <p:spPr>
          <a:xfrm>
            <a:off x="1160145" y="2012439"/>
            <a:ext cx="4937760" cy="3906579"/>
          </a:xfrm>
        </p:spPr>
        <p:txBody>
          <a:bodyPr>
            <a:normAutofit lnSpcReduction="10000"/>
          </a:bodyPr>
          <a:lstStyle/>
          <a:p>
            <a:pPr marL="201168" lvl="1" indent="0">
              <a:lnSpc>
                <a:spcPct val="100000"/>
              </a:lnSpc>
              <a:buSzPct val="100000"/>
              <a:buNone/>
            </a:pPr>
            <a:r>
              <a:rPr lang="en-US" sz="2600" dirty="0" smtClean="0">
                <a:solidFill>
                  <a:schemeClr val="tx1"/>
                </a:solidFill>
              </a:rPr>
              <a:t>Currently no facility level discharge data is displayed on MONAHRQ 5.0</a:t>
            </a:r>
          </a:p>
          <a:p>
            <a:pPr marL="201168" lvl="1" indent="0">
              <a:lnSpc>
                <a:spcPct val="100000"/>
              </a:lnSpc>
              <a:buSzPct val="100000"/>
              <a:buNone/>
            </a:pPr>
            <a:r>
              <a:rPr lang="en-US" sz="2600" dirty="0" smtClean="0">
                <a:solidFill>
                  <a:schemeClr val="tx1"/>
                </a:solidFill>
              </a:rPr>
              <a:t>Could display:</a:t>
            </a:r>
          </a:p>
          <a:p>
            <a:pPr marL="715518" lvl="1" indent="-514350">
              <a:lnSpc>
                <a:spcPct val="100000"/>
              </a:lnSpc>
              <a:buSzPct val="100000"/>
              <a:buAutoNum type="arabicPeriod"/>
            </a:pPr>
            <a:r>
              <a:rPr lang="en-US" sz="2600" dirty="0" smtClean="0">
                <a:solidFill>
                  <a:schemeClr val="tx1"/>
                </a:solidFill>
              </a:rPr>
              <a:t>Condition, Discharge, All Financial Data, Length of Stay</a:t>
            </a:r>
          </a:p>
          <a:p>
            <a:pPr marL="715518" lvl="1" indent="-514350">
              <a:lnSpc>
                <a:spcPct val="100000"/>
              </a:lnSpc>
              <a:buSzPct val="100000"/>
              <a:buAutoNum type="arabicPeriod"/>
            </a:pPr>
            <a:r>
              <a:rPr lang="en-US" sz="2600" dirty="0" smtClean="0">
                <a:solidFill>
                  <a:schemeClr val="tx1"/>
                </a:solidFill>
              </a:rPr>
              <a:t>Condition, Discharge, Charge Data, Length of Stay</a:t>
            </a:r>
          </a:p>
          <a:p>
            <a:pPr marL="715518" lvl="1" indent="-514350">
              <a:lnSpc>
                <a:spcPct val="100000"/>
              </a:lnSpc>
              <a:buSzPct val="100000"/>
              <a:buAutoNum type="arabicPeriod"/>
            </a:pPr>
            <a:r>
              <a:rPr lang="en-US" sz="2600" dirty="0" smtClean="0">
                <a:solidFill>
                  <a:schemeClr val="tx1"/>
                </a:solidFill>
              </a:rPr>
              <a:t>Condition, Discharge, Cost Data, Length Stay</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52</a:t>
            </a:fld>
            <a:endParaRPr lang="en-US" sz="2200" dirty="0"/>
          </a:p>
        </p:txBody>
      </p:sp>
      <p:pic>
        <p:nvPicPr>
          <p:cNvPr id="14" name="Content Placeholder 13"/>
          <p:cNvPicPr>
            <a:picLocks noGrp="1" noChangeAspect="1"/>
          </p:cNvPicPr>
          <p:nvPr>
            <p:ph sz="half" idx="2"/>
          </p:nvPr>
        </p:nvPicPr>
        <p:blipFill>
          <a:blip r:embed="rId3"/>
          <a:stretch>
            <a:fillRect/>
          </a:stretch>
        </p:blipFill>
        <p:spPr>
          <a:xfrm>
            <a:off x="6478329" y="1737360"/>
            <a:ext cx="5454809" cy="3906580"/>
          </a:xfrm>
          <a:prstGeom prst="rect">
            <a:avLst/>
          </a:prstGeom>
        </p:spPr>
      </p:pic>
    </p:spTree>
    <p:extLst>
      <p:ext uri="{BB962C8B-B14F-4D97-AF65-F5344CB8AC3E}">
        <p14:creationId xmlns:p14="http://schemas.microsoft.com/office/powerpoint/2010/main" val="1094642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MONAHRQ 5.0-Hospital Detailed</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53</a:t>
            </a:fld>
            <a:endParaRPr lang="en-US" sz="2200" dirty="0"/>
          </a:p>
        </p:txBody>
      </p:sp>
      <p:pic>
        <p:nvPicPr>
          <p:cNvPr id="6" name="Content Placeholder 6"/>
          <p:cNvPicPr>
            <a:picLocks noChangeAspect="1"/>
          </p:cNvPicPr>
          <p:nvPr/>
        </p:nvPicPr>
        <p:blipFill rotWithShape="1">
          <a:blip r:embed="rId2"/>
          <a:srcRect l="60860" t="11876" r="11205" b="14360"/>
          <a:stretch/>
        </p:blipFill>
        <p:spPr>
          <a:xfrm>
            <a:off x="5339925" y="1759145"/>
            <a:ext cx="5942401" cy="4413165"/>
          </a:xfrm>
          <a:prstGeom prst="rect">
            <a:avLst/>
          </a:prstGeom>
        </p:spPr>
      </p:pic>
      <p:sp>
        <p:nvSpPr>
          <p:cNvPr id="11" name="Content Placeholder 10"/>
          <p:cNvSpPr>
            <a:spLocks noGrp="1"/>
          </p:cNvSpPr>
          <p:nvPr>
            <p:ph sz="quarter" idx="4"/>
          </p:nvPr>
        </p:nvSpPr>
        <p:spPr>
          <a:xfrm>
            <a:off x="1012723" y="2012439"/>
            <a:ext cx="5113757" cy="3906579"/>
          </a:xfrm>
        </p:spPr>
        <p:txBody>
          <a:bodyPr>
            <a:normAutofit/>
          </a:bodyPr>
          <a:lstStyle/>
          <a:p>
            <a:pPr marL="0" lvl="1" indent="0">
              <a:spcBef>
                <a:spcPts val="1200"/>
              </a:spcBef>
              <a:spcAft>
                <a:spcPts val="200"/>
              </a:spcAft>
              <a:buSzPct val="100000"/>
              <a:buNone/>
            </a:pPr>
            <a:r>
              <a:rPr lang="en-US" sz="2600" dirty="0" smtClean="0">
                <a:solidFill>
                  <a:schemeClr val="tx1"/>
                </a:solidFill>
              </a:rPr>
              <a:t>Could display:</a:t>
            </a:r>
          </a:p>
          <a:p>
            <a:pPr marL="0" lvl="1" indent="0">
              <a:spcBef>
                <a:spcPts val="1200"/>
              </a:spcBef>
              <a:spcAft>
                <a:spcPts val="200"/>
              </a:spcAft>
              <a:buSzPct val="100000"/>
              <a:buNone/>
            </a:pPr>
            <a:r>
              <a:rPr lang="en-US" sz="2600" dirty="0" smtClean="0">
                <a:solidFill>
                  <a:schemeClr val="tx1"/>
                </a:solidFill>
              </a:rPr>
              <a:t>Discharge, financial, and LOS by:</a:t>
            </a:r>
          </a:p>
          <a:p>
            <a:pPr lvl="1">
              <a:lnSpc>
                <a:spcPct val="100000"/>
              </a:lnSpc>
              <a:buSzPct val="100000"/>
            </a:pPr>
            <a:r>
              <a:rPr lang="en-US" sz="2600" dirty="0">
                <a:solidFill>
                  <a:schemeClr val="accent3">
                    <a:lumMod val="75000"/>
                  </a:schemeClr>
                </a:solidFill>
              </a:rPr>
              <a:t>Age</a:t>
            </a:r>
          </a:p>
          <a:p>
            <a:pPr lvl="1">
              <a:lnSpc>
                <a:spcPct val="100000"/>
              </a:lnSpc>
              <a:buSzPct val="100000"/>
            </a:pPr>
            <a:r>
              <a:rPr lang="en-US" sz="2600" dirty="0">
                <a:solidFill>
                  <a:schemeClr val="accent3">
                    <a:lumMod val="75000"/>
                  </a:schemeClr>
                </a:solidFill>
              </a:rPr>
              <a:t>Gender</a:t>
            </a:r>
          </a:p>
          <a:p>
            <a:pPr lvl="1">
              <a:lnSpc>
                <a:spcPct val="100000"/>
              </a:lnSpc>
              <a:buSzPct val="100000"/>
            </a:pPr>
            <a:r>
              <a:rPr lang="en-US" sz="2600" dirty="0">
                <a:solidFill>
                  <a:schemeClr val="accent3">
                    <a:lumMod val="75000"/>
                  </a:schemeClr>
                </a:solidFill>
              </a:rPr>
              <a:t>Payer type</a:t>
            </a:r>
          </a:p>
          <a:p>
            <a:pPr lvl="1">
              <a:lnSpc>
                <a:spcPct val="100000"/>
              </a:lnSpc>
              <a:buSzPct val="100000"/>
            </a:pPr>
            <a:r>
              <a:rPr lang="en-US" sz="2600" dirty="0">
                <a:solidFill>
                  <a:schemeClr val="accent3">
                    <a:lumMod val="75000"/>
                  </a:schemeClr>
                </a:solidFill>
              </a:rPr>
              <a:t>Race/Ethnicity</a:t>
            </a:r>
          </a:p>
        </p:txBody>
      </p:sp>
    </p:spTree>
    <p:extLst>
      <p:ext uri="{BB962C8B-B14F-4D97-AF65-F5344CB8AC3E}">
        <p14:creationId xmlns:p14="http://schemas.microsoft.com/office/powerpoint/2010/main" val="549463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MONAHRQ : </a:t>
            </a:r>
            <a:br>
              <a:rPr lang="en-US" dirty="0" smtClean="0"/>
            </a:br>
            <a:r>
              <a:rPr lang="en-US" dirty="0" smtClean="0">
                <a:solidFill>
                  <a:schemeClr val="tx1"/>
                </a:solidFill>
              </a:rPr>
              <a:t>State Comparison of Data Elements Displayed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54</a:t>
            </a:fld>
            <a:endParaRPr lang="en-US" sz="2200" dirty="0"/>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885179517"/>
              </p:ext>
            </p:extLst>
          </p:nvPr>
        </p:nvGraphicFramePr>
        <p:xfrm>
          <a:off x="1740664" y="2005075"/>
          <a:ext cx="9155018" cy="3879900"/>
        </p:xfrm>
        <a:graphic>
          <a:graphicData uri="http://schemas.openxmlformats.org/drawingml/2006/table">
            <a:tbl>
              <a:tblPr/>
              <a:tblGrid>
                <a:gridCol w="1023920"/>
                <a:gridCol w="1509961"/>
                <a:gridCol w="2032473"/>
                <a:gridCol w="1162418"/>
                <a:gridCol w="1035586"/>
                <a:gridCol w="762282"/>
                <a:gridCol w="1628378"/>
              </a:tblGrid>
              <a:tr h="338518">
                <a:tc>
                  <a:txBody>
                    <a:bodyPr/>
                    <a:lstStyle/>
                    <a:p>
                      <a:pPr algn="l" fontAlgn="ctr"/>
                      <a:r>
                        <a:rPr lang="en-US" sz="1600" b="1" i="0" u="none" strike="noStrike" dirty="0">
                          <a:solidFill>
                            <a:srgbClr val="000000"/>
                          </a:solidFill>
                          <a:effectLst/>
                          <a:latin typeface="Calibri" panose="020F0502020204030204" pitchFamily="34" charset="0"/>
                        </a:rPr>
                        <a:t>State</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Hospital</a:t>
                      </a:r>
                      <a:r>
                        <a:rPr lang="en-US" sz="1600" b="1" i="0" u="none" strike="noStrike" baseline="0" dirty="0" smtClean="0">
                          <a:solidFill>
                            <a:srgbClr val="000000"/>
                          </a:solidFill>
                          <a:effectLst/>
                          <a:latin typeface="Calibri" panose="020F0502020204030204" pitchFamily="34" charset="0"/>
                        </a:rPr>
                        <a:t> Utilization</a:t>
                      </a:r>
                      <a:endParaRPr lang="en-US" sz="1600" b="1" i="0" u="none" strike="noStrike" dirty="0">
                        <a:solidFill>
                          <a:srgbClr val="000000"/>
                        </a:solidFill>
                        <a:effectLst/>
                        <a:latin typeface="Calibri" panose="020F0502020204030204" pitchFamily="34" charset="0"/>
                      </a:endParaRP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panose="020F0502020204030204" pitchFamily="34" charset="0"/>
                        </a:rPr>
                        <a:t>Hospital</a:t>
                      </a:r>
                      <a:r>
                        <a:rPr lang="en-US" sz="1600" b="1" i="0" u="none" strike="noStrike" baseline="0" dirty="0" smtClean="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Detail Utilization</a:t>
                      </a:r>
                      <a:endParaRPr lang="en-US" sz="1600" b="1" i="0" u="none" strike="noStrike" dirty="0">
                        <a:solidFill>
                          <a:srgbClr val="000000"/>
                        </a:solidFill>
                        <a:effectLst/>
                        <a:latin typeface="Calibri" panose="020F0502020204030204" pitchFamily="34" charset="0"/>
                      </a:endParaRP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Discharges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Charges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Costs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Length of Stay</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518">
                <a:tc>
                  <a:txBody>
                    <a:bodyPr/>
                    <a:lstStyle/>
                    <a:p>
                      <a:pPr algn="l" fontAlgn="ctr"/>
                      <a:r>
                        <a:rPr lang="en-US" sz="1600" b="1" i="0" u="none" strike="noStrike" dirty="0">
                          <a:solidFill>
                            <a:srgbClr val="000000"/>
                          </a:solidFill>
                          <a:effectLst/>
                          <a:latin typeface="Calibri" panose="020F0502020204030204" pitchFamily="34" charset="0"/>
                        </a:rPr>
                        <a:t>Arizona</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Texas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Virginia</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Washington</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Maryland</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Maine</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Nevada</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Oklahoma</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Utah</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38518">
                <a:tc>
                  <a:txBody>
                    <a:bodyPr/>
                    <a:lstStyle/>
                    <a:p>
                      <a:pPr algn="l" fontAlgn="ctr"/>
                      <a:r>
                        <a:rPr lang="en-US" sz="1600" b="1" i="0" u="none" strike="noStrike" dirty="0">
                          <a:solidFill>
                            <a:srgbClr val="000000"/>
                          </a:solidFill>
                          <a:effectLst/>
                          <a:latin typeface="Calibri" panose="020F0502020204030204" pitchFamily="34" charset="0"/>
                        </a:rPr>
                        <a:t>Kentucky</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9C0006"/>
                          </a:solidFill>
                          <a:effectLst/>
                          <a:latin typeface="Calibri" panose="020F0502020204030204" pitchFamily="34" charset="0"/>
                        </a:rPr>
                        <a:t>No</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600" b="0" i="0" u="none" strike="noStrike" dirty="0">
                          <a:solidFill>
                            <a:srgbClr val="006100"/>
                          </a:solidFill>
                          <a:effectLst/>
                          <a:latin typeface="Calibri" panose="020F0502020204030204" pitchFamily="34" charset="0"/>
                        </a:rPr>
                        <a:t>Yes</a:t>
                      </a:r>
                    </a:p>
                  </a:txBody>
                  <a:tcPr marL="7040" marR="7040" marT="70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bl>
          </a:graphicData>
        </a:graphic>
      </p:graphicFrame>
    </p:spTree>
    <p:extLst>
      <p:ext uri="{BB962C8B-B14F-4D97-AF65-F5344CB8AC3E}">
        <p14:creationId xmlns:p14="http://schemas.microsoft.com/office/powerpoint/2010/main" val="2676980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Pulling It All Together</a:t>
            </a:r>
            <a:endParaRPr lang="en-US" dirty="0"/>
          </a:p>
        </p:txBody>
      </p:sp>
      <p:sp>
        <p:nvSpPr>
          <p:cNvPr id="6" name="Text Placeholder 5"/>
          <p:cNvSpPr>
            <a:spLocks noGrp="1"/>
          </p:cNvSpPr>
          <p:nvPr>
            <p:ph type="body" idx="1"/>
          </p:nvPr>
        </p:nvSpPr>
        <p:spPr/>
        <p:txBody>
          <a:bodyPr>
            <a:normAutofit fontScale="85000" lnSpcReduction="20000"/>
          </a:bodyPr>
          <a:lstStyle/>
          <a:p>
            <a:pPr marL="0" lvl="1">
              <a:spcBef>
                <a:spcPts val="1200"/>
              </a:spcBef>
              <a:spcAft>
                <a:spcPts val="200"/>
              </a:spcAft>
              <a:buSzPct val="100000"/>
            </a:pPr>
            <a:r>
              <a:rPr lang="en-US" sz="2400" cap="all" spc="200" dirty="0">
                <a:solidFill>
                  <a:schemeClr val="accent3">
                    <a:lumMod val="75000"/>
                  </a:schemeClr>
                </a:solidFill>
                <a:latin typeface="+mj-lt"/>
              </a:rPr>
              <a:t>Review of </a:t>
            </a:r>
            <a:r>
              <a:rPr lang="en-US" sz="2400" cap="all" spc="200" dirty="0" err="1" smtClean="0">
                <a:solidFill>
                  <a:schemeClr val="accent3">
                    <a:lumMod val="75000"/>
                  </a:schemeClr>
                </a:solidFill>
                <a:latin typeface="+mj-lt"/>
              </a:rPr>
              <a:t>HealthCompare</a:t>
            </a:r>
            <a:r>
              <a:rPr lang="en-US" sz="2400" cap="all" spc="200" dirty="0" smtClean="0">
                <a:solidFill>
                  <a:schemeClr val="accent3">
                    <a:lumMod val="75000"/>
                  </a:schemeClr>
                </a:solidFill>
                <a:latin typeface="+mj-lt"/>
              </a:rPr>
              <a:t> </a:t>
            </a:r>
            <a:r>
              <a:rPr lang="en-US" sz="2400" cap="all" spc="200" dirty="0">
                <a:solidFill>
                  <a:schemeClr val="accent3">
                    <a:lumMod val="75000"/>
                  </a:schemeClr>
                </a:solidFill>
                <a:latin typeface="+mj-lt"/>
              </a:rPr>
              <a:t>Wireframes</a:t>
            </a:r>
          </a:p>
          <a:p>
            <a:pPr marL="0" lvl="1">
              <a:spcBef>
                <a:spcPts val="1200"/>
              </a:spcBef>
              <a:spcAft>
                <a:spcPts val="200"/>
              </a:spcAft>
              <a:buSzPct val="100000"/>
            </a:pPr>
            <a:r>
              <a:rPr lang="en-US" sz="2400" cap="all" spc="200" dirty="0">
                <a:solidFill>
                  <a:schemeClr val="accent3">
                    <a:lumMod val="75000"/>
                  </a:schemeClr>
                </a:solidFill>
                <a:latin typeface="+mj-lt"/>
              </a:rPr>
              <a:t>Questions</a:t>
            </a:r>
          </a:p>
          <a:p>
            <a:pPr marL="0" lvl="1">
              <a:spcBef>
                <a:spcPts val="1200"/>
              </a:spcBef>
              <a:spcAft>
                <a:spcPts val="200"/>
              </a:spcAft>
              <a:buSzPct val="100000"/>
            </a:pPr>
            <a:r>
              <a:rPr lang="en-US" sz="2400" cap="all" spc="200" dirty="0">
                <a:solidFill>
                  <a:schemeClr val="accent3">
                    <a:lumMod val="75000"/>
                  </a:schemeClr>
                </a:solidFill>
                <a:latin typeface="+mj-lt"/>
              </a:rPr>
              <a:t>Discuss Next Steps</a:t>
            </a:r>
          </a:p>
          <a:p>
            <a:pPr marL="0" indent="0">
              <a:buNone/>
            </a:pP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55</a:t>
            </a:fld>
            <a:endParaRPr lang="en-US" sz="2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16656"/>
            <a:ext cx="4572000" cy="1905000"/>
          </a:xfrm>
          <a:prstGeom prst="rect">
            <a:avLst/>
          </a:prstGeom>
        </p:spPr>
      </p:pic>
    </p:spTree>
    <p:extLst>
      <p:ext uri="{BB962C8B-B14F-4D97-AF65-F5344CB8AC3E}">
        <p14:creationId xmlns:p14="http://schemas.microsoft.com/office/powerpoint/2010/main" val="2699063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It All Together</a:t>
            </a:r>
            <a:endParaRPr lang="en-US" dirty="0"/>
          </a:p>
        </p:txBody>
      </p:sp>
      <p:sp>
        <p:nvSpPr>
          <p:cNvPr id="3" name="Content Placeholder 2"/>
          <p:cNvSpPr>
            <a:spLocks noGrp="1"/>
          </p:cNvSpPr>
          <p:nvPr>
            <p:ph idx="1"/>
          </p:nvPr>
        </p:nvSpPr>
        <p:spPr/>
        <p:txBody>
          <a:bodyPr/>
          <a:lstStyle/>
          <a:p>
            <a:r>
              <a:rPr lang="en-US" dirty="0" smtClean="0"/>
              <a:t>Review of </a:t>
            </a:r>
            <a:r>
              <a:rPr lang="en-US" dirty="0" err="1" smtClean="0"/>
              <a:t>HealthCompare</a:t>
            </a:r>
            <a:r>
              <a:rPr lang="en-US" dirty="0" smtClean="0"/>
              <a:t> Maine Wireframes</a:t>
            </a:r>
          </a:p>
          <a:p>
            <a:pPr marL="201168" lvl="1" indent="0">
              <a:buNone/>
            </a:pPr>
            <a:endParaRPr lang="en-US" dirty="0"/>
          </a:p>
          <a:p>
            <a:r>
              <a:rPr lang="en-US" dirty="0" smtClean="0"/>
              <a:t>Focus Group Stakeholder Testing</a:t>
            </a:r>
            <a:endParaRPr lang="en-US" dirty="0"/>
          </a:p>
          <a:p>
            <a:pPr marL="201168" lvl="1" indent="0">
              <a:buNone/>
            </a:pP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t>56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50" y="4031406"/>
            <a:ext cx="4572000" cy="1905000"/>
          </a:xfrm>
          <a:prstGeom prst="rect">
            <a:avLst/>
          </a:prstGeom>
        </p:spPr>
      </p:pic>
    </p:spTree>
    <p:extLst>
      <p:ext uri="{BB962C8B-B14F-4D97-AF65-F5344CB8AC3E}">
        <p14:creationId xmlns:p14="http://schemas.microsoft.com/office/powerpoint/2010/main" val="3773323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Website Development: </a:t>
            </a:r>
            <a:br>
              <a:rPr lang="en-US" dirty="0" smtClean="0"/>
            </a:br>
            <a:r>
              <a:rPr lang="en-US" dirty="0" smtClean="0"/>
              <a:t>Key Dates </a:t>
            </a:r>
            <a:r>
              <a:rPr lang="en-US" dirty="0"/>
              <a:t>and Next </a:t>
            </a:r>
            <a:r>
              <a:rPr lang="en-US" dirty="0" smtClean="0"/>
              <a:t>Steps</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57</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6686244"/>
              </p:ext>
            </p:extLst>
          </p:nvPr>
        </p:nvGraphicFramePr>
        <p:xfrm>
          <a:off x="1195388" y="1954213"/>
          <a:ext cx="10225085" cy="3360737"/>
        </p:xfrm>
        <a:graphic>
          <a:graphicData uri="http://schemas.openxmlformats.org/drawingml/2006/table">
            <a:tbl>
              <a:tblPr>
                <a:tableStyleId>{5C22544A-7EE6-4342-B048-85BDC9FD1C3A}</a:tableStyleId>
              </a:tblPr>
              <a:tblGrid>
                <a:gridCol w="3605212"/>
                <a:gridCol w="1228725"/>
                <a:gridCol w="342900"/>
                <a:gridCol w="3876675"/>
                <a:gridCol w="1171573"/>
              </a:tblGrid>
              <a:tr h="274637">
                <a:tc>
                  <a:txBody>
                    <a:bodyPr/>
                    <a:lstStyle/>
                    <a:p>
                      <a:pPr algn="l" fontAlgn="b"/>
                      <a:r>
                        <a:rPr lang="en-US" sz="1800" u="none" strike="noStrike" dirty="0">
                          <a:effectLst/>
                        </a:rPr>
                        <a:t>Conduct Focus Groups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3/13/2015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Consumer Advisory Group Meeting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7/10/2015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286067">
                <a:tc>
                  <a:txBody>
                    <a:bodyPr/>
                    <a:lstStyle/>
                    <a:p>
                      <a:pPr algn="l" fontAlgn="b"/>
                      <a:r>
                        <a:rPr lang="en-US" sz="1800" u="none" strike="noStrike" dirty="0">
                          <a:effectLst/>
                        </a:rPr>
                        <a:t>Consumer Advisory Group Meeting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3/13/2015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Conduct a prototype </a:t>
                      </a:r>
                      <a:r>
                        <a:rPr lang="en-US" sz="1800" u="none" strike="noStrike" dirty="0" smtClean="0">
                          <a:effectLst/>
                        </a:rPr>
                        <a:t>study</a:t>
                      </a:r>
                      <a:endParaRPr lang="en-US" sz="18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7/15/2015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468665">
                <a:tc>
                  <a:txBody>
                    <a:bodyPr/>
                    <a:lstStyle/>
                    <a:p>
                      <a:pPr algn="l" fontAlgn="b"/>
                      <a:r>
                        <a:rPr lang="en-US" sz="1800" u="none" strike="noStrike" dirty="0">
                          <a:effectLst/>
                        </a:rPr>
                        <a:t>Review feedback from Focus Groups and CAG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3/31/2015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Present development website to Board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7/16/2015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486092">
                <a:tc>
                  <a:txBody>
                    <a:bodyPr/>
                    <a:lstStyle/>
                    <a:p>
                      <a:pPr algn="l" fontAlgn="b"/>
                      <a:r>
                        <a:rPr lang="en-US" sz="1800" u="none" strike="noStrike" dirty="0">
                          <a:effectLst/>
                        </a:rPr>
                        <a:t>Finalize data displays, and secondary website pages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4/8/2015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Utilize feedback </a:t>
                      </a:r>
                      <a:r>
                        <a:rPr lang="en-US" sz="1800" u="none" strike="noStrike" dirty="0" smtClean="0">
                          <a:effectLst/>
                        </a:rPr>
                        <a:t>to </a:t>
                      </a:r>
                      <a:r>
                        <a:rPr lang="en-US" sz="1800" u="none" strike="noStrike" dirty="0">
                          <a:effectLst/>
                        </a:rPr>
                        <a:t>refine the development website and content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8/5/2015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476250">
                <a:tc>
                  <a:txBody>
                    <a:bodyPr/>
                    <a:lstStyle/>
                    <a:p>
                      <a:pPr algn="l" fontAlgn="b"/>
                      <a:r>
                        <a:rPr lang="en-US" sz="1800" u="none" strike="noStrike" dirty="0">
                          <a:effectLst/>
                        </a:rPr>
                        <a:t>Build website and conduct Quality Assurance Testing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6/10/2015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Final review and Quality Assurance of </a:t>
                      </a:r>
                      <a:r>
                        <a:rPr lang="en-US" sz="1800" u="none" strike="noStrike" dirty="0" err="1" smtClean="0">
                          <a:effectLst/>
                        </a:rPr>
                        <a:t>HealthCompare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8/20/2015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394335">
                <a:tc>
                  <a:txBody>
                    <a:bodyPr/>
                    <a:lstStyle/>
                    <a:p>
                      <a:pPr algn="l" fontAlgn="b"/>
                      <a:r>
                        <a:rPr lang="en-US" sz="1800" u="none" strike="noStrike" dirty="0">
                          <a:effectLst/>
                        </a:rPr>
                        <a:t>Refine website based on testing and MHDO feedback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6/30/2015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Soft launch of </a:t>
                      </a:r>
                      <a:r>
                        <a:rPr lang="en-US" sz="1800" u="none" strike="noStrike" dirty="0" err="1" smtClean="0">
                          <a:effectLst/>
                        </a:rPr>
                        <a:t>HealthCompare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8/21/2015</a:t>
                      </a:r>
                      <a:endParaRPr lang="en-US" sz="18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1800" u="none" strike="noStrike" dirty="0">
                          <a:effectLst/>
                        </a:rPr>
                        <a:t>Finalize all </a:t>
                      </a:r>
                      <a:r>
                        <a:rPr lang="en-US" sz="1800" u="none" strike="noStrike" dirty="0" err="1" smtClean="0">
                          <a:effectLst/>
                        </a:rPr>
                        <a:t>HealthCompare</a:t>
                      </a:r>
                      <a:r>
                        <a:rPr lang="en-US" sz="1800" u="none" strike="noStrike" dirty="0" smtClean="0">
                          <a:effectLst/>
                        </a:rPr>
                        <a:t> </a:t>
                      </a:r>
                      <a:r>
                        <a:rPr lang="en-US" sz="1800" u="none" strike="noStrike" dirty="0">
                          <a:effectLst/>
                        </a:rPr>
                        <a:t>Content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6/30/2015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Public </a:t>
                      </a:r>
                      <a:r>
                        <a:rPr lang="en-US" sz="1800" u="none" strike="noStrike" dirty="0">
                          <a:solidFill>
                            <a:schemeClr val="tx1"/>
                          </a:solidFill>
                          <a:effectLst/>
                        </a:rPr>
                        <a:t>launch of </a:t>
                      </a:r>
                      <a:r>
                        <a:rPr lang="en-US" sz="1800" u="none" strike="noStrike" dirty="0" smtClean="0">
                          <a:solidFill>
                            <a:schemeClr val="tx1"/>
                          </a:solidFill>
                          <a:effectLst/>
                        </a:rPr>
                        <a:t> first release</a:t>
                      </a:r>
                      <a:r>
                        <a:rPr lang="en-US" sz="1800" u="none" strike="noStrike" baseline="0" dirty="0" smtClean="0">
                          <a:solidFill>
                            <a:schemeClr val="tx1"/>
                          </a:solidFill>
                          <a:effectLst/>
                        </a:rPr>
                        <a:t> of </a:t>
                      </a:r>
                      <a:r>
                        <a:rPr lang="en-US" sz="1800" u="none" strike="noStrike" dirty="0" err="1" smtClean="0">
                          <a:solidFill>
                            <a:schemeClr val="tx1"/>
                          </a:solidFill>
                          <a:effectLst/>
                        </a:rPr>
                        <a:t>HealthCompare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9/30/2015</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681553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Recommendations</a:t>
            </a:r>
            <a:br>
              <a:rPr lang="en-US" dirty="0" smtClean="0"/>
            </a:br>
            <a:r>
              <a:rPr lang="en-US" dirty="0" smtClean="0"/>
              <a:t>Board Discussion &amp;</a:t>
            </a:r>
            <a:br>
              <a:rPr lang="en-US" dirty="0" smtClean="0"/>
            </a:br>
            <a:r>
              <a:rPr lang="en-US" dirty="0" smtClean="0"/>
              <a:t>Next Steps</a:t>
            </a:r>
            <a:endParaRPr lang="en-US" dirty="0"/>
          </a:p>
        </p:txBody>
      </p:sp>
      <p:sp>
        <p:nvSpPr>
          <p:cNvPr id="4" name="Slide Number Placeholder 3"/>
          <p:cNvSpPr>
            <a:spLocks noGrp="1"/>
          </p:cNvSpPr>
          <p:nvPr>
            <p:ph type="sldNum" sz="quarter" idx="12"/>
          </p:nvPr>
        </p:nvSpPr>
        <p:spPr/>
        <p:txBody>
          <a:bodyPr/>
          <a:lstStyle/>
          <a:p>
            <a:fld id="{4CE482DC-2269-4F26-9D2A-7E44B1A4CD85}" type="slidenum">
              <a:rPr lang="en-US" sz="2200" smtClean="0"/>
              <a:pPr/>
              <a:t>58</a:t>
            </a:fld>
            <a:endParaRPr lang="en-US" sz="2200" dirty="0"/>
          </a:p>
        </p:txBody>
      </p:sp>
    </p:spTree>
    <p:extLst>
      <p:ext uri="{BB962C8B-B14F-4D97-AF65-F5344CB8AC3E}">
        <p14:creationId xmlns:p14="http://schemas.microsoft.com/office/powerpoint/2010/main" val="2181345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Recommendations/Discussion Items</a:t>
            </a:r>
            <a:endParaRPr lang="en-US" dirty="0"/>
          </a:p>
        </p:txBody>
      </p:sp>
      <p:sp>
        <p:nvSpPr>
          <p:cNvPr id="3" name="Content Placeholder 2"/>
          <p:cNvSpPr>
            <a:spLocks noGrp="1"/>
          </p:cNvSpPr>
          <p:nvPr>
            <p:ph idx="1"/>
          </p:nvPr>
        </p:nvSpPr>
        <p:spPr>
          <a:xfrm>
            <a:off x="1097280" y="2039814"/>
            <a:ext cx="10115202" cy="4103534"/>
          </a:xfrm>
        </p:spPr>
        <p:txBody>
          <a:bodyPr>
            <a:normAutofit fontScale="85000" lnSpcReduction="10000"/>
          </a:bodyPr>
          <a:lstStyle/>
          <a:p>
            <a:r>
              <a:rPr lang="en-US" sz="2400" b="1" dirty="0" smtClean="0"/>
              <a:t>Quality Data</a:t>
            </a:r>
          </a:p>
          <a:p>
            <a:pPr lvl="1">
              <a:lnSpc>
                <a:spcPct val="110000"/>
              </a:lnSpc>
            </a:pPr>
            <a:r>
              <a:rPr lang="en-US" sz="2600" dirty="0"/>
              <a:t>Display quality measures at the hospital level to indicate quality of physician groups and non-hospital facilities affiliated with hospitals.</a:t>
            </a:r>
          </a:p>
          <a:p>
            <a:r>
              <a:rPr lang="en-US" sz="2400" b="1" dirty="0" smtClean="0"/>
              <a:t>MONAHRQ</a:t>
            </a:r>
          </a:p>
          <a:p>
            <a:pPr lvl="1">
              <a:lnSpc>
                <a:spcPct val="120000"/>
              </a:lnSpc>
            </a:pPr>
            <a:r>
              <a:rPr lang="en-US" sz="2600" dirty="0"/>
              <a:t>Display charge and cost information by </a:t>
            </a:r>
            <a:r>
              <a:rPr lang="en-US" sz="2600" dirty="0" smtClean="0"/>
              <a:t>hospital</a:t>
            </a:r>
          </a:p>
          <a:p>
            <a:pPr lvl="1">
              <a:lnSpc>
                <a:spcPct val="120000"/>
              </a:lnSpc>
            </a:pPr>
            <a:r>
              <a:rPr lang="en-US" sz="2600" dirty="0" smtClean="0"/>
              <a:t>Display discharge, $ and LOS by hospital, age, gender, payer type, race/ethnicity</a:t>
            </a:r>
            <a:endParaRPr lang="en-US" sz="2600" dirty="0"/>
          </a:p>
          <a:p>
            <a:r>
              <a:rPr lang="en-US" sz="2400" b="1" dirty="0" err="1" smtClean="0"/>
              <a:t>HealthCompare</a:t>
            </a:r>
            <a:r>
              <a:rPr lang="en-US" sz="2400" b="1" dirty="0" smtClean="0"/>
              <a:t> Maine Data Display</a:t>
            </a:r>
          </a:p>
          <a:p>
            <a:pPr lvl="1">
              <a:lnSpc>
                <a:spcPct val="110000"/>
              </a:lnSpc>
            </a:pPr>
            <a:r>
              <a:rPr lang="en-US" sz="2600" dirty="0" smtClean="0"/>
              <a:t>Display the results by distance to facility if Zip Code is entered, if none, list alphabetical.</a:t>
            </a:r>
          </a:p>
          <a:p>
            <a:pPr marL="91440" lvl="2" indent="-91440">
              <a:spcBef>
                <a:spcPts val="1200"/>
              </a:spcBef>
              <a:spcAft>
                <a:spcPts val="200"/>
              </a:spcAft>
              <a:buSzPct val="100000"/>
              <a:buFont typeface="Calibri" panose="020F0502020204030204" pitchFamily="34" charset="0"/>
              <a:buChar char=" "/>
            </a:pPr>
            <a:r>
              <a:rPr lang="en-US" sz="2400" b="1" dirty="0" smtClean="0"/>
              <a:t>Episode/Grouper Recommendation </a:t>
            </a:r>
            <a:r>
              <a:rPr lang="en-US" sz="2400" b="1" dirty="0"/>
              <a:t>to Board this </a:t>
            </a:r>
            <a:r>
              <a:rPr lang="en-US" sz="2400" b="1" dirty="0" smtClean="0"/>
              <a:t>Spring</a:t>
            </a:r>
            <a:endParaRPr lang="en-US" sz="2400" b="1" dirty="0"/>
          </a:p>
        </p:txBody>
      </p:sp>
      <p:sp>
        <p:nvSpPr>
          <p:cNvPr id="4" name="Slide Number Placeholder 3"/>
          <p:cNvSpPr>
            <a:spLocks noGrp="1"/>
          </p:cNvSpPr>
          <p:nvPr>
            <p:ph type="sldNum" sz="quarter" idx="12"/>
          </p:nvPr>
        </p:nvSpPr>
        <p:spPr/>
        <p:txBody>
          <a:bodyPr/>
          <a:lstStyle/>
          <a:p>
            <a:fld id="{4CE482DC-2269-4F26-9D2A-7E44B1A4CD85}" type="slidenum">
              <a:rPr lang="en-US" smtClean="0"/>
              <a:pPr/>
              <a:t>59</a:t>
            </a:fld>
            <a:endParaRPr lang="en-US" dirty="0"/>
          </a:p>
        </p:txBody>
      </p:sp>
    </p:spTree>
    <p:extLst>
      <p:ext uri="{BB962C8B-B14F-4D97-AF65-F5344CB8AC3E}">
        <p14:creationId xmlns:p14="http://schemas.microsoft.com/office/powerpoint/2010/main" val="30698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t>
            </a:r>
            <a:r>
              <a:rPr lang="en-US" dirty="0"/>
              <a:t>22 Chapter 1683 §</a:t>
            </a:r>
            <a:r>
              <a:rPr lang="en-US" dirty="0" smtClean="0"/>
              <a:t>8712</a:t>
            </a:r>
            <a:endParaRPr lang="en-US" dirty="0"/>
          </a:p>
        </p:txBody>
      </p:sp>
      <p:sp>
        <p:nvSpPr>
          <p:cNvPr id="3" name="Content Placeholder 2"/>
          <p:cNvSpPr>
            <a:spLocks noGrp="1"/>
          </p:cNvSpPr>
          <p:nvPr>
            <p:ph idx="1"/>
          </p:nvPr>
        </p:nvSpPr>
        <p:spPr>
          <a:xfrm>
            <a:off x="1097279" y="3001272"/>
            <a:ext cx="10985864" cy="3293378"/>
          </a:xfrm>
        </p:spPr>
        <p:txBody>
          <a:bodyPr numCol="3">
            <a:noAutofit/>
          </a:bodyPr>
          <a:lstStyle/>
          <a:p>
            <a:pPr marL="347663" indent="-347663">
              <a:lnSpc>
                <a:spcPct val="100000"/>
              </a:lnSpc>
              <a:buFont typeface="Wingdings" panose="05000000000000000000" pitchFamily="2" charset="2"/>
              <a:buChar char="Ø"/>
            </a:pPr>
            <a:r>
              <a:rPr lang="en-US" sz="1900" dirty="0" smtClean="0"/>
              <a:t>Collect</a:t>
            </a:r>
            <a:r>
              <a:rPr lang="en-US" sz="1900" dirty="0"/>
              <a:t>, synthesize and publish information and reports on an annual basis that are easily </a:t>
            </a:r>
            <a:r>
              <a:rPr lang="en-US" sz="1900" dirty="0" smtClean="0"/>
              <a:t>understandable by </a:t>
            </a:r>
            <a:r>
              <a:rPr lang="en-US" sz="1900" dirty="0"/>
              <a:t>the average consumer and in a format that allows the user to compare the information listed in </a:t>
            </a:r>
            <a:r>
              <a:rPr lang="en-US" sz="1900" dirty="0" smtClean="0"/>
              <a:t>this section </a:t>
            </a:r>
            <a:r>
              <a:rPr lang="en-US" sz="1900" dirty="0"/>
              <a:t>to the extent practicable. </a:t>
            </a:r>
            <a:endParaRPr lang="en-US" sz="1900" dirty="0" smtClean="0"/>
          </a:p>
          <a:p>
            <a:pPr marL="347663" indent="-347663">
              <a:lnSpc>
                <a:spcPct val="100000"/>
              </a:lnSpc>
              <a:buFont typeface="Wingdings" panose="05000000000000000000" pitchFamily="2" charset="2"/>
              <a:buChar char="Ø"/>
            </a:pPr>
            <a:endParaRPr lang="en-US" sz="4000" dirty="0" smtClean="0"/>
          </a:p>
          <a:p>
            <a:pPr marL="347663" indent="-347663">
              <a:lnSpc>
                <a:spcPct val="100000"/>
              </a:lnSpc>
              <a:spcBef>
                <a:spcPts val="600"/>
              </a:spcBef>
              <a:spcAft>
                <a:spcPts val="0"/>
              </a:spcAft>
              <a:buFont typeface="Wingdings" panose="05000000000000000000" pitchFamily="2" charset="2"/>
              <a:buChar char="Ø"/>
            </a:pPr>
            <a:r>
              <a:rPr lang="en-US" sz="1900" dirty="0" smtClean="0"/>
              <a:t>The </a:t>
            </a:r>
            <a:r>
              <a:rPr lang="en-US" sz="1900" dirty="0"/>
              <a:t>organization's publicly accessible websites and reports must, to </a:t>
            </a:r>
            <a:r>
              <a:rPr lang="en-US" sz="1900" dirty="0" smtClean="0"/>
              <a:t>the extent </a:t>
            </a:r>
            <a:r>
              <a:rPr lang="en-US" sz="1900" dirty="0"/>
              <a:t>practicable, coordinate, link and compare information </a:t>
            </a:r>
            <a:r>
              <a:rPr lang="en-US" sz="1900" dirty="0" smtClean="0"/>
              <a:t>regarding </a:t>
            </a:r>
            <a:r>
              <a:rPr lang="en-US" sz="1900" dirty="0"/>
              <a:t>health care services, their </a:t>
            </a:r>
            <a:r>
              <a:rPr lang="en-US" sz="1900" dirty="0" smtClean="0"/>
              <a:t>outcomes, the </a:t>
            </a:r>
            <a:r>
              <a:rPr lang="en-US" sz="1900" dirty="0"/>
              <a:t>effectiveness of those services, the quality of those services by health care facility and </a:t>
            </a:r>
            <a:r>
              <a:rPr lang="en-US" sz="1900" dirty="0" smtClean="0"/>
              <a:t>by individual practitioner </a:t>
            </a:r>
            <a:r>
              <a:rPr lang="en-US" sz="1900" dirty="0"/>
              <a:t>and the location of those services. </a:t>
            </a:r>
            <a:endParaRPr lang="en-US" sz="1900" dirty="0" smtClean="0"/>
          </a:p>
          <a:p>
            <a:pPr marL="347663" indent="-347663">
              <a:lnSpc>
                <a:spcPct val="100000"/>
              </a:lnSpc>
              <a:spcBef>
                <a:spcPts val="600"/>
              </a:spcBef>
              <a:spcAft>
                <a:spcPts val="0"/>
              </a:spcAft>
              <a:buFont typeface="Wingdings" panose="05000000000000000000" pitchFamily="2" charset="2"/>
              <a:buChar char="Ø"/>
            </a:pPr>
            <a:r>
              <a:rPr lang="en-US" sz="1900" dirty="0" smtClean="0"/>
              <a:t>The </a:t>
            </a:r>
            <a:r>
              <a:rPr lang="en-US" sz="1900" dirty="0"/>
              <a:t>organization's health care costs website must provide </a:t>
            </a:r>
            <a:r>
              <a:rPr lang="en-US" sz="1900" dirty="0" smtClean="0"/>
              <a:t>a link </a:t>
            </a:r>
            <a:r>
              <a:rPr lang="en-US" sz="1900" dirty="0"/>
              <a:t>in a publicly accessible format to provider-specific information regarding </a:t>
            </a:r>
            <a:r>
              <a:rPr lang="en-US" sz="1900" dirty="0" smtClean="0"/>
              <a:t>quality </a:t>
            </a:r>
            <a:r>
              <a:rPr lang="en-US" sz="1900" dirty="0"/>
              <a:t>of services required </a:t>
            </a:r>
            <a:r>
              <a:rPr lang="en-US" sz="1900" dirty="0" smtClean="0"/>
              <a:t>to be </a:t>
            </a:r>
            <a:r>
              <a:rPr lang="en-US" sz="1900" dirty="0"/>
              <a:t>reported to the Maine Quality Forum.</a:t>
            </a:r>
          </a:p>
        </p:txBody>
      </p:sp>
      <p:sp>
        <p:nvSpPr>
          <p:cNvPr id="4" name="Slide Number Placeholder 3"/>
          <p:cNvSpPr>
            <a:spLocks noGrp="1"/>
          </p:cNvSpPr>
          <p:nvPr>
            <p:ph type="sldNum" sz="quarter" idx="12"/>
          </p:nvPr>
        </p:nvSpPr>
        <p:spPr/>
        <p:txBody>
          <a:bodyPr/>
          <a:lstStyle/>
          <a:p>
            <a:fld id="{4CE482DC-2269-4F26-9D2A-7E44B1A4CD85}" type="slidenum">
              <a:rPr lang="en-US" smtClean="0"/>
              <a:t>6</a:t>
            </a:fld>
            <a:endParaRPr lang="en-US" dirty="0"/>
          </a:p>
        </p:txBody>
      </p:sp>
      <p:sp>
        <p:nvSpPr>
          <p:cNvPr id="6" name="Rectangle 5"/>
          <p:cNvSpPr/>
          <p:nvPr/>
        </p:nvSpPr>
        <p:spPr>
          <a:xfrm>
            <a:off x="1097280" y="1794072"/>
            <a:ext cx="10115202" cy="1169551"/>
          </a:xfrm>
          <a:prstGeom prst="rect">
            <a:avLst/>
          </a:prstGeom>
          <a:solidFill>
            <a:schemeClr val="bg1">
              <a:lumMod val="95000"/>
            </a:schemeClr>
          </a:solidFill>
        </p:spPr>
        <p:txBody>
          <a:bodyPr wrap="square">
            <a:spAutoFit/>
          </a:bodyPr>
          <a:lstStyle/>
          <a:p>
            <a:pPr marL="91440" lvl="0" indent="-91440" defTabSz="914400">
              <a:lnSpc>
                <a:spcPts val="2800"/>
              </a:lnSpc>
              <a:spcBef>
                <a:spcPts val="1200"/>
              </a:spcBef>
              <a:buClr>
                <a:srgbClr val="4A66AC"/>
              </a:buClr>
              <a:buSzPct val="100000"/>
              <a:buFont typeface="Calibri" panose="020F0502020204030204" pitchFamily="34" charset="0"/>
              <a:buChar char=" "/>
            </a:pPr>
            <a:r>
              <a:rPr lang="en-US" sz="2400" b="1" dirty="0">
                <a:solidFill>
                  <a:prstClr val="black">
                    <a:lumMod val="75000"/>
                    <a:lumOff val="25000"/>
                  </a:prstClr>
                </a:solidFill>
              </a:rPr>
              <a:t>1. Quality.  </a:t>
            </a:r>
            <a:r>
              <a:rPr lang="en-US" sz="2400" dirty="0">
                <a:solidFill>
                  <a:prstClr val="black">
                    <a:lumMod val="75000"/>
                    <a:lumOff val="25000"/>
                  </a:prstClr>
                </a:solidFill>
              </a:rPr>
              <a:t>The organization shall promote public transparency of the quality and cost of health care in the State in conjunction with the Maine Quality Forum established in Title 24-A, section 6951 </a:t>
            </a:r>
            <a:r>
              <a:rPr lang="en-US" sz="2400" b="1" dirty="0">
                <a:solidFill>
                  <a:prstClr val="black">
                    <a:lumMod val="75000"/>
                    <a:lumOff val="25000"/>
                  </a:prstClr>
                </a:solidFill>
              </a:rPr>
              <a:t>and </a:t>
            </a:r>
            <a:r>
              <a:rPr lang="en-US" sz="2400" dirty="0">
                <a:solidFill>
                  <a:prstClr val="black">
                    <a:lumMod val="75000"/>
                    <a:lumOff val="25000"/>
                  </a:prstClr>
                </a:solidFill>
              </a:rPr>
              <a:t>shall:</a:t>
            </a:r>
          </a:p>
        </p:txBody>
      </p:sp>
    </p:spTree>
    <p:extLst>
      <p:ext uri="{BB962C8B-B14F-4D97-AF65-F5344CB8AC3E}">
        <p14:creationId xmlns:p14="http://schemas.microsoft.com/office/powerpoint/2010/main" val="2322816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676919" cy="2286000"/>
          </a:xfrm>
        </p:spPr>
        <p:txBody>
          <a:bodyPr>
            <a:normAutofit/>
          </a:bodyPr>
          <a:lstStyle/>
          <a:p>
            <a:r>
              <a:rPr lang="en-US" dirty="0" smtClean="0"/>
              <a:t>Public Comment </a:t>
            </a:r>
            <a:br>
              <a:rPr lang="en-US" dirty="0" smtClean="0"/>
            </a:br>
            <a:r>
              <a:rPr lang="en-US" dirty="0" smtClean="0"/>
              <a:t/>
            </a:r>
            <a:br>
              <a:rPr lang="en-US" dirty="0" smtClean="0"/>
            </a:br>
            <a:endParaRPr lang="en-US" sz="3400" dirty="0"/>
          </a:p>
        </p:txBody>
      </p:sp>
      <p:pic>
        <p:nvPicPr>
          <p:cNvPr id="5" name="Content Placeholder 4"/>
          <p:cNvPicPr>
            <a:picLocks noGrp="1" noChangeAspect="1"/>
          </p:cNvPicPr>
          <p:nvPr>
            <p:ph idx="1"/>
          </p:nvPr>
        </p:nvPicPr>
        <p:blipFill>
          <a:blip r:embed="rId2"/>
          <a:stretch>
            <a:fillRect/>
          </a:stretch>
        </p:blipFill>
        <p:spPr>
          <a:xfrm>
            <a:off x="5516675" y="4707870"/>
            <a:ext cx="4769809" cy="1435429"/>
          </a:xfrm>
          <a:prstGeom prst="rect">
            <a:avLst/>
          </a:prstGeom>
        </p:spPr>
      </p:pic>
      <p:pic>
        <p:nvPicPr>
          <p:cNvPr id="6" name="Picture 5"/>
          <p:cNvPicPr>
            <a:picLocks noChangeAspect="1"/>
          </p:cNvPicPr>
          <p:nvPr/>
        </p:nvPicPr>
        <p:blipFill>
          <a:blip r:embed="rId3"/>
          <a:stretch>
            <a:fillRect/>
          </a:stretch>
        </p:blipFill>
        <p:spPr>
          <a:xfrm>
            <a:off x="5516675" y="734096"/>
            <a:ext cx="3571875" cy="37338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z="2200" smtClean="0"/>
              <a:pPr/>
              <a:t>60</a:t>
            </a:fld>
            <a:endParaRPr lang="en-US" sz="2200" dirty="0"/>
          </a:p>
        </p:txBody>
      </p:sp>
    </p:spTree>
    <p:extLst>
      <p:ext uri="{BB962C8B-B14F-4D97-AF65-F5344CB8AC3E}">
        <p14:creationId xmlns:p14="http://schemas.microsoft.com/office/powerpoint/2010/main" val="270997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t>
            </a:r>
            <a:r>
              <a:rPr lang="en-US" dirty="0"/>
              <a:t>22 Chapter 1683 §</a:t>
            </a:r>
            <a:r>
              <a:rPr lang="en-US" dirty="0" smtClean="0"/>
              <a:t>8712</a:t>
            </a:r>
            <a:endParaRPr lang="en-US" dirty="0"/>
          </a:p>
        </p:txBody>
      </p:sp>
      <p:sp>
        <p:nvSpPr>
          <p:cNvPr id="3" name="Content Placeholder 2"/>
          <p:cNvSpPr>
            <a:spLocks noGrp="1"/>
          </p:cNvSpPr>
          <p:nvPr>
            <p:ph idx="1"/>
          </p:nvPr>
        </p:nvSpPr>
        <p:spPr>
          <a:xfrm>
            <a:off x="1097278" y="2692944"/>
            <a:ext cx="11049000" cy="3829279"/>
          </a:xfrm>
        </p:spPr>
        <p:txBody>
          <a:bodyPr numCol="3">
            <a:normAutofit/>
          </a:bodyPr>
          <a:lstStyle/>
          <a:p>
            <a:pPr marL="228600" indent="-228600">
              <a:lnSpc>
                <a:spcPct val="100000"/>
              </a:lnSpc>
              <a:spcBef>
                <a:spcPts val="0"/>
              </a:spcBef>
              <a:spcAft>
                <a:spcPts val="400"/>
              </a:spcAft>
              <a:buFont typeface="Wingdings" panose="05000000000000000000" pitchFamily="2" charset="2"/>
              <a:buChar char="Ø"/>
            </a:pPr>
            <a:r>
              <a:rPr lang="en-US" sz="1900" dirty="0"/>
              <a:t>P</a:t>
            </a:r>
            <a:r>
              <a:rPr lang="en-US" sz="1900" dirty="0" smtClean="0"/>
              <a:t>resents reports related to payments for services rendered by health care facilities and practitioners to residents of the State. </a:t>
            </a:r>
          </a:p>
          <a:p>
            <a:pPr marL="228600" indent="-228600">
              <a:lnSpc>
                <a:spcPct val="100000"/>
              </a:lnSpc>
              <a:spcBef>
                <a:spcPts val="0"/>
              </a:spcBef>
              <a:spcAft>
                <a:spcPts val="400"/>
              </a:spcAft>
              <a:buFont typeface="Wingdings" panose="05000000000000000000" pitchFamily="2" charset="2"/>
              <a:buChar char="Ø"/>
            </a:pPr>
            <a:r>
              <a:rPr lang="en-US" sz="1900" dirty="0" smtClean="0"/>
              <a:t>The services presented must include, but not be limited to, imaging, preventative health, radiology and surgical services and other services that are predominantly elective and may be provided to a large number of patients who do not have health insurance or are underinsured. </a:t>
            </a:r>
          </a:p>
          <a:p>
            <a:pPr marL="228600" indent="-228600">
              <a:lnSpc>
                <a:spcPct val="100000"/>
              </a:lnSpc>
              <a:spcBef>
                <a:spcPts val="0"/>
              </a:spcBef>
              <a:spcAft>
                <a:spcPts val="400"/>
              </a:spcAft>
              <a:buFont typeface="Wingdings" panose="05000000000000000000" pitchFamily="2" charset="2"/>
              <a:buChar char="Ø"/>
            </a:pPr>
            <a:r>
              <a:rPr lang="en-US" sz="1900" dirty="0" smtClean="0"/>
              <a:t>The website must also be constructed to display prices paid by individual commercial health insurance companies, 3rd-party administrators and, unless prohibited by federal law, governmental payors. Beginning October 1, 2012, price information posted on the website must be posted semiannually, must display the date of posting and, when posted, must be current to within 12 months of the date of submission of the information.</a:t>
            </a:r>
            <a:endParaRPr lang="en-US" sz="1900" dirty="0"/>
          </a:p>
        </p:txBody>
      </p:sp>
      <p:sp>
        <p:nvSpPr>
          <p:cNvPr id="4" name="Slide Number Placeholder 3"/>
          <p:cNvSpPr>
            <a:spLocks noGrp="1"/>
          </p:cNvSpPr>
          <p:nvPr>
            <p:ph type="sldNum" sz="quarter" idx="12"/>
          </p:nvPr>
        </p:nvSpPr>
        <p:spPr/>
        <p:txBody>
          <a:bodyPr/>
          <a:lstStyle/>
          <a:p>
            <a:fld id="{4CE482DC-2269-4F26-9D2A-7E44B1A4CD85}" type="slidenum">
              <a:rPr lang="en-US" smtClean="0"/>
              <a:t>7</a:t>
            </a:fld>
            <a:endParaRPr lang="en-US" dirty="0"/>
          </a:p>
        </p:txBody>
      </p:sp>
      <p:sp>
        <p:nvSpPr>
          <p:cNvPr id="8" name="Rectangle 7"/>
          <p:cNvSpPr/>
          <p:nvPr/>
        </p:nvSpPr>
        <p:spPr>
          <a:xfrm>
            <a:off x="1097278" y="1861947"/>
            <a:ext cx="10115204" cy="830997"/>
          </a:xfrm>
          <a:prstGeom prst="rect">
            <a:avLst/>
          </a:prstGeom>
          <a:solidFill>
            <a:schemeClr val="bg1">
              <a:lumMod val="95000"/>
            </a:schemeClr>
          </a:solidFill>
        </p:spPr>
        <p:txBody>
          <a:bodyPr wrap="square">
            <a:spAutoFit/>
          </a:bodyPr>
          <a:lstStyle/>
          <a:p>
            <a:pPr marL="91440" lvl="0" indent="-91440" defTabSz="914400">
              <a:lnSpc>
                <a:spcPts val="2800"/>
              </a:lnSpc>
              <a:buClr>
                <a:srgbClr val="4A66AC"/>
              </a:buClr>
              <a:buSzPct val="100000"/>
              <a:buFont typeface="Calibri" panose="020F0502020204030204" pitchFamily="34" charset="0"/>
              <a:buChar char=" "/>
            </a:pPr>
            <a:r>
              <a:rPr lang="en-US" sz="2400" b="1" dirty="0">
                <a:solidFill>
                  <a:prstClr val="black">
                    <a:lumMod val="75000"/>
                    <a:lumOff val="25000"/>
                  </a:prstClr>
                </a:solidFill>
              </a:rPr>
              <a:t>2</a:t>
            </a:r>
            <a:r>
              <a:rPr lang="en-US" sz="2400" dirty="0">
                <a:solidFill>
                  <a:prstClr val="black">
                    <a:lumMod val="75000"/>
                    <a:lumOff val="25000"/>
                  </a:prstClr>
                </a:solidFill>
              </a:rPr>
              <a:t>. </a:t>
            </a:r>
            <a:r>
              <a:rPr lang="en-US" sz="2400" b="1" dirty="0">
                <a:solidFill>
                  <a:prstClr val="black">
                    <a:lumMod val="75000"/>
                    <a:lumOff val="25000"/>
                  </a:prstClr>
                </a:solidFill>
              </a:rPr>
              <a:t>Payments.   </a:t>
            </a:r>
            <a:r>
              <a:rPr lang="en-US" sz="2400" dirty="0">
                <a:solidFill>
                  <a:prstClr val="black">
                    <a:lumMod val="75000"/>
                    <a:lumOff val="25000"/>
                  </a:prstClr>
                </a:solidFill>
              </a:rPr>
              <a:t>The organization shall create a publicly accessible interactive website that:</a:t>
            </a:r>
          </a:p>
        </p:txBody>
      </p:sp>
    </p:spTree>
    <p:extLst>
      <p:ext uri="{BB962C8B-B14F-4D97-AF65-F5344CB8AC3E}">
        <p14:creationId xmlns:p14="http://schemas.microsoft.com/office/powerpoint/2010/main" val="188494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22 Chapter 1683 §8712</a:t>
            </a:r>
            <a:endParaRPr lang="en-US" dirty="0"/>
          </a:p>
        </p:txBody>
      </p:sp>
      <p:sp>
        <p:nvSpPr>
          <p:cNvPr id="3" name="Content Placeholder 2"/>
          <p:cNvSpPr>
            <a:spLocks noGrp="1"/>
          </p:cNvSpPr>
          <p:nvPr>
            <p:ph idx="1"/>
          </p:nvPr>
        </p:nvSpPr>
        <p:spPr>
          <a:xfrm>
            <a:off x="1097279" y="2431700"/>
            <a:ext cx="4715691" cy="3829279"/>
          </a:xfrm>
        </p:spPr>
        <p:txBody>
          <a:bodyPr numCol="1">
            <a:noAutofit/>
          </a:bodyPr>
          <a:lstStyle/>
          <a:p>
            <a:pPr>
              <a:lnSpc>
                <a:spcPct val="80000"/>
              </a:lnSpc>
            </a:pPr>
            <a:r>
              <a:rPr lang="en-US" sz="2400" dirty="0" smtClean="0"/>
              <a:t>At </a:t>
            </a:r>
            <a:r>
              <a:rPr lang="en-US" sz="2400" dirty="0"/>
              <a:t>a minimum, the organization shall develop and produce an annual report </a:t>
            </a:r>
            <a:r>
              <a:rPr lang="en-US" sz="2400" dirty="0" smtClean="0"/>
              <a:t>that compares </a:t>
            </a:r>
            <a:r>
              <a:rPr lang="en-US" sz="2400" dirty="0"/>
              <a:t>the 15 most common diagnosis-related groups and the 15 most common outpatient procedures </a:t>
            </a:r>
            <a:r>
              <a:rPr lang="en-US" sz="2400" dirty="0" smtClean="0"/>
              <a:t>for all </a:t>
            </a:r>
            <a:r>
              <a:rPr lang="en-US" sz="2400" dirty="0"/>
              <a:t>hospitals in the State and the 15 most common procedures for nonhospital health care facilities in the </a:t>
            </a:r>
            <a:r>
              <a:rPr lang="en-US" sz="2400" dirty="0" smtClean="0"/>
              <a:t>State to </a:t>
            </a:r>
            <a:r>
              <a:rPr lang="en-US" sz="2400" dirty="0"/>
              <a:t>similar data for </a:t>
            </a:r>
            <a:r>
              <a:rPr lang="en-US" sz="2400" dirty="0" smtClean="0"/>
              <a:t>medical </a:t>
            </a:r>
            <a:r>
              <a:rPr lang="en-US" sz="2400" dirty="0"/>
              <a:t>care rendered in other states, when such data are </a:t>
            </a:r>
            <a:r>
              <a:rPr lang="en-US" sz="2400" dirty="0" smtClean="0"/>
              <a:t>available</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4CE482DC-2269-4F26-9D2A-7E44B1A4CD85}" type="slidenum">
              <a:rPr lang="en-US" smtClean="0"/>
              <a:t>8</a:t>
            </a:fld>
            <a:endParaRPr lang="en-US" dirty="0"/>
          </a:p>
        </p:txBody>
      </p:sp>
      <p:sp>
        <p:nvSpPr>
          <p:cNvPr id="8" name="Rectangle 7"/>
          <p:cNvSpPr/>
          <p:nvPr/>
        </p:nvSpPr>
        <p:spPr>
          <a:xfrm>
            <a:off x="1004575" y="2014372"/>
            <a:ext cx="4808395" cy="437043"/>
          </a:xfrm>
          <a:prstGeom prst="rect">
            <a:avLst/>
          </a:prstGeom>
          <a:solidFill>
            <a:schemeClr val="bg1">
              <a:lumMod val="95000"/>
            </a:schemeClr>
          </a:solidFill>
        </p:spPr>
        <p:txBody>
          <a:bodyPr wrap="square">
            <a:spAutoFit/>
          </a:bodyPr>
          <a:lstStyle/>
          <a:p>
            <a:pPr marL="91440" lvl="0" indent="-91440" defTabSz="914400">
              <a:lnSpc>
                <a:spcPct val="80000"/>
              </a:lnSpc>
              <a:spcBef>
                <a:spcPts val="1200"/>
              </a:spcBef>
              <a:spcAft>
                <a:spcPts val="200"/>
              </a:spcAft>
              <a:buClr>
                <a:srgbClr val="4A66AC"/>
              </a:buClr>
              <a:buSzPct val="100000"/>
              <a:buFont typeface="Calibri" panose="020F0502020204030204" pitchFamily="34" charset="0"/>
              <a:buChar char=" "/>
            </a:pPr>
            <a:r>
              <a:rPr lang="en-US" sz="2800" b="1" dirty="0">
                <a:solidFill>
                  <a:prstClr val="black">
                    <a:lumMod val="75000"/>
                    <a:lumOff val="25000"/>
                  </a:prstClr>
                </a:solidFill>
              </a:rPr>
              <a:t>3. Comparison report. </a:t>
            </a:r>
          </a:p>
        </p:txBody>
      </p:sp>
      <p:sp>
        <p:nvSpPr>
          <p:cNvPr id="9" name="Rectangle 8"/>
          <p:cNvSpPr/>
          <p:nvPr/>
        </p:nvSpPr>
        <p:spPr>
          <a:xfrm>
            <a:off x="6490975" y="2014372"/>
            <a:ext cx="4808395" cy="445635"/>
          </a:xfrm>
          <a:prstGeom prst="rect">
            <a:avLst/>
          </a:prstGeom>
          <a:solidFill>
            <a:schemeClr val="bg1">
              <a:lumMod val="95000"/>
            </a:schemeClr>
          </a:solidFill>
        </p:spPr>
        <p:txBody>
          <a:bodyPr wrap="square">
            <a:spAutoFit/>
          </a:bodyPr>
          <a:lstStyle/>
          <a:p>
            <a:pPr marL="91440" lvl="0" indent="-91440" defTabSz="914400">
              <a:lnSpc>
                <a:spcPct val="80000"/>
              </a:lnSpc>
              <a:spcBef>
                <a:spcPts val="1200"/>
              </a:spcBef>
              <a:spcAft>
                <a:spcPts val="200"/>
              </a:spcAft>
              <a:buClr>
                <a:srgbClr val="4A66AC"/>
              </a:buClr>
              <a:buSzPct val="100000"/>
              <a:buFont typeface="Calibri" panose="020F0502020204030204" pitchFamily="34" charset="0"/>
              <a:buChar char=" "/>
            </a:pPr>
            <a:r>
              <a:rPr lang="en-US" sz="2800" b="1" dirty="0" smtClean="0">
                <a:solidFill>
                  <a:prstClr val="black">
                    <a:lumMod val="75000"/>
                    <a:lumOff val="25000"/>
                  </a:prstClr>
                </a:solidFill>
              </a:rPr>
              <a:t>4. Physician services.</a:t>
            </a:r>
            <a:endParaRPr lang="en-US" sz="2800" b="1" dirty="0">
              <a:solidFill>
                <a:prstClr val="black">
                  <a:lumMod val="75000"/>
                  <a:lumOff val="25000"/>
                </a:prstClr>
              </a:solidFill>
            </a:endParaRPr>
          </a:p>
        </p:txBody>
      </p:sp>
      <p:sp>
        <p:nvSpPr>
          <p:cNvPr id="11" name="Rectangle 10"/>
          <p:cNvSpPr/>
          <p:nvPr/>
        </p:nvSpPr>
        <p:spPr>
          <a:xfrm>
            <a:off x="6315257" y="2460007"/>
            <a:ext cx="5159829" cy="3083921"/>
          </a:xfrm>
          <a:prstGeom prst="rect">
            <a:avLst/>
          </a:prstGeom>
        </p:spPr>
        <p:txBody>
          <a:bodyPr wrap="square">
            <a:spAutoFit/>
          </a:bodyPr>
          <a:lstStyle/>
          <a:p>
            <a:pPr marL="91440" lvl="0" indent="-91440" defTabSz="914400">
              <a:lnSpc>
                <a:spcPct val="90000"/>
              </a:lnSpc>
              <a:spcBef>
                <a:spcPts val="1200"/>
              </a:spcBef>
              <a:spcAft>
                <a:spcPts val="200"/>
              </a:spcAft>
              <a:buClr>
                <a:srgbClr val="4A66AC"/>
              </a:buClr>
              <a:buSzPct val="100000"/>
              <a:buFont typeface="Calibri" panose="020F0502020204030204" pitchFamily="34" charset="0"/>
              <a:buChar char=" "/>
            </a:pPr>
            <a:r>
              <a:rPr lang="en-US" sz="2400" dirty="0">
                <a:solidFill>
                  <a:prstClr val="black">
                    <a:lumMod val="75000"/>
                    <a:lumOff val="25000"/>
                  </a:prstClr>
                </a:solidFill>
              </a:rPr>
              <a:t>The organization shall provide an annual report of the 10 services and procedures most often provided by osteopathic and allopathic physicians in the private office setting in this State. The organization shall distribute this report to all physician practices in the State. The first report must be produced by July 1, 2004.</a:t>
            </a:r>
          </a:p>
        </p:txBody>
      </p:sp>
    </p:spTree>
    <p:extLst>
      <p:ext uri="{BB962C8B-B14F-4D97-AF65-F5344CB8AC3E}">
        <p14:creationId xmlns:p14="http://schemas.microsoft.com/office/powerpoint/2010/main" val="1690690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Reporting: MHDO and MQF </a:t>
            </a:r>
          </a:p>
        </p:txBody>
      </p:sp>
      <p:sp>
        <p:nvSpPr>
          <p:cNvPr id="3" name="Content Placeholder 2"/>
          <p:cNvSpPr>
            <a:spLocks noGrp="1"/>
          </p:cNvSpPr>
          <p:nvPr>
            <p:ph sz="half" idx="1"/>
          </p:nvPr>
        </p:nvSpPr>
        <p:spPr>
          <a:xfrm>
            <a:off x="2558218" y="1845735"/>
            <a:ext cx="4810360" cy="2356396"/>
          </a:xfrm>
        </p:spPr>
        <p:txBody>
          <a:bodyPr>
            <a:normAutofit/>
          </a:bodyPr>
          <a:lstStyle/>
          <a:p>
            <a:pPr marL="0" indent="0">
              <a:buNone/>
            </a:pPr>
            <a:r>
              <a:rPr lang="en-US" sz="2800" b="1" dirty="0" smtClean="0"/>
              <a:t>Current</a:t>
            </a:r>
          </a:p>
          <a:p>
            <a:pPr lvl="1">
              <a:buFont typeface="Arial" panose="020B0604020202020204" pitchFamily="34" charset="0"/>
              <a:buChar char="•"/>
            </a:pPr>
            <a:r>
              <a:rPr lang="en-US" sz="2600" dirty="0" smtClean="0"/>
              <a:t>HealthCost</a:t>
            </a:r>
          </a:p>
        </p:txBody>
      </p:sp>
      <p:sp>
        <p:nvSpPr>
          <p:cNvPr id="4" name="Content Placeholder 3"/>
          <p:cNvSpPr>
            <a:spLocks noGrp="1"/>
          </p:cNvSpPr>
          <p:nvPr>
            <p:ph sz="half" idx="2"/>
          </p:nvPr>
        </p:nvSpPr>
        <p:spPr>
          <a:xfrm>
            <a:off x="7678858" y="1845735"/>
            <a:ext cx="4937760" cy="4023360"/>
          </a:xfrm>
        </p:spPr>
        <p:txBody>
          <a:bodyPr>
            <a:normAutofit/>
          </a:bodyPr>
          <a:lstStyle/>
          <a:p>
            <a:pPr marL="0" indent="0">
              <a:buNone/>
            </a:pPr>
            <a:r>
              <a:rPr lang="en-US" sz="2800" b="1" dirty="0"/>
              <a:t>Future</a:t>
            </a:r>
          </a:p>
          <a:p>
            <a:endParaRPr lang="en-US" dirty="0"/>
          </a:p>
          <a:p>
            <a:endParaRPr lang="en-US" dirty="0"/>
          </a:p>
        </p:txBody>
      </p:sp>
      <p:sp>
        <p:nvSpPr>
          <p:cNvPr id="5" name="Slide Number Placeholder 4"/>
          <p:cNvSpPr>
            <a:spLocks noGrp="1"/>
          </p:cNvSpPr>
          <p:nvPr>
            <p:ph type="sldNum" sz="quarter" idx="12"/>
          </p:nvPr>
        </p:nvSpPr>
        <p:spPr>
          <a:xfrm>
            <a:off x="11361396" y="6459785"/>
            <a:ext cx="1312025" cy="365125"/>
          </a:xfrm>
        </p:spPr>
        <p:txBody>
          <a:bodyPr/>
          <a:lstStyle/>
          <a:p>
            <a:fld id="{4FAB73BC-B049-4115-A692-8D63A059BFB8}" type="slidenum">
              <a:rPr lang="en-US" sz="2200" smtClean="0"/>
              <a:t>9</a:t>
            </a:fld>
            <a:endParaRPr lang="en-US"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534" y="2219113"/>
            <a:ext cx="2186341" cy="910975"/>
          </a:xfrm>
          <a:prstGeom prst="rect">
            <a:avLst/>
          </a:prstGeom>
        </p:spPr>
      </p:pic>
      <p:sp>
        <p:nvSpPr>
          <p:cNvPr id="7" name="Content Placeholder 2"/>
          <p:cNvSpPr txBox="1">
            <a:spLocks/>
          </p:cNvSpPr>
          <p:nvPr/>
        </p:nvSpPr>
        <p:spPr>
          <a:xfrm>
            <a:off x="2937351" y="3982770"/>
            <a:ext cx="6791217" cy="2083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2600" dirty="0" smtClean="0"/>
              <a:t>MONAHRQ</a:t>
            </a:r>
          </a:p>
          <a:p>
            <a:pPr lvl="1">
              <a:buFont typeface="Arial" panose="020B0604020202020204" pitchFamily="34" charset="0"/>
              <a:buChar char="•"/>
            </a:pPr>
            <a:r>
              <a:rPr lang="en-US" sz="2600" dirty="0" smtClean="0"/>
              <a:t>Patient Experience Matters</a:t>
            </a:r>
          </a:p>
          <a:p>
            <a:pPr lvl="1">
              <a:buFont typeface="Arial" panose="020B0604020202020204" pitchFamily="34" charset="0"/>
              <a:buChar char="•"/>
            </a:pPr>
            <a:r>
              <a:rPr lang="en-US" sz="2600" dirty="0" smtClean="0"/>
              <a:t>Annual Healthcare Associated Infections Report</a:t>
            </a:r>
          </a:p>
          <a:p>
            <a:pPr lvl="1">
              <a:buFont typeface="Arial" panose="020B0604020202020204" pitchFamily="34" charset="0"/>
              <a:buChar char="•"/>
            </a:pPr>
            <a:r>
              <a:rPr lang="en-US" sz="2600" dirty="0" smtClean="0"/>
              <a:t>MQF Hospital Utilization/Variation Reporting</a:t>
            </a:r>
            <a:endParaRPr lang="en-US" sz="2600" dirty="0"/>
          </a:p>
        </p:txBody>
      </p:sp>
    </p:spTree>
    <p:extLst>
      <p:ext uri="{BB962C8B-B14F-4D97-AF65-F5344CB8AC3E}">
        <p14:creationId xmlns:p14="http://schemas.microsoft.com/office/powerpoint/2010/main" val="2396357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4932</TotalTime>
  <Words>4147</Words>
  <Application>Microsoft Office PowerPoint</Application>
  <PresentationFormat>Custom</PresentationFormat>
  <Paragraphs>750</Paragraphs>
  <Slides>60</Slides>
  <Notes>33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Retrospect</vt:lpstr>
      <vt:lpstr>MHDO Board Meeting</vt:lpstr>
      <vt:lpstr>Introduction of Team</vt:lpstr>
      <vt:lpstr>Table of Contents</vt:lpstr>
      <vt:lpstr>Title 22 Chapter 1683 §8712</vt:lpstr>
      <vt:lpstr>Title 22 Chapter 1683 §8712</vt:lpstr>
      <vt:lpstr>Title 22 Chapter 1683 §8712</vt:lpstr>
      <vt:lpstr>Title 22 Chapter 1683 §8712</vt:lpstr>
      <vt:lpstr>Title 22 Chapter 1683 §8712</vt:lpstr>
      <vt:lpstr>Public Reporting: MHDO and MQF </vt:lpstr>
      <vt:lpstr> National Landscape</vt:lpstr>
      <vt:lpstr>Key Feedback from MHDO Consumer Subcommittee</vt:lpstr>
      <vt:lpstr>Recommendations from MHDO Consumer Subcommittee</vt:lpstr>
      <vt:lpstr>Recommendations from MHDO Consumer Subcommittee</vt:lpstr>
      <vt:lpstr>Recommendations from MHDO Consumer Subcommittee</vt:lpstr>
      <vt:lpstr>CMS Grant Deliverables</vt:lpstr>
      <vt:lpstr>Review of Grant Deliverables:  Key Objectives from CMS Cycle III Grant (2013-15)</vt:lpstr>
      <vt:lpstr>Review of Grant Deliverables:  Key Objectives from CMS Cycle III Grant (2013-15)</vt:lpstr>
      <vt:lpstr>Review of Grant Deliverables:  Key Objectives from CMS Cycle IV Grant (2014-16)</vt:lpstr>
      <vt:lpstr>Review of Grant Deliverables:  Key Objectives from CMS Cycle IV Grant (2014-16)</vt:lpstr>
      <vt:lpstr>Review of Consumer Advisory Group</vt:lpstr>
      <vt:lpstr>Consumer Advisory Group Composition</vt:lpstr>
      <vt:lpstr>Consumer Advisory Group-Overview of Roadmap</vt:lpstr>
      <vt:lpstr>Consumer Advisory Group Recommendations:  Website Function</vt:lpstr>
      <vt:lpstr>Consumer Advisory Group Recommendations:  Website Content</vt:lpstr>
      <vt:lpstr>Current and Future State of HealthCost</vt:lpstr>
      <vt:lpstr>Maine HealthCost: Current State</vt:lpstr>
      <vt:lpstr>Key Limitations and Enhancements</vt:lpstr>
      <vt:lpstr>HealthCompare Maine:  More Data</vt:lpstr>
      <vt:lpstr>HealthCompare Maine:  More Facilities</vt:lpstr>
      <vt:lpstr>HealthCompare Maine:  Inclusion of Provider Practices </vt:lpstr>
      <vt:lpstr>HealthCompare Maine: More Shoppable Procedures</vt:lpstr>
      <vt:lpstr>HealthCompare Maine: More Shoppable Procedures</vt:lpstr>
      <vt:lpstr>HealthCompare Maine: Improved Methodology</vt:lpstr>
      <vt:lpstr>HealthCompare Maine:  Improved Methodology</vt:lpstr>
      <vt:lpstr>HealthCompare Maine:  Improved Methodology – Episode “Groupers”</vt:lpstr>
      <vt:lpstr>HealthCompare Maine: Quality Data</vt:lpstr>
      <vt:lpstr>HealthCompare Maine: Key Enhancements</vt:lpstr>
      <vt:lpstr>Incorporating Quality Data</vt:lpstr>
      <vt:lpstr>National Landscape</vt:lpstr>
      <vt:lpstr>National Landscape</vt:lpstr>
      <vt:lpstr>Consumer Advisory Group: Input</vt:lpstr>
      <vt:lpstr>Consumer Advisory Group: Input</vt:lpstr>
      <vt:lpstr>Consumer Advisory Group:  Synthesis</vt:lpstr>
      <vt:lpstr>Quality Measure Recommendation</vt:lpstr>
      <vt:lpstr>Indicating Quality of Physician Groups and Non-Hospital Facilities</vt:lpstr>
      <vt:lpstr>Using Hospital-Level Quality Measures to Indicate Quality of Hospital-Affiliated Providers/Facilities</vt:lpstr>
      <vt:lpstr>Next Steps</vt:lpstr>
      <vt:lpstr>MONAHRQ 5.0</vt:lpstr>
      <vt:lpstr>Review of Current MONAHRQ 5.0 Test Site</vt:lpstr>
      <vt:lpstr>MONAHRQ 5.0-County Utilization</vt:lpstr>
      <vt:lpstr>MONAHRQ 5.0-County Detailed Utilization</vt:lpstr>
      <vt:lpstr>MONAHRQ 5.0-Hospital Utilization</vt:lpstr>
      <vt:lpstr>MONAHRQ 5.0-Hospital Detailed</vt:lpstr>
      <vt:lpstr>MONAHRQ :  State Comparison of Data Elements Displayed</vt:lpstr>
      <vt:lpstr>Pulling It All Together</vt:lpstr>
      <vt:lpstr>Pulling It All Together</vt:lpstr>
      <vt:lpstr>Website Development:  Key Dates and Next Steps</vt:lpstr>
      <vt:lpstr>Recommendations Board Discussion &amp; Next Steps</vt:lpstr>
      <vt:lpstr>Recommendations/Discussion Items</vt:lpstr>
      <vt:lpstr>Public Comment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Jessica Maloney</dc:creator>
  <cp:lastModifiedBy>Wing, Kimberly</cp:lastModifiedBy>
  <cp:revision>223</cp:revision>
  <dcterms:created xsi:type="dcterms:W3CDTF">2014-01-30T19:11:03Z</dcterms:created>
  <dcterms:modified xsi:type="dcterms:W3CDTF">2015-03-06T04:39:54Z</dcterms:modified>
</cp:coreProperties>
</file>