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sldIdLst>
    <p:sldId id="256" r:id="rId2"/>
    <p:sldId id="271" r:id="rId3"/>
    <p:sldId id="280" r:id="rId4"/>
    <p:sldId id="282" r:id="rId5"/>
    <p:sldId id="272" r:id="rId6"/>
    <p:sldId id="273" r:id="rId7"/>
    <p:sldId id="284" r:id="rId8"/>
    <p:sldId id="276" r:id="rId9"/>
    <p:sldId id="274" r:id="rId10"/>
    <p:sldId id="268" r:id="rId11"/>
    <p:sldId id="270" r:id="rId12"/>
    <p:sldId id="279" r:id="rId13"/>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berley Fox" initials="KF" lastIdx="1" clrIdx="0">
    <p:extLst>
      <p:ext uri="{19B8F6BF-5375-455C-9EA6-DF929625EA0E}">
        <p15:presenceInfo xmlns:p15="http://schemas.microsoft.com/office/powerpoint/2012/main" userId="S-1-5-21-672107595-4067059684-770414779-8127" providerId="AD"/>
      </p:ext>
    </p:extLst>
  </p:cmAuthor>
  <p:cmAuthor id="2" name="Kimberley Fox" initials="KF [2]" lastIdx="3" clrIdx="1">
    <p:extLst>
      <p:ext uri="{19B8F6BF-5375-455C-9EA6-DF929625EA0E}">
        <p15:presenceInfo xmlns:p15="http://schemas.microsoft.com/office/powerpoint/2012/main" userId="Kimberley Fox" providerId="None"/>
      </p:ext>
    </p:extLst>
  </p:cmAuthor>
  <p:cmAuthor id="3" name="Stuart Bratesman" initials="SB" lastIdx="11" clrIdx="2">
    <p:extLst>
      <p:ext uri="{19B8F6BF-5375-455C-9EA6-DF929625EA0E}">
        <p15:presenceInfo xmlns:p15="http://schemas.microsoft.com/office/powerpoint/2012/main" userId="Stuart Bratesman" providerId="None"/>
      </p:ext>
    </p:extLst>
  </p:cmAuthor>
  <p:cmAuthor id="4" name="Jennifer Mackenzie" initials="JM" lastIdx="5" clrIdx="3">
    <p:extLst>
      <p:ext uri="{19B8F6BF-5375-455C-9EA6-DF929625EA0E}">
        <p15:presenceInfo xmlns:p15="http://schemas.microsoft.com/office/powerpoint/2012/main" userId="S-1-5-21-672107595-4067059684-770414779-81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9176" autoAdjust="0"/>
  </p:normalViewPr>
  <p:slideViewPr>
    <p:cSldViewPr snapToGrid="0">
      <p:cViewPr varScale="1">
        <p:scale>
          <a:sx n="63" d="100"/>
          <a:sy n="63" d="100"/>
        </p:scale>
        <p:origin x="754" y="67"/>
      </p:cViewPr>
      <p:guideLst/>
    </p:cSldViewPr>
  </p:slideViewPr>
  <p:notesTextViewPr>
    <p:cViewPr>
      <p:scale>
        <a:sx n="1" d="1"/>
        <a:sy n="1" d="1"/>
      </p:scale>
      <p:origin x="0" y="0"/>
    </p:cViewPr>
  </p:notesTextViewPr>
  <p:notesViewPr>
    <p:cSldViewPr snapToGrid="0">
      <p:cViewPr varScale="1">
        <p:scale>
          <a:sx n="68" d="100"/>
          <a:sy n="68" d="100"/>
        </p:scale>
        <p:origin x="2990"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2771"/>
          </a:xfrm>
          <a:prstGeom prst="rect">
            <a:avLst/>
          </a:prstGeom>
        </p:spPr>
        <p:txBody>
          <a:bodyPr vert="horz" lIns="92753" tIns="46377" rIns="92753" bIns="46377" rtlCol="0"/>
          <a:lstStyle>
            <a:lvl1pPr algn="l">
              <a:defRPr sz="1200"/>
            </a:lvl1pPr>
          </a:lstStyle>
          <a:p>
            <a:endParaRPr lang="en-US"/>
          </a:p>
        </p:txBody>
      </p:sp>
      <p:sp>
        <p:nvSpPr>
          <p:cNvPr id="3" name="Date Placeholder 2"/>
          <p:cNvSpPr>
            <a:spLocks noGrp="1"/>
          </p:cNvSpPr>
          <p:nvPr>
            <p:ph type="dt" idx="1"/>
          </p:nvPr>
        </p:nvSpPr>
        <p:spPr>
          <a:xfrm>
            <a:off x="3970938" y="0"/>
            <a:ext cx="3037840" cy="462771"/>
          </a:xfrm>
          <a:prstGeom prst="rect">
            <a:avLst/>
          </a:prstGeom>
        </p:spPr>
        <p:txBody>
          <a:bodyPr vert="horz" lIns="92753" tIns="46377" rIns="92753" bIns="46377" rtlCol="0"/>
          <a:lstStyle>
            <a:lvl1pPr algn="r">
              <a:defRPr sz="1200"/>
            </a:lvl1pPr>
          </a:lstStyle>
          <a:p>
            <a:fld id="{A9C3CB3A-84B9-4735-9B1F-F15C552A6B60}" type="datetimeFigureOut">
              <a:rPr lang="en-US" smtClean="0"/>
              <a:t>11/17/2017</a:t>
            </a:fld>
            <a:endParaRPr lang="en-US"/>
          </a:p>
        </p:txBody>
      </p:sp>
      <p:sp>
        <p:nvSpPr>
          <p:cNvPr id="4" name="Slide Image Placeholder 3"/>
          <p:cNvSpPr>
            <a:spLocks noGrp="1" noRot="1" noChangeAspect="1"/>
          </p:cNvSpPr>
          <p:nvPr>
            <p:ph type="sldImg" idx="2"/>
          </p:nvPr>
        </p:nvSpPr>
        <p:spPr>
          <a:xfrm>
            <a:off x="1430338" y="1152525"/>
            <a:ext cx="4149725" cy="3113088"/>
          </a:xfrm>
          <a:prstGeom prst="rect">
            <a:avLst/>
          </a:prstGeom>
          <a:noFill/>
          <a:ln w="12700">
            <a:solidFill>
              <a:prstClr val="black"/>
            </a:solidFill>
          </a:ln>
        </p:spPr>
        <p:txBody>
          <a:bodyPr vert="horz" lIns="92753" tIns="46377" rIns="92753" bIns="46377" rtlCol="0" anchor="ctr"/>
          <a:lstStyle/>
          <a:p>
            <a:endParaRPr lang="en-US"/>
          </a:p>
        </p:txBody>
      </p:sp>
      <p:sp>
        <p:nvSpPr>
          <p:cNvPr id="5" name="Notes Placeholder 4"/>
          <p:cNvSpPr>
            <a:spLocks noGrp="1"/>
          </p:cNvSpPr>
          <p:nvPr>
            <p:ph type="body" sz="quarter" idx="3"/>
          </p:nvPr>
        </p:nvSpPr>
        <p:spPr>
          <a:xfrm>
            <a:off x="701040" y="4438749"/>
            <a:ext cx="5608320" cy="3631704"/>
          </a:xfrm>
          <a:prstGeom prst="rect">
            <a:avLst/>
          </a:prstGeom>
        </p:spPr>
        <p:txBody>
          <a:bodyPr vert="horz" lIns="92753" tIns="46377" rIns="92753" bIns="463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60606"/>
            <a:ext cx="3037840" cy="462770"/>
          </a:xfrm>
          <a:prstGeom prst="rect">
            <a:avLst/>
          </a:prstGeom>
        </p:spPr>
        <p:txBody>
          <a:bodyPr vert="horz" lIns="92753" tIns="46377" rIns="92753" bIns="4637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6"/>
            <a:ext cx="3037840" cy="462770"/>
          </a:xfrm>
          <a:prstGeom prst="rect">
            <a:avLst/>
          </a:prstGeom>
        </p:spPr>
        <p:txBody>
          <a:bodyPr vert="horz" lIns="92753" tIns="46377" rIns="92753" bIns="46377" rtlCol="0" anchor="b"/>
          <a:lstStyle>
            <a:lvl1pPr algn="r">
              <a:defRPr sz="1200"/>
            </a:lvl1pPr>
          </a:lstStyle>
          <a:p>
            <a:fld id="{84898602-64E8-451A-85BD-2AB6D992D239}" type="slidenum">
              <a:rPr lang="en-US" smtClean="0"/>
              <a:t>‹#›</a:t>
            </a:fld>
            <a:endParaRPr lang="en-US"/>
          </a:p>
        </p:txBody>
      </p:sp>
    </p:spTree>
    <p:extLst>
      <p:ext uri="{BB962C8B-B14F-4D97-AF65-F5344CB8AC3E}">
        <p14:creationId xmlns:p14="http://schemas.microsoft.com/office/powerpoint/2010/main" val="3122467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898602-64E8-451A-85BD-2AB6D992D239}" type="slidenum">
              <a:rPr lang="en-US" smtClean="0"/>
              <a:t>2</a:t>
            </a:fld>
            <a:endParaRPr lang="en-US"/>
          </a:p>
        </p:txBody>
      </p:sp>
    </p:spTree>
    <p:extLst>
      <p:ext uri="{BB962C8B-B14F-4D97-AF65-F5344CB8AC3E}">
        <p14:creationId xmlns:p14="http://schemas.microsoft.com/office/powerpoint/2010/main" val="2021642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Existing measures address some domains more extensively than others. The vast majority of measures address effectiveness and safety, a smaller number examine timeliness and patient-centeredness, and very few assess the efficiency or equity of care”. (AHRQ)</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84898602-64E8-451A-85BD-2AB6D992D239}" type="slidenum">
              <a:rPr lang="en-US" smtClean="0"/>
              <a:t>3</a:t>
            </a:fld>
            <a:endParaRPr lang="en-US"/>
          </a:p>
        </p:txBody>
      </p:sp>
    </p:spTree>
    <p:extLst>
      <p:ext uri="{BB962C8B-B14F-4D97-AF65-F5344CB8AC3E}">
        <p14:creationId xmlns:p14="http://schemas.microsoft.com/office/powerpoint/2010/main" val="4065354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“Process</a:t>
            </a:r>
            <a:r>
              <a:rPr lang="en-US" baseline="0" dirty="0"/>
              <a:t> measures </a:t>
            </a:r>
            <a:r>
              <a:rPr lang="en-US" dirty="0"/>
              <a:t>inform consumers about medical care they may expect to receive for a given condition or disease, and can contribute toward improving health outcomes. The majority of health care quality measures used for public reporting are process measures.”</a:t>
            </a:r>
          </a:p>
          <a:p>
            <a:endParaRPr lang="en-US" dirty="0"/>
          </a:p>
          <a:p>
            <a:r>
              <a:rPr lang="en-US" dirty="0"/>
              <a:t>“Outcome measures may seem to represent the “gold standard” in measuring quality, but an outcome is the result of numerous factors, many beyond providers’ control. Risk-adjustment methods—mathematical models that correct for differing characteristics within a population, such as patient health status—can help account for these factors. However, the science of risk adjustment is still evolving. Experts acknowledge that better risk-adjustment methods are needed to minimize the reporting of misleading or even inaccurate information about health care quality.”  From AHRQ’s website.</a:t>
            </a:r>
          </a:p>
        </p:txBody>
      </p:sp>
      <p:sp>
        <p:nvSpPr>
          <p:cNvPr id="4" name="Slide Number Placeholder 3"/>
          <p:cNvSpPr>
            <a:spLocks noGrp="1"/>
          </p:cNvSpPr>
          <p:nvPr>
            <p:ph type="sldNum" sz="quarter" idx="10"/>
          </p:nvPr>
        </p:nvSpPr>
        <p:spPr/>
        <p:txBody>
          <a:bodyPr/>
          <a:lstStyle/>
          <a:p>
            <a:fld id="{84898602-64E8-451A-85BD-2AB6D992D239}" type="slidenum">
              <a:rPr lang="en-US" smtClean="0"/>
              <a:t>4</a:t>
            </a:fld>
            <a:endParaRPr lang="en-US"/>
          </a:p>
        </p:txBody>
      </p:sp>
    </p:spTree>
    <p:extLst>
      <p:ext uri="{BB962C8B-B14F-4D97-AF65-F5344CB8AC3E}">
        <p14:creationId xmlns:p14="http://schemas.microsoft.com/office/powerpoint/2010/main" val="295033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Leapfrog excludes Critical Access Hospitals (CAHs) and Franklin Memorial Hospital from their state rankings and overall safety grades, they do include </a:t>
            </a:r>
            <a:r>
              <a:rPr lang="en-US" b="1" i="1" dirty="0"/>
              <a:t>all</a:t>
            </a:r>
            <a:r>
              <a:rPr lang="en-US" dirty="0"/>
              <a:t> Maine acute care hospitals* in their rating of individual safety categories and measures.</a:t>
            </a:r>
          </a:p>
          <a:p>
            <a:r>
              <a:rPr lang="en-US" dirty="0"/>
              <a:t> </a:t>
            </a:r>
          </a:p>
          <a:p>
            <a:r>
              <a:rPr lang="en-US" dirty="0"/>
              <a:t>*  Leapfrog does not measure safety for psychiatric, rehabilitation or VA hospitals.</a:t>
            </a:r>
          </a:p>
          <a:p>
            <a:endParaRPr lang="en-US" dirty="0"/>
          </a:p>
        </p:txBody>
      </p:sp>
      <p:sp>
        <p:nvSpPr>
          <p:cNvPr id="4" name="Slide Number Placeholder 3"/>
          <p:cNvSpPr>
            <a:spLocks noGrp="1"/>
          </p:cNvSpPr>
          <p:nvPr>
            <p:ph type="sldNum" sz="quarter" idx="10"/>
          </p:nvPr>
        </p:nvSpPr>
        <p:spPr/>
        <p:txBody>
          <a:bodyPr/>
          <a:lstStyle/>
          <a:p>
            <a:fld id="{84898602-64E8-451A-85BD-2AB6D992D239}" type="slidenum">
              <a:rPr lang="en-US" smtClean="0"/>
              <a:t>6</a:t>
            </a:fld>
            <a:endParaRPr lang="en-US"/>
          </a:p>
        </p:txBody>
      </p:sp>
    </p:spTree>
    <p:extLst>
      <p:ext uri="{BB962C8B-B14F-4D97-AF65-F5344CB8AC3E}">
        <p14:creationId xmlns:p14="http://schemas.microsoft.com/office/powerpoint/2010/main" val="2415002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898602-64E8-451A-85BD-2AB6D992D239}" type="slidenum">
              <a:rPr lang="en-US" smtClean="0"/>
              <a:t>7</a:t>
            </a:fld>
            <a:endParaRPr lang="en-US"/>
          </a:p>
        </p:txBody>
      </p:sp>
    </p:spTree>
    <p:extLst>
      <p:ext uri="{BB962C8B-B14F-4D97-AF65-F5344CB8AC3E}">
        <p14:creationId xmlns:p14="http://schemas.microsoft.com/office/powerpoint/2010/main" val="3999466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8456">
              <a:defRPr/>
            </a:pPr>
            <a:endParaRPr lang="en-US" dirty="0"/>
          </a:p>
        </p:txBody>
      </p:sp>
      <p:sp>
        <p:nvSpPr>
          <p:cNvPr id="4" name="Slide Number Placeholder 3"/>
          <p:cNvSpPr>
            <a:spLocks noGrp="1"/>
          </p:cNvSpPr>
          <p:nvPr>
            <p:ph type="sldNum" sz="quarter" idx="10"/>
          </p:nvPr>
        </p:nvSpPr>
        <p:spPr/>
        <p:txBody>
          <a:bodyPr/>
          <a:lstStyle/>
          <a:p>
            <a:fld id="{84898602-64E8-451A-85BD-2AB6D992D239}" type="slidenum">
              <a:rPr lang="en-US" smtClean="0"/>
              <a:t>9</a:t>
            </a:fld>
            <a:endParaRPr lang="en-US"/>
          </a:p>
        </p:txBody>
      </p:sp>
    </p:spTree>
    <p:extLst>
      <p:ext uri="{BB962C8B-B14F-4D97-AF65-F5344CB8AC3E}">
        <p14:creationId xmlns:p14="http://schemas.microsoft.com/office/powerpoint/2010/main" val="3658135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0338" y="1152525"/>
            <a:ext cx="4149725" cy="3113088"/>
          </a:xfrm>
        </p:spPr>
      </p:sp>
      <p:sp>
        <p:nvSpPr>
          <p:cNvPr id="3" name="Notes Placeholder 2"/>
          <p:cNvSpPr>
            <a:spLocks noGrp="1"/>
          </p:cNvSpPr>
          <p:nvPr>
            <p:ph type="body" idx="1"/>
          </p:nvPr>
        </p:nvSpPr>
        <p:spPr/>
        <p:txBody>
          <a:bodyPr/>
          <a:lstStyle/>
          <a:p>
            <a:pPr defTabSz="908456">
              <a:defRPr/>
            </a:pPr>
            <a:endParaRPr lang="en-US" dirty="0"/>
          </a:p>
        </p:txBody>
      </p:sp>
      <p:sp>
        <p:nvSpPr>
          <p:cNvPr id="4" name="Slide Number Placeholder 3"/>
          <p:cNvSpPr>
            <a:spLocks noGrp="1"/>
          </p:cNvSpPr>
          <p:nvPr>
            <p:ph type="sldNum" sz="quarter" idx="10"/>
          </p:nvPr>
        </p:nvSpPr>
        <p:spPr/>
        <p:txBody>
          <a:bodyPr/>
          <a:lstStyle/>
          <a:p>
            <a:fld id="{84898602-64E8-451A-85BD-2AB6D992D239}" type="slidenum">
              <a:rPr lang="en-US" smtClean="0"/>
              <a:t>11</a:t>
            </a:fld>
            <a:endParaRPr lang="en-US"/>
          </a:p>
        </p:txBody>
      </p:sp>
    </p:spTree>
    <p:extLst>
      <p:ext uri="{BB962C8B-B14F-4D97-AF65-F5344CB8AC3E}">
        <p14:creationId xmlns:p14="http://schemas.microsoft.com/office/powerpoint/2010/main" val="3642987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8456">
              <a:defRPr/>
            </a:pPr>
            <a:endParaRPr lang="en-US" dirty="0"/>
          </a:p>
        </p:txBody>
      </p:sp>
      <p:sp>
        <p:nvSpPr>
          <p:cNvPr id="4" name="Slide Number Placeholder 3"/>
          <p:cNvSpPr>
            <a:spLocks noGrp="1"/>
          </p:cNvSpPr>
          <p:nvPr>
            <p:ph type="sldNum" sz="quarter" idx="10"/>
          </p:nvPr>
        </p:nvSpPr>
        <p:spPr/>
        <p:txBody>
          <a:bodyPr/>
          <a:lstStyle/>
          <a:p>
            <a:fld id="{84898602-64E8-451A-85BD-2AB6D992D239}" type="slidenum">
              <a:rPr lang="en-US" smtClean="0"/>
              <a:t>12</a:t>
            </a:fld>
            <a:endParaRPr lang="en-US"/>
          </a:p>
        </p:txBody>
      </p:sp>
    </p:spTree>
    <p:extLst>
      <p:ext uri="{BB962C8B-B14F-4D97-AF65-F5344CB8AC3E}">
        <p14:creationId xmlns:p14="http://schemas.microsoft.com/office/powerpoint/2010/main" val="252577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sz="1100"/>
            </a:lvl1pPr>
          </a:lstStyle>
          <a:p>
            <a:fld id="{B4EB02A7-A563-4F9B-ABCC-3D5CEFAD704B}" type="datetime1">
              <a:rPr lang="en-US" smtClean="0"/>
              <a:t>11/17/2017</a:t>
            </a:fld>
            <a:endParaRPr lang="en-US" dirty="0"/>
          </a:p>
        </p:txBody>
      </p:sp>
      <p:sp>
        <p:nvSpPr>
          <p:cNvPr id="5" name="Footer Placeholder 4"/>
          <p:cNvSpPr>
            <a:spLocks noGrp="1"/>
          </p:cNvSpPr>
          <p:nvPr>
            <p:ph type="ftr" sz="quarter" idx="11"/>
          </p:nvPr>
        </p:nvSpPr>
        <p:spPr/>
        <p:txBody>
          <a:bodyPr/>
          <a:lstStyle>
            <a:lvl1pPr>
              <a:defRPr/>
            </a:lvl1pPr>
          </a:lstStyle>
          <a:p>
            <a:r>
              <a:rPr lang="en-US"/>
              <a:t>Maine Quality Forum</a:t>
            </a:r>
            <a:endParaRPr lang="en-US" dirty="0"/>
          </a:p>
        </p:txBody>
      </p:sp>
      <p:sp>
        <p:nvSpPr>
          <p:cNvPr id="6" name="Slide Number Placeholder 5"/>
          <p:cNvSpPr>
            <a:spLocks noGrp="1"/>
          </p:cNvSpPr>
          <p:nvPr>
            <p:ph type="sldNum" sz="quarter" idx="12"/>
          </p:nvPr>
        </p:nvSpPr>
        <p:spPr/>
        <p:txBody>
          <a:bodyPr/>
          <a:lstStyle>
            <a:lvl1pPr>
              <a:defRPr sz="1400"/>
            </a:lvl1pPr>
          </a:lstStyle>
          <a:p>
            <a:fld id="{6836A747-8FAB-444B-8105-A967217B135A}"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34589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E719BC-1D41-4572-BE91-8B6298EAB257}" type="datetime1">
              <a:rPr lang="en-US" smtClean="0"/>
              <a:t>11/17/2017</a:t>
            </a:fld>
            <a:endParaRPr lang="en-US"/>
          </a:p>
        </p:txBody>
      </p:sp>
      <p:sp>
        <p:nvSpPr>
          <p:cNvPr id="5" name="Footer Placeholder 4"/>
          <p:cNvSpPr>
            <a:spLocks noGrp="1"/>
          </p:cNvSpPr>
          <p:nvPr>
            <p:ph type="ftr" sz="quarter" idx="11"/>
          </p:nvPr>
        </p:nvSpPr>
        <p:spPr/>
        <p:txBody>
          <a:bodyPr/>
          <a:lstStyle/>
          <a:p>
            <a:r>
              <a:rPr lang="en-US"/>
              <a:t>Maine Quality Forum</a:t>
            </a:r>
          </a:p>
        </p:txBody>
      </p:sp>
      <p:sp>
        <p:nvSpPr>
          <p:cNvPr id="6" name="Slide Number Placeholder 5"/>
          <p:cNvSpPr>
            <a:spLocks noGrp="1"/>
          </p:cNvSpPr>
          <p:nvPr>
            <p:ph type="sldNum" sz="quarter" idx="12"/>
          </p:nvPr>
        </p:nvSpPr>
        <p:spPr/>
        <p:txBody>
          <a:bodyPr/>
          <a:lstStyle/>
          <a:p>
            <a:fld id="{6836A747-8FAB-444B-8105-A967217B135A}" type="slidenum">
              <a:rPr lang="en-US" smtClean="0"/>
              <a:t>‹#›</a:t>
            </a:fld>
            <a:endParaRPr lang="en-US"/>
          </a:p>
        </p:txBody>
      </p:sp>
    </p:spTree>
    <p:extLst>
      <p:ext uri="{BB962C8B-B14F-4D97-AF65-F5344CB8AC3E}">
        <p14:creationId xmlns:p14="http://schemas.microsoft.com/office/powerpoint/2010/main" val="11033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E7B4C5-E95C-4D09-81AD-A64C41FBD127}" type="datetime1">
              <a:rPr lang="en-US" smtClean="0"/>
              <a:t>11/17/2017</a:t>
            </a:fld>
            <a:endParaRPr lang="en-US"/>
          </a:p>
        </p:txBody>
      </p:sp>
      <p:sp>
        <p:nvSpPr>
          <p:cNvPr id="5" name="Footer Placeholder 4"/>
          <p:cNvSpPr>
            <a:spLocks noGrp="1"/>
          </p:cNvSpPr>
          <p:nvPr>
            <p:ph type="ftr" sz="quarter" idx="11"/>
          </p:nvPr>
        </p:nvSpPr>
        <p:spPr/>
        <p:txBody>
          <a:bodyPr/>
          <a:lstStyle/>
          <a:p>
            <a:r>
              <a:rPr lang="en-US"/>
              <a:t>Maine Quality Forum</a:t>
            </a:r>
          </a:p>
        </p:txBody>
      </p:sp>
      <p:sp>
        <p:nvSpPr>
          <p:cNvPr id="6" name="Slide Number Placeholder 5"/>
          <p:cNvSpPr>
            <a:spLocks noGrp="1"/>
          </p:cNvSpPr>
          <p:nvPr>
            <p:ph type="sldNum" sz="quarter" idx="12"/>
          </p:nvPr>
        </p:nvSpPr>
        <p:spPr/>
        <p:txBody>
          <a:bodyPr/>
          <a:lstStyle/>
          <a:p>
            <a:fld id="{6836A747-8FAB-444B-8105-A967217B135A}" type="slidenum">
              <a:rPr lang="en-US" smtClean="0"/>
              <a:t>‹#›</a:t>
            </a:fld>
            <a:endParaRPr lang="en-US"/>
          </a:p>
        </p:txBody>
      </p:sp>
    </p:spTree>
    <p:extLst>
      <p:ext uri="{BB962C8B-B14F-4D97-AF65-F5344CB8AC3E}">
        <p14:creationId xmlns:p14="http://schemas.microsoft.com/office/powerpoint/2010/main" val="339515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9E42E9-1D86-4ADD-8B9C-E4CC022D3D85}" type="datetime1">
              <a:rPr lang="en-US" smtClean="0"/>
              <a:t>11/17/2017</a:t>
            </a:fld>
            <a:endParaRPr lang="en-US"/>
          </a:p>
        </p:txBody>
      </p:sp>
      <p:sp>
        <p:nvSpPr>
          <p:cNvPr id="5" name="Footer Placeholder 4"/>
          <p:cNvSpPr>
            <a:spLocks noGrp="1"/>
          </p:cNvSpPr>
          <p:nvPr>
            <p:ph type="ftr" sz="quarter" idx="11"/>
          </p:nvPr>
        </p:nvSpPr>
        <p:spPr/>
        <p:txBody>
          <a:bodyPr/>
          <a:lstStyle/>
          <a:p>
            <a:r>
              <a:rPr lang="en-US"/>
              <a:t>Maine Quality Forum</a:t>
            </a:r>
          </a:p>
        </p:txBody>
      </p:sp>
      <p:sp>
        <p:nvSpPr>
          <p:cNvPr id="6" name="Slide Number Placeholder 5"/>
          <p:cNvSpPr>
            <a:spLocks noGrp="1"/>
          </p:cNvSpPr>
          <p:nvPr>
            <p:ph type="sldNum" sz="quarter" idx="12"/>
          </p:nvPr>
        </p:nvSpPr>
        <p:spPr/>
        <p:txBody>
          <a:bodyPr/>
          <a:lstStyle/>
          <a:p>
            <a:fld id="{6836A747-8FAB-444B-8105-A967217B135A}" type="slidenum">
              <a:rPr lang="en-US" smtClean="0"/>
              <a:t>‹#›</a:t>
            </a:fld>
            <a:endParaRPr lang="en-US"/>
          </a:p>
        </p:txBody>
      </p:sp>
    </p:spTree>
    <p:extLst>
      <p:ext uri="{BB962C8B-B14F-4D97-AF65-F5344CB8AC3E}">
        <p14:creationId xmlns:p14="http://schemas.microsoft.com/office/powerpoint/2010/main" val="1455869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017757-080B-497D-88C3-284EFBBCAF8E}" type="datetime1">
              <a:rPr lang="en-US" smtClean="0"/>
              <a:t>11/17/2017</a:t>
            </a:fld>
            <a:endParaRPr lang="en-US"/>
          </a:p>
        </p:txBody>
      </p:sp>
      <p:sp>
        <p:nvSpPr>
          <p:cNvPr id="5" name="Footer Placeholder 4"/>
          <p:cNvSpPr>
            <a:spLocks noGrp="1"/>
          </p:cNvSpPr>
          <p:nvPr>
            <p:ph type="ftr" sz="quarter" idx="11"/>
          </p:nvPr>
        </p:nvSpPr>
        <p:spPr/>
        <p:txBody>
          <a:bodyPr/>
          <a:lstStyle/>
          <a:p>
            <a:r>
              <a:rPr lang="en-US"/>
              <a:t>Maine Quality Forum</a:t>
            </a:r>
          </a:p>
        </p:txBody>
      </p:sp>
      <p:sp>
        <p:nvSpPr>
          <p:cNvPr id="6" name="Slide Number Placeholder 5"/>
          <p:cNvSpPr>
            <a:spLocks noGrp="1"/>
          </p:cNvSpPr>
          <p:nvPr>
            <p:ph type="sldNum" sz="quarter" idx="12"/>
          </p:nvPr>
        </p:nvSpPr>
        <p:spPr/>
        <p:txBody>
          <a:bodyPr/>
          <a:lstStyle/>
          <a:p>
            <a:fld id="{6836A747-8FAB-444B-8105-A967217B135A}"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44558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924497-74FA-4814-A36E-4D2FDE617D5D}" type="datetime1">
              <a:rPr lang="en-US" smtClean="0"/>
              <a:t>11/17/2017</a:t>
            </a:fld>
            <a:endParaRPr lang="en-US"/>
          </a:p>
        </p:txBody>
      </p:sp>
      <p:sp>
        <p:nvSpPr>
          <p:cNvPr id="6" name="Footer Placeholder 5"/>
          <p:cNvSpPr>
            <a:spLocks noGrp="1"/>
          </p:cNvSpPr>
          <p:nvPr>
            <p:ph type="ftr" sz="quarter" idx="11"/>
          </p:nvPr>
        </p:nvSpPr>
        <p:spPr/>
        <p:txBody>
          <a:bodyPr/>
          <a:lstStyle/>
          <a:p>
            <a:r>
              <a:rPr lang="en-US"/>
              <a:t>Maine Quality Forum</a:t>
            </a:r>
          </a:p>
        </p:txBody>
      </p:sp>
      <p:sp>
        <p:nvSpPr>
          <p:cNvPr id="7" name="Slide Number Placeholder 6"/>
          <p:cNvSpPr>
            <a:spLocks noGrp="1"/>
          </p:cNvSpPr>
          <p:nvPr>
            <p:ph type="sldNum" sz="quarter" idx="12"/>
          </p:nvPr>
        </p:nvSpPr>
        <p:spPr/>
        <p:txBody>
          <a:bodyPr/>
          <a:lstStyle/>
          <a:p>
            <a:fld id="{6836A747-8FAB-444B-8105-A967217B135A}" type="slidenum">
              <a:rPr lang="en-US" smtClean="0"/>
              <a:t>‹#›</a:t>
            </a:fld>
            <a:endParaRPr lang="en-US"/>
          </a:p>
        </p:txBody>
      </p:sp>
    </p:spTree>
    <p:extLst>
      <p:ext uri="{BB962C8B-B14F-4D97-AF65-F5344CB8AC3E}">
        <p14:creationId xmlns:p14="http://schemas.microsoft.com/office/powerpoint/2010/main" val="186185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925A18-EA66-499D-AD5B-DBE6994556D5}" type="datetime1">
              <a:rPr lang="en-US" smtClean="0"/>
              <a:t>11/17/2017</a:t>
            </a:fld>
            <a:endParaRPr lang="en-US"/>
          </a:p>
        </p:txBody>
      </p:sp>
      <p:sp>
        <p:nvSpPr>
          <p:cNvPr id="8" name="Footer Placeholder 7"/>
          <p:cNvSpPr>
            <a:spLocks noGrp="1"/>
          </p:cNvSpPr>
          <p:nvPr>
            <p:ph type="ftr" sz="quarter" idx="11"/>
          </p:nvPr>
        </p:nvSpPr>
        <p:spPr/>
        <p:txBody>
          <a:bodyPr/>
          <a:lstStyle/>
          <a:p>
            <a:r>
              <a:rPr lang="en-US"/>
              <a:t>Maine Quality Forum</a:t>
            </a:r>
          </a:p>
        </p:txBody>
      </p:sp>
      <p:sp>
        <p:nvSpPr>
          <p:cNvPr id="9" name="Slide Number Placeholder 8"/>
          <p:cNvSpPr>
            <a:spLocks noGrp="1"/>
          </p:cNvSpPr>
          <p:nvPr>
            <p:ph type="sldNum" sz="quarter" idx="12"/>
          </p:nvPr>
        </p:nvSpPr>
        <p:spPr/>
        <p:txBody>
          <a:bodyPr/>
          <a:lstStyle/>
          <a:p>
            <a:fld id="{6836A747-8FAB-444B-8105-A967217B135A}" type="slidenum">
              <a:rPr lang="en-US" smtClean="0"/>
              <a:t>‹#›</a:t>
            </a:fld>
            <a:endParaRPr lang="en-US"/>
          </a:p>
        </p:txBody>
      </p:sp>
    </p:spTree>
    <p:extLst>
      <p:ext uri="{BB962C8B-B14F-4D97-AF65-F5344CB8AC3E}">
        <p14:creationId xmlns:p14="http://schemas.microsoft.com/office/powerpoint/2010/main" val="156436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F4E126-293D-44CF-831B-3A99FD61BCFB}" type="datetime1">
              <a:rPr lang="en-US" smtClean="0"/>
              <a:t>11/17/2017</a:t>
            </a:fld>
            <a:endParaRPr lang="en-US"/>
          </a:p>
        </p:txBody>
      </p:sp>
      <p:sp>
        <p:nvSpPr>
          <p:cNvPr id="4" name="Footer Placeholder 3"/>
          <p:cNvSpPr>
            <a:spLocks noGrp="1"/>
          </p:cNvSpPr>
          <p:nvPr>
            <p:ph type="ftr" sz="quarter" idx="11"/>
          </p:nvPr>
        </p:nvSpPr>
        <p:spPr/>
        <p:txBody>
          <a:bodyPr/>
          <a:lstStyle/>
          <a:p>
            <a:r>
              <a:rPr lang="en-US"/>
              <a:t>Maine Quality Forum</a:t>
            </a:r>
          </a:p>
        </p:txBody>
      </p:sp>
      <p:sp>
        <p:nvSpPr>
          <p:cNvPr id="5" name="Slide Number Placeholder 4"/>
          <p:cNvSpPr>
            <a:spLocks noGrp="1"/>
          </p:cNvSpPr>
          <p:nvPr>
            <p:ph type="sldNum" sz="quarter" idx="12"/>
          </p:nvPr>
        </p:nvSpPr>
        <p:spPr/>
        <p:txBody>
          <a:bodyPr/>
          <a:lstStyle/>
          <a:p>
            <a:fld id="{6836A747-8FAB-444B-8105-A967217B135A}" type="slidenum">
              <a:rPr lang="en-US" smtClean="0"/>
              <a:t>‹#›</a:t>
            </a:fld>
            <a:endParaRPr lang="en-US"/>
          </a:p>
        </p:txBody>
      </p:sp>
    </p:spTree>
    <p:extLst>
      <p:ext uri="{BB962C8B-B14F-4D97-AF65-F5344CB8AC3E}">
        <p14:creationId xmlns:p14="http://schemas.microsoft.com/office/powerpoint/2010/main" val="1780675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1AB2F0A-208D-4684-A322-98E2920DCFE5}" type="datetime1">
              <a:rPr lang="en-US" smtClean="0"/>
              <a:t>11/17/2017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Maine Quality Forum</a:t>
            </a:r>
          </a:p>
        </p:txBody>
      </p:sp>
      <p:sp>
        <p:nvSpPr>
          <p:cNvPr id="9" name="Slide Number Placeholder 8"/>
          <p:cNvSpPr>
            <a:spLocks noGrp="1"/>
          </p:cNvSpPr>
          <p:nvPr>
            <p:ph type="sldNum" sz="quarter" idx="12"/>
          </p:nvPr>
        </p:nvSpPr>
        <p:spPr/>
        <p:txBody>
          <a:bodyPr/>
          <a:lstStyle/>
          <a:p>
            <a:fld id="{6836A747-8FAB-444B-8105-A967217B135A}" type="slidenum">
              <a:rPr lang="en-US" smtClean="0"/>
              <a:t>‹#›</a:t>
            </a:fld>
            <a:endParaRPr lang="en-US"/>
          </a:p>
        </p:txBody>
      </p:sp>
    </p:spTree>
    <p:extLst>
      <p:ext uri="{BB962C8B-B14F-4D97-AF65-F5344CB8AC3E}">
        <p14:creationId xmlns:p14="http://schemas.microsoft.com/office/powerpoint/2010/main" val="4121199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E7414EB-5DDE-4078-A4F7-E74D95A8F4C1}" type="datetime1">
              <a:rPr lang="en-US" smtClean="0"/>
              <a:t>11/17/2017</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Maine Quality Forum</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836A747-8FAB-444B-8105-A967217B135A}" type="slidenum">
              <a:rPr lang="en-US" smtClean="0"/>
              <a:t>‹#›</a:t>
            </a:fld>
            <a:endParaRPr lang="en-US"/>
          </a:p>
        </p:txBody>
      </p:sp>
    </p:spTree>
    <p:extLst>
      <p:ext uri="{BB962C8B-B14F-4D97-AF65-F5344CB8AC3E}">
        <p14:creationId xmlns:p14="http://schemas.microsoft.com/office/powerpoint/2010/main" val="2841538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80A48B-234B-4345-82EA-F262F2EF8C6D}" type="datetime1">
              <a:rPr lang="en-US" smtClean="0"/>
              <a:t>11/17/2017</a:t>
            </a:fld>
            <a:endParaRPr lang="en-US"/>
          </a:p>
        </p:txBody>
      </p:sp>
      <p:sp>
        <p:nvSpPr>
          <p:cNvPr id="6" name="Footer Placeholder 5"/>
          <p:cNvSpPr>
            <a:spLocks noGrp="1"/>
          </p:cNvSpPr>
          <p:nvPr>
            <p:ph type="ftr" sz="quarter" idx="11"/>
          </p:nvPr>
        </p:nvSpPr>
        <p:spPr/>
        <p:txBody>
          <a:bodyPr/>
          <a:lstStyle/>
          <a:p>
            <a:r>
              <a:rPr lang="en-US"/>
              <a:t>Maine Quality Forum</a:t>
            </a:r>
          </a:p>
        </p:txBody>
      </p:sp>
      <p:sp>
        <p:nvSpPr>
          <p:cNvPr id="7" name="Slide Number Placeholder 6"/>
          <p:cNvSpPr>
            <a:spLocks noGrp="1"/>
          </p:cNvSpPr>
          <p:nvPr>
            <p:ph type="sldNum" sz="quarter" idx="12"/>
          </p:nvPr>
        </p:nvSpPr>
        <p:spPr/>
        <p:txBody>
          <a:bodyPr/>
          <a:lstStyle/>
          <a:p>
            <a:fld id="{6836A747-8FAB-444B-8105-A967217B135A}" type="slidenum">
              <a:rPr lang="en-US" smtClean="0"/>
              <a:t>‹#›</a:t>
            </a:fld>
            <a:endParaRPr lang="en-US"/>
          </a:p>
        </p:txBody>
      </p:sp>
    </p:spTree>
    <p:extLst>
      <p:ext uri="{BB962C8B-B14F-4D97-AF65-F5344CB8AC3E}">
        <p14:creationId xmlns:p14="http://schemas.microsoft.com/office/powerpoint/2010/main" val="2851709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22858" y="6408335"/>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3CC1963-62BF-45F9-8870-48984A70D0D1}" type="datetime1">
              <a:rPr lang="en-US" smtClean="0"/>
              <a:t>11/17/2017</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Maine Quality Forum</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400">
                <a:solidFill>
                  <a:srgbClr val="FFFFFF"/>
                </a:solidFill>
              </a:defRPr>
            </a:lvl1pPr>
          </a:lstStyle>
          <a:p>
            <a:fld id="{6836A747-8FAB-444B-8105-A967217B135A}"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35900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ainepatientexperiencematters.org/about-the-data.php" TargetMode="External"/><Relationship Id="rId2" Type="http://schemas.openxmlformats.org/officeDocument/2006/relationships/hyperlink" Target="https://www.medicare.gov/hospitalcompare/Data/Data-Updated.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hospitalsafetygrade.org/table-details/eastern-maine-medical-center?findBy=state&amp;state_prov=ME&amp;rPos=391&amp;rSort=dist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edicare.gov/hospitalcompare/Data/Data-Updated.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300" dirty="0"/>
              <a:t>Maine Quality Forum </a:t>
            </a:r>
            <a:br>
              <a:rPr lang="en-US" sz="5300" dirty="0"/>
            </a:br>
            <a:r>
              <a:rPr lang="en-US" sz="5300" dirty="0"/>
              <a:t>Identifying Quality Measures for Public Reporting</a:t>
            </a:r>
            <a:br>
              <a:rPr lang="en-US" dirty="0"/>
            </a:br>
            <a:endParaRPr lang="en-US" dirty="0"/>
          </a:p>
        </p:txBody>
      </p:sp>
      <p:sp>
        <p:nvSpPr>
          <p:cNvPr id="3" name="Subtitle 2"/>
          <p:cNvSpPr>
            <a:spLocks noGrp="1"/>
          </p:cNvSpPr>
          <p:nvPr>
            <p:ph type="subTitle" idx="1"/>
          </p:nvPr>
        </p:nvSpPr>
        <p:spPr/>
        <p:txBody>
          <a:bodyPr>
            <a:normAutofit fontScale="85000" lnSpcReduction="20000"/>
          </a:bodyPr>
          <a:lstStyle/>
          <a:p>
            <a:endParaRPr lang="en-US" dirty="0"/>
          </a:p>
          <a:p>
            <a:r>
              <a:rPr lang="en-US" dirty="0"/>
              <a:t>MHDO/MQF Consumer Advisory Group </a:t>
            </a:r>
          </a:p>
          <a:p>
            <a:r>
              <a:rPr lang="en-US" dirty="0"/>
              <a:t>November 17, 2017-WORKING DRAFT</a:t>
            </a:r>
          </a:p>
        </p:txBody>
      </p:sp>
      <p:sp>
        <p:nvSpPr>
          <p:cNvPr id="4" name="Slide Number Placeholder 3"/>
          <p:cNvSpPr>
            <a:spLocks noGrp="1"/>
          </p:cNvSpPr>
          <p:nvPr>
            <p:ph type="sldNum" sz="quarter" idx="12"/>
          </p:nvPr>
        </p:nvSpPr>
        <p:spPr/>
        <p:txBody>
          <a:bodyPr/>
          <a:lstStyle/>
          <a:p>
            <a:fld id="{6836A747-8FAB-444B-8105-A967217B135A}" type="slidenum">
              <a:rPr lang="en-US" smtClean="0"/>
              <a:t>1</a:t>
            </a:fld>
            <a:endParaRPr lang="en-US"/>
          </a:p>
        </p:txBody>
      </p:sp>
      <p:sp>
        <p:nvSpPr>
          <p:cNvPr id="5" name="Footer Placeholder 4"/>
          <p:cNvSpPr>
            <a:spLocks noGrp="1"/>
          </p:cNvSpPr>
          <p:nvPr>
            <p:ph type="ftr" sz="quarter" idx="11"/>
          </p:nvPr>
        </p:nvSpPr>
        <p:spPr/>
        <p:txBody>
          <a:bodyPr/>
          <a:lstStyle/>
          <a:p>
            <a:r>
              <a:rPr lang="en-US"/>
              <a:t>Maine Quality Forum</a:t>
            </a:r>
            <a:endParaRPr lang="en-US" dirty="0"/>
          </a:p>
        </p:txBody>
      </p:sp>
    </p:spTree>
    <p:extLst>
      <p:ext uri="{BB962C8B-B14F-4D97-AF65-F5344CB8AC3E}">
        <p14:creationId xmlns:p14="http://schemas.microsoft.com/office/powerpoint/2010/main" val="4281669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05610"/>
            <a:ext cx="7886700" cy="1157096"/>
          </a:xfrm>
        </p:spPr>
        <p:txBody>
          <a:bodyPr>
            <a:noAutofit/>
          </a:bodyPr>
          <a:lstStyle/>
          <a:p>
            <a:r>
              <a:rPr lang="en-US" sz="4000" dirty="0"/>
              <a:t>Guidelines and Process for Prioritizing Quality Measure Selection:</a:t>
            </a:r>
          </a:p>
        </p:txBody>
      </p:sp>
      <p:sp>
        <p:nvSpPr>
          <p:cNvPr id="3" name="Content Placeholder 2"/>
          <p:cNvSpPr>
            <a:spLocks noGrp="1"/>
          </p:cNvSpPr>
          <p:nvPr>
            <p:ph idx="1"/>
          </p:nvPr>
        </p:nvSpPr>
        <p:spPr>
          <a:xfrm>
            <a:off x="628650" y="2022696"/>
            <a:ext cx="7886700" cy="3959023"/>
          </a:xfrm>
        </p:spPr>
        <p:txBody>
          <a:bodyPr>
            <a:normAutofit/>
          </a:bodyPr>
          <a:lstStyle/>
          <a:p>
            <a:pPr marL="290513" indent="-290513">
              <a:buFont typeface="Wingdings" panose="05000000000000000000" pitchFamily="2" charset="2"/>
              <a:buChar char="Ø"/>
            </a:pPr>
            <a:r>
              <a:rPr lang="en-US" b="1" dirty="0"/>
              <a:t>Nationally endorsed measure: </a:t>
            </a:r>
            <a:r>
              <a:rPr lang="en-US" dirty="0"/>
              <a:t> Measure is endorsed by the </a:t>
            </a:r>
            <a:br>
              <a:rPr lang="en-US" dirty="0"/>
            </a:br>
            <a:r>
              <a:rPr lang="en-US" dirty="0"/>
              <a:t>National Quality Forum or required by a federal agency </a:t>
            </a:r>
            <a:br>
              <a:rPr lang="en-US" dirty="0"/>
            </a:br>
            <a:r>
              <a:rPr lang="en-US" dirty="0"/>
              <a:t>for public reporting.  </a:t>
            </a:r>
          </a:p>
          <a:p>
            <a:pPr marL="290513" indent="-290513">
              <a:buFont typeface="Wingdings" panose="05000000000000000000" pitchFamily="2" charset="2"/>
              <a:buChar char="Ø"/>
            </a:pPr>
            <a:r>
              <a:rPr lang="en-US" b="1" dirty="0"/>
              <a:t>National benchmark:</a:t>
            </a:r>
            <a:r>
              <a:rPr lang="en-US" dirty="0"/>
              <a:t> A national benchmark is available so performance can be compared to a national standard. </a:t>
            </a:r>
          </a:p>
          <a:p>
            <a:pPr lvl="0">
              <a:buFont typeface="Wingdings" panose="05000000000000000000" pitchFamily="2" charset="2"/>
              <a:buChar char="Ø"/>
            </a:pPr>
            <a:r>
              <a:rPr lang="en-US" b="1" dirty="0"/>
              <a:t> Data availability:</a:t>
            </a:r>
            <a:r>
              <a:rPr lang="en-US" dirty="0"/>
              <a:t> </a:t>
            </a:r>
          </a:p>
          <a:p>
            <a:pPr marL="559594">
              <a:tabLst>
                <a:tab pos="515541" algn="l"/>
              </a:tabLst>
            </a:pPr>
            <a:r>
              <a:rPr lang="en-US" dirty="0"/>
              <a:t>The data is available nationally (HospitalCompare, MONAHRQ), </a:t>
            </a:r>
          </a:p>
          <a:p>
            <a:pPr marL="559594">
              <a:tabLst>
                <a:tab pos="515541" algn="l"/>
              </a:tabLst>
            </a:pPr>
            <a:r>
              <a:rPr lang="en-US" dirty="0"/>
              <a:t>The measure can be calculated from available MHDO data </a:t>
            </a:r>
            <a:br>
              <a:rPr lang="en-US" dirty="0"/>
            </a:br>
            <a:r>
              <a:rPr lang="en-US" dirty="0"/>
              <a:t>(i.e. claims, hospital discharge, Chapter 270 data).</a:t>
            </a:r>
          </a:p>
          <a:p>
            <a:pPr marL="290513" indent="-290513">
              <a:buFont typeface="Wingdings" panose="05000000000000000000" pitchFamily="2" charset="2"/>
              <a:buChar char="Ø"/>
            </a:pPr>
            <a:r>
              <a:rPr lang="en-US" b="1" dirty="0"/>
              <a:t>Board of Directors authorizes new quality measures</a:t>
            </a:r>
          </a:p>
        </p:txBody>
      </p:sp>
      <p:sp>
        <p:nvSpPr>
          <p:cNvPr id="4" name="Slide Number Placeholder 3"/>
          <p:cNvSpPr>
            <a:spLocks noGrp="1"/>
          </p:cNvSpPr>
          <p:nvPr>
            <p:ph type="sldNum" sz="quarter" idx="12"/>
          </p:nvPr>
        </p:nvSpPr>
        <p:spPr/>
        <p:txBody>
          <a:bodyPr/>
          <a:lstStyle/>
          <a:p>
            <a:fld id="{6836A747-8FAB-444B-8105-A967217B135A}" type="slidenum">
              <a:rPr lang="en-US" smtClean="0"/>
              <a:t>10</a:t>
            </a:fld>
            <a:endParaRPr lang="en-US"/>
          </a:p>
        </p:txBody>
      </p:sp>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3778186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928" y="405430"/>
            <a:ext cx="7886700" cy="994172"/>
          </a:xfrm>
        </p:spPr>
        <p:txBody>
          <a:bodyPr>
            <a:normAutofit/>
          </a:bodyPr>
          <a:lstStyle/>
          <a:p>
            <a:r>
              <a:rPr lang="en-US" sz="4000" dirty="0"/>
              <a:t>Proposed Additions to CompareMaine</a:t>
            </a:r>
          </a:p>
        </p:txBody>
      </p:sp>
      <p:sp>
        <p:nvSpPr>
          <p:cNvPr id="4" name="Slide Number Placeholder 3"/>
          <p:cNvSpPr>
            <a:spLocks noGrp="1"/>
          </p:cNvSpPr>
          <p:nvPr>
            <p:ph type="sldNum" sz="quarter" idx="12"/>
          </p:nvPr>
        </p:nvSpPr>
        <p:spPr/>
        <p:txBody>
          <a:bodyPr/>
          <a:lstStyle/>
          <a:p>
            <a:fld id="{6836A747-8FAB-444B-8105-A967217B135A}" type="slidenum">
              <a:rPr lang="en-US" smtClean="0"/>
              <a:t>11</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493329829"/>
              </p:ext>
            </p:extLst>
          </p:nvPr>
        </p:nvGraphicFramePr>
        <p:xfrm>
          <a:off x="576072" y="1624688"/>
          <a:ext cx="7931556" cy="3712801"/>
        </p:xfrm>
        <a:graphic>
          <a:graphicData uri="http://schemas.openxmlformats.org/drawingml/2006/table">
            <a:tbl>
              <a:tblPr firstRow="1" bandRow="1">
                <a:tableStyleId>{5C22544A-7EE6-4342-B048-85BDC9FD1C3A}</a:tableStyleId>
              </a:tblPr>
              <a:tblGrid>
                <a:gridCol w="4778889">
                  <a:extLst>
                    <a:ext uri="{9D8B030D-6E8A-4147-A177-3AD203B41FA5}">
                      <a16:colId xmlns:a16="http://schemas.microsoft.com/office/drawing/2014/main" val="3926542607"/>
                    </a:ext>
                  </a:extLst>
                </a:gridCol>
                <a:gridCol w="3152667">
                  <a:extLst>
                    <a:ext uri="{9D8B030D-6E8A-4147-A177-3AD203B41FA5}">
                      <a16:colId xmlns:a16="http://schemas.microsoft.com/office/drawing/2014/main" val="1867059916"/>
                    </a:ext>
                  </a:extLst>
                </a:gridCol>
              </a:tblGrid>
              <a:tr h="566928">
                <a:tc>
                  <a:txBody>
                    <a:bodyPr/>
                    <a:lstStyle/>
                    <a:p>
                      <a:r>
                        <a:rPr lang="en-US" sz="1400" dirty="0"/>
                        <a:t>Proposed Quality</a:t>
                      </a:r>
                      <a:r>
                        <a:rPr lang="en-US" sz="1400" baseline="0" dirty="0"/>
                        <a:t> Mea</a:t>
                      </a:r>
                      <a:r>
                        <a:rPr lang="en-US" sz="1400" dirty="0"/>
                        <a:t>sure</a:t>
                      </a:r>
                    </a:p>
                  </a:txBody>
                  <a:tcPr marL="68580" marR="68580" marT="34290" marB="34290" anchor="ctr"/>
                </a:tc>
                <a:tc>
                  <a:txBody>
                    <a:bodyPr/>
                    <a:lstStyle/>
                    <a:p>
                      <a:r>
                        <a:rPr lang="en-US" sz="1400" dirty="0"/>
                        <a:t>Publically Reported</a:t>
                      </a:r>
                    </a:p>
                  </a:txBody>
                  <a:tcPr marL="68580" marR="68580" marT="34290" marB="34290" anchor="ctr"/>
                </a:tc>
                <a:extLst>
                  <a:ext uri="{0D108BD9-81ED-4DB2-BD59-A6C34878D82A}">
                    <a16:rowId xmlns:a16="http://schemas.microsoft.com/office/drawing/2014/main" val="650649129"/>
                  </a:ext>
                </a:extLst>
              </a:tr>
              <a:tr h="550527">
                <a:tc>
                  <a:txBody>
                    <a:bodyPr/>
                    <a:lstStyle/>
                    <a:p>
                      <a:r>
                        <a:rPr lang="en-US" sz="1400" dirty="0"/>
                        <a:t>Hospital</a:t>
                      </a:r>
                      <a:r>
                        <a:rPr lang="en-US" sz="1400" baseline="0" dirty="0"/>
                        <a:t> r</a:t>
                      </a:r>
                      <a:r>
                        <a:rPr lang="en-US" sz="1400" dirty="0"/>
                        <a:t>eadmissions within 30 days</a:t>
                      </a:r>
                    </a:p>
                  </a:txBody>
                  <a:tcPr marL="68580" marR="68580" marT="34290" marB="34290" anchor="ctr"/>
                </a:tc>
                <a:tc>
                  <a:txBody>
                    <a:bodyPr/>
                    <a:lstStyle/>
                    <a:p>
                      <a:pPr algn="ctr"/>
                      <a:r>
                        <a:rPr lang="en-US" sz="1400" dirty="0"/>
                        <a:t>Hospital Compare</a:t>
                      </a:r>
                    </a:p>
                  </a:txBody>
                  <a:tcPr marL="68580" marR="68580" marT="34290" marB="34290" anchor="ctr"/>
                </a:tc>
                <a:extLst>
                  <a:ext uri="{0D108BD9-81ED-4DB2-BD59-A6C34878D82A}">
                    <a16:rowId xmlns:a16="http://schemas.microsoft.com/office/drawing/2014/main" val="1684247283"/>
                  </a:ext>
                </a:extLst>
              </a:tr>
              <a:tr h="323326">
                <a:tc>
                  <a:txBody>
                    <a:bodyPr/>
                    <a:lstStyle/>
                    <a:p>
                      <a:r>
                        <a:rPr lang="en-US" sz="1400" dirty="0"/>
                        <a:t>Falls with Injury (NSPC-3)</a:t>
                      </a:r>
                    </a:p>
                  </a:txBody>
                  <a:tcPr marL="68580" marR="68580" marT="34290" marB="34290" anchor="ctr"/>
                </a:tc>
                <a:tc>
                  <a:txBody>
                    <a:bodyPr/>
                    <a:lstStyle/>
                    <a:p>
                      <a:pPr algn="ctr"/>
                      <a:r>
                        <a:rPr lang="en-US" sz="1400" dirty="0"/>
                        <a:t>Leapfrog </a:t>
                      </a:r>
                      <a:r>
                        <a:rPr lang="en-US" sz="1200" dirty="0"/>
                        <a:t>(as part of a broader</a:t>
                      </a:r>
                      <a:r>
                        <a:rPr lang="en-US" sz="1200" baseline="0" dirty="0"/>
                        <a:t> injury measure)</a:t>
                      </a:r>
                      <a:endParaRPr lang="en-US" sz="1200" dirty="0"/>
                    </a:p>
                  </a:txBody>
                  <a:tcPr marL="68580" marR="68580" marT="34290" marB="34290" anchor="ctr"/>
                </a:tc>
                <a:extLst>
                  <a:ext uri="{0D108BD9-81ED-4DB2-BD59-A6C34878D82A}">
                    <a16:rowId xmlns:a16="http://schemas.microsoft.com/office/drawing/2014/main" val="1666428731"/>
                  </a:ext>
                </a:extLst>
              </a:tr>
              <a:tr h="568005">
                <a:tc>
                  <a:txBody>
                    <a:bodyPr/>
                    <a:lstStyle/>
                    <a:p>
                      <a:r>
                        <a:rPr lang="en-US" sz="1400" dirty="0"/>
                        <a:t>Central-line</a:t>
                      </a:r>
                      <a:r>
                        <a:rPr lang="en-US" sz="1400" baseline="0" dirty="0"/>
                        <a:t> catheter bundle compliance in intensive care or mixed acuity units (HAI-3)</a:t>
                      </a:r>
                      <a:endParaRPr lang="en-US" sz="1400" dirty="0"/>
                    </a:p>
                  </a:txBody>
                  <a:tcPr marL="68580" marR="68580" marT="34290" marB="34290" anchor="ctr"/>
                </a:tc>
                <a:tc>
                  <a:txBody>
                    <a:bodyPr/>
                    <a:lstStyle/>
                    <a:p>
                      <a:pPr algn="ctr"/>
                      <a:r>
                        <a:rPr lang="en-US" sz="1400" dirty="0"/>
                        <a:t>MQF HAI</a:t>
                      </a:r>
                      <a:r>
                        <a:rPr lang="en-US" sz="1400" baseline="0" dirty="0"/>
                        <a:t> </a:t>
                      </a:r>
                      <a:br>
                        <a:rPr lang="en-US" sz="1400" baseline="0" dirty="0"/>
                      </a:br>
                      <a:r>
                        <a:rPr lang="en-US" sz="1400" baseline="0" dirty="0"/>
                        <a:t>Annual Report</a:t>
                      </a:r>
                      <a:endParaRPr lang="en-US" sz="1400" dirty="0"/>
                    </a:p>
                  </a:txBody>
                  <a:tcPr marL="68580" marR="68580" marT="34290" marB="34290" anchor="ctr"/>
                </a:tc>
                <a:extLst>
                  <a:ext uri="{0D108BD9-81ED-4DB2-BD59-A6C34878D82A}">
                    <a16:rowId xmlns:a16="http://schemas.microsoft.com/office/drawing/2014/main" val="2714288394"/>
                  </a:ext>
                </a:extLst>
              </a:tr>
              <a:tr h="568005">
                <a:tc>
                  <a:txBody>
                    <a:bodyPr/>
                    <a:lstStyle/>
                    <a:p>
                      <a:r>
                        <a:rPr lang="en-US" sz="1400" dirty="0"/>
                        <a:t>Bundle compliance for central</a:t>
                      </a:r>
                      <a:r>
                        <a:rPr lang="en-US" sz="1400" baseline="0" dirty="0"/>
                        <a:t>-line catheters place placed before, during or after surgery (HAI-4)</a:t>
                      </a:r>
                      <a:endParaRPr lang="en-US" sz="1400" dirty="0"/>
                    </a:p>
                  </a:txBody>
                  <a:tcPr marL="68580" marR="68580" marT="34290" marB="34290"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dirty="0"/>
                        <a:t>MQF HAI</a:t>
                      </a:r>
                      <a:r>
                        <a:rPr lang="en-US" sz="1400" baseline="0" dirty="0"/>
                        <a:t> </a:t>
                      </a:r>
                      <a:br>
                        <a:rPr lang="en-US" sz="1400" baseline="0" dirty="0"/>
                      </a:br>
                      <a:r>
                        <a:rPr lang="en-US" sz="1400" baseline="0" dirty="0"/>
                        <a:t>Annual Report</a:t>
                      </a:r>
                      <a:endParaRPr lang="en-US" sz="1400" dirty="0"/>
                    </a:p>
                  </a:txBody>
                  <a:tcPr marL="68580" marR="68580" marT="34290" marB="34290" anchor="ctr"/>
                </a:tc>
                <a:extLst>
                  <a:ext uri="{0D108BD9-81ED-4DB2-BD59-A6C34878D82A}">
                    <a16:rowId xmlns:a16="http://schemas.microsoft.com/office/drawing/2014/main" val="2839668728"/>
                  </a:ext>
                </a:extLst>
              </a:tr>
              <a:tr h="568005">
                <a:tc>
                  <a:txBody>
                    <a:bodyPr/>
                    <a:lstStyle/>
                    <a:p>
                      <a:r>
                        <a:rPr lang="en-US" sz="1400" dirty="0"/>
                        <a:t>Ventilator bundle compliance in intensive care or mixed acuity units (HAI-5)</a:t>
                      </a:r>
                    </a:p>
                  </a:txBody>
                  <a:tcPr marL="68580" marR="68580" marT="34290" marB="34290" anchor="ctr"/>
                </a:tc>
                <a:tc>
                  <a:txBody>
                    <a:bodyPr/>
                    <a:lstStyle/>
                    <a:p>
                      <a:pPr algn="ctr"/>
                      <a:r>
                        <a:rPr lang="en-US" sz="1400" dirty="0"/>
                        <a:t>MQF HAI</a:t>
                      </a:r>
                      <a:r>
                        <a:rPr lang="en-US" sz="1400" baseline="0" dirty="0"/>
                        <a:t> </a:t>
                      </a:r>
                      <a:br>
                        <a:rPr lang="en-US" sz="1400" baseline="0" dirty="0"/>
                      </a:br>
                      <a:r>
                        <a:rPr lang="en-US" sz="1400" baseline="0" dirty="0"/>
                        <a:t>Annual Report</a:t>
                      </a:r>
                      <a:endParaRPr lang="en-US" sz="1400" dirty="0"/>
                    </a:p>
                  </a:txBody>
                  <a:tcPr marL="68580" marR="68580" marT="34290" marB="34290" anchor="ctr"/>
                </a:tc>
                <a:extLst>
                  <a:ext uri="{0D108BD9-81ED-4DB2-BD59-A6C34878D82A}">
                    <a16:rowId xmlns:a16="http://schemas.microsoft.com/office/drawing/2014/main" val="4271500005"/>
                  </a:ext>
                </a:extLst>
              </a:tr>
              <a:tr h="568005">
                <a:tc>
                  <a:txBody>
                    <a:bodyPr/>
                    <a:lstStyle/>
                    <a:p>
                      <a:r>
                        <a:rPr lang="en-US" sz="1400" dirty="0"/>
                        <a:t>Pressure ulcers (</a:t>
                      </a:r>
                      <a:r>
                        <a:rPr lang="en-US" sz="1400" baseline="0" dirty="0"/>
                        <a:t>stage II-or-greater) (NSPC-1)</a:t>
                      </a:r>
                      <a:endParaRPr lang="en-US" sz="1400" dirty="0"/>
                    </a:p>
                  </a:txBody>
                  <a:tcPr marL="68580" marR="68580" marT="34290" marB="34290"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dirty="0"/>
                        <a:t>Leapfrog</a:t>
                      </a:r>
                    </a:p>
                  </a:txBody>
                  <a:tcPr marL="68580" marR="68580" marT="34290" marB="34290" anchor="ctr"/>
                </a:tc>
                <a:extLst>
                  <a:ext uri="{0D108BD9-81ED-4DB2-BD59-A6C34878D82A}">
                    <a16:rowId xmlns:a16="http://schemas.microsoft.com/office/drawing/2014/main" val="2227517564"/>
                  </a:ext>
                </a:extLst>
              </a:tr>
            </a:tbl>
          </a:graphicData>
        </a:graphic>
      </p:graphicFrame>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282575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409683"/>
            <a:ext cx="7886700" cy="996696"/>
          </a:xfrm>
        </p:spPr>
        <p:txBody>
          <a:bodyPr>
            <a:normAutofit/>
          </a:bodyPr>
          <a:lstStyle/>
          <a:p>
            <a:r>
              <a:rPr lang="en-US" dirty="0"/>
              <a:t>Continued</a:t>
            </a:r>
          </a:p>
        </p:txBody>
      </p:sp>
      <p:sp>
        <p:nvSpPr>
          <p:cNvPr id="4" name="Slide Number Placeholder 3"/>
          <p:cNvSpPr>
            <a:spLocks noGrp="1"/>
          </p:cNvSpPr>
          <p:nvPr>
            <p:ph type="sldNum" sz="quarter" idx="12"/>
          </p:nvPr>
        </p:nvSpPr>
        <p:spPr/>
        <p:txBody>
          <a:bodyPr/>
          <a:lstStyle/>
          <a:p>
            <a:fld id="{6836A747-8FAB-444B-8105-A967217B135A}" type="slidenum">
              <a:rPr lang="en-US" smtClean="0"/>
              <a:t>12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86302171"/>
              </p:ext>
            </p:extLst>
          </p:nvPr>
        </p:nvGraphicFramePr>
        <p:xfrm>
          <a:off x="576072" y="1627632"/>
          <a:ext cx="8019288" cy="3376613"/>
        </p:xfrm>
        <a:graphic>
          <a:graphicData uri="http://schemas.openxmlformats.org/drawingml/2006/table">
            <a:tbl>
              <a:tblPr firstRow="1" bandRow="1">
                <a:tableStyleId>{5C22544A-7EE6-4342-B048-85BDC9FD1C3A}</a:tableStyleId>
              </a:tblPr>
              <a:tblGrid>
                <a:gridCol w="4838501">
                  <a:extLst>
                    <a:ext uri="{9D8B030D-6E8A-4147-A177-3AD203B41FA5}">
                      <a16:colId xmlns:a16="http://schemas.microsoft.com/office/drawing/2014/main" val="3588483576"/>
                    </a:ext>
                  </a:extLst>
                </a:gridCol>
                <a:gridCol w="3180787">
                  <a:extLst>
                    <a:ext uri="{9D8B030D-6E8A-4147-A177-3AD203B41FA5}">
                      <a16:colId xmlns:a16="http://schemas.microsoft.com/office/drawing/2014/main" val="1345226879"/>
                    </a:ext>
                  </a:extLst>
                </a:gridCol>
              </a:tblGrid>
              <a:tr h="568005">
                <a:tc>
                  <a:txBody>
                    <a:bodyPr/>
                    <a:lstStyle/>
                    <a:p>
                      <a:r>
                        <a:rPr lang="en-US" sz="1400" dirty="0"/>
                        <a:t>Proposed Quality</a:t>
                      </a:r>
                      <a:r>
                        <a:rPr lang="en-US" sz="1400" baseline="0" dirty="0"/>
                        <a:t> Mea</a:t>
                      </a:r>
                      <a:r>
                        <a:rPr lang="en-US" sz="1400" dirty="0"/>
                        <a:t>sure</a:t>
                      </a:r>
                    </a:p>
                  </a:txBody>
                  <a:tcPr marL="68580" marR="68580" marT="34290" marB="34290"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a:t>Publically Reported</a:t>
                      </a:r>
                    </a:p>
                  </a:txBody>
                  <a:tcPr marL="68580" marR="68580" marT="34290" marB="34290" anchor="ctr"/>
                </a:tc>
                <a:extLst>
                  <a:ext uri="{0D108BD9-81ED-4DB2-BD59-A6C34878D82A}">
                    <a16:rowId xmlns:a16="http://schemas.microsoft.com/office/drawing/2014/main" val="4200177113"/>
                  </a:ext>
                </a:extLst>
              </a:tr>
              <a:tr h="568005">
                <a:tc>
                  <a:txBody>
                    <a:bodyPr/>
                    <a:lstStyle/>
                    <a:p>
                      <a:r>
                        <a:rPr lang="en-US" sz="1400" dirty="0"/>
                        <a:t>Birth trauma –  Injury to neonate</a:t>
                      </a:r>
                      <a:r>
                        <a:rPr lang="en-US" sz="1400" baseline="0" dirty="0"/>
                        <a:t> (PSI-17)</a:t>
                      </a:r>
                      <a:endParaRPr lang="en-US" sz="1400" dirty="0"/>
                    </a:p>
                  </a:txBody>
                  <a:tcPr marL="68580" marR="68580" marT="34290" marB="34290" anchor="ctr"/>
                </a:tc>
                <a:tc>
                  <a:txBody>
                    <a:bodyPr/>
                    <a:lstStyle/>
                    <a:p>
                      <a:pPr algn="ctr"/>
                      <a:r>
                        <a:rPr lang="en-US" sz="1400" dirty="0"/>
                        <a:t>MONAHRQ</a:t>
                      </a:r>
                    </a:p>
                  </a:txBody>
                  <a:tcPr marL="68580" marR="68580" marT="34290" marB="34290" anchor="ctr"/>
                </a:tc>
                <a:extLst>
                  <a:ext uri="{0D108BD9-81ED-4DB2-BD59-A6C34878D82A}">
                    <a16:rowId xmlns:a16="http://schemas.microsoft.com/office/drawing/2014/main" val="1929086965"/>
                  </a:ext>
                </a:extLst>
              </a:tr>
              <a:tr h="8842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Complication rate following elective primary total hip arthroplasty and total knee arthroplasty</a:t>
                      </a:r>
                      <a:endParaRPr lang="en-US" sz="1400" dirty="0"/>
                    </a:p>
                  </a:txBody>
                  <a:tcPr marL="68580" marR="68580" marT="34290" marB="34290" anchor="ctr"/>
                </a:tc>
                <a:tc>
                  <a:txBody>
                    <a:bodyPr/>
                    <a:lstStyle/>
                    <a:p>
                      <a:pPr algn="ctr"/>
                      <a:r>
                        <a:rPr lang="en-US" sz="1400" dirty="0"/>
                        <a:t>Hospital</a:t>
                      </a:r>
                      <a:r>
                        <a:rPr lang="en-US" sz="1400" baseline="0" dirty="0"/>
                        <a:t> Compare</a:t>
                      </a:r>
                      <a:endParaRPr lang="en-US" sz="1400" dirty="0"/>
                    </a:p>
                  </a:txBody>
                  <a:tcPr marL="68580" marR="68580" marT="34290" marB="34290" anchor="ctr"/>
                </a:tc>
                <a:extLst>
                  <a:ext uri="{0D108BD9-81ED-4DB2-BD59-A6C34878D82A}">
                    <a16:rowId xmlns:a16="http://schemas.microsoft.com/office/drawing/2014/main" val="2810719466"/>
                  </a:ext>
                </a:extLst>
              </a:tr>
              <a:tr h="788313">
                <a:tc>
                  <a:txBody>
                    <a:bodyPr/>
                    <a:lstStyle/>
                    <a:p>
                      <a:r>
                        <a:rPr lang="en-US" sz="1400" dirty="0"/>
                        <a:t>Comprehensive Diabetes</a:t>
                      </a:r>
                      <a:r>
                        <a:rPr lang="en-US" sz="1400" baseline="0" dirty="0"/>
                        <a:t> Care or </a:t>
                      </a:r>
                      <a:r>
                        <a:rPr lang="en-US" sz="1400" dirty="0"/>
                        <a:t>Preventive Screening Measures</a:t>
                      </a:r>
                    </a:p>
                  </a:txBody>
                  <a:tcPr marL="68580" marR="68580" marT="34290" marB="34290" anchor="ctr"/>
                </a:tc>
                <a:tc>
                  <a:txBody>
                    <a:bodyPr/>
                    <a:lstStyle/>
                    <a:p>
                      <a:pPr algn="ctr"/>
                      <a:r>
                        <a:rPr lang="en-US" sz="1400" dirty="0"/>
                        <a:t>MONAHRQ</a:t>
                      </a:r>
                    </a:p>
                  </a:txBody>
                  <a:tcPr marL="68580" marR="68580" marT="34290" marB="34290" anchor="ctr"/>
                </a:tc>
                <a:extLst>
                  <a:ext uri="{0D108BD9-81ED-4DB2-BD59-A6C34878D82A}">
                    <a16:rowId xmlns:a16="http://schemas.microsoft.com/office/drawing/2014/main" val="3083942650"/>
                  </a:ext>
                </a:extLst>
              </a:tr>
              <a:tr h="568005">
                <a:tc>
                  <a:txBody>
                    <a:bodyPr/>
                    <a:lstStyle/>
                    <a:p>
                      <a:r>
                        <a:rPr lang="en-US" sz="1400" dirty="0"/>
                        <a:t>Hip and Knee replacement</a:t>
                      </a:r>
                      <a:r>
                        <a:rPr lang="en-US" sz="1400" baseline="0" dirty="0"/>
                        <a:t> Surgical Site Infection (SSI) </a:t>
                      </a:r>
                      <a:endParaRPr lang="en-US" sz="1400" dirty="0"/>
                    </a:p>
                  </a:txBody>
                  <a:tcPr marL="68580" marR="68580" marT="34290" marB="34290" anchor="ctr"/>
                </a:tc>
                <a:tc>
                  <a:txBody>
                    <a:bodyPr/>
                    <a:lstStyle/>
                    <a:p>
                      <a:pPr algn="ctr"/>
                      <a:endParaRPr lang="en-US" sz="1400" dirty="0"/>
                    </a:p>
                  </a:txBody>
                  <a:tcPr marL="68580" marR="68580" marT="34290" marB="34290" anchor="ctr"/>
                </a:tc>
                <a:extLst>
                  <a:ext uri="{0D108BD9-81ED-4DB2-BD59-A6C34878D82A}">
                    <a16:rowId xmlns:a16="http://schemas.microsoft.com/office/drawing/2014/main" val="2224902142"/>
                  </a:ext>
                </a:extLst>
              </a:tr>
            </a:tbl>
          </a:graphicData>
        </a:graphic>
      </p:graphicFrame>
      <p:sp>
        <p:nvSpPr>
          <p:cNvPr id="3" name="Footer Placeholder 2"/>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1691593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Maine Quality Forum (MQF)-Title 24-A. Chapter 87, Section 6951</a:t>
            </a:r>
          </a:p>
        </p:txBody>
      </p:sp>
      <p:sp>
        <p:nvSpPr>
          <p:cNvPr id="3" name="Content Placeholder 2"/>
          <p:cNvSpPr>
            <a:spLocks noGrp="1"/>
          </p:cNvSpPr>
          <p:nvPr>
            <p:ph idx="1"/>
          </p:nvPr>
        </p:nvSpPr>
        <p:spPr/>
        <p:txBody>
          <a:bodyPr/>
          <a:lstStyle/>
          <a:p>
            <a:pPr marL="0" indent="0">
              <a:buNone/>
            </a:pPr>
            <a:r>
              <a:rPr lang="en-US" dirty="0"/>
              <a:t>MQF shall work collaboratively with the Maine Health Data Organization, health care providers, health insurance carriers and others to report in useable formats comparative health care quality information to consumers, purchasers, providers, insurers and policy makers. </a:t>
            </a:r>
          </a:p>
          <a:p>
            <a:pPr marL="0" indent="0">
              <a:buNone/>
            </a:pPr>
            <a:r>
              <a:rPr lang="en-US" dirty="0"/>
              <a:t>The forum shall make provider-specific information regarding quality of services available on its publicly accessible website. </a:t>
            </a:r>
          </a:p>
        </p:txBody>
      </p:sp>
      <p:sp>
        <p:nvSpPr>
          <p:cNvPr id="4" name="Slide Number Placeholder 3"/>
          <p:cNvSpPr>
            <a:spLocks noGrp="1"/>
          </p:cNvSpPr>
          <p:nvPr>
            <p:ph type="sldNum" sz="quarter" idx="12"/>
          </p:nvPr>
        </p:nvSpPr>
        <p:spPr/>
        <p:txBody>
          <a:bodyPr/>
          <a:lstStyle/>
          <a:p>
            <a:fld id="{6836A747-8FAB-444B-8105-A967217B135A}" type="slidenum">
              <a:rPr lang="en-US" smtClean="0"/>
              <a:t>2</a:t>
            </a:fld>
            <a:endParaRPr lang="en-US"/>
          </a:p>
        </p:txBody>
      </p:sp>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137593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Institute of Medicine Framework for Measuring Health Care Quality</a:t>
            </a:r>
          </a:p>
        </p:txBody>
      </p:sp>
      <p:sp>
        <p:nvSpPr>
          <p:cNvPr id="3" name="Content Placeholder 2"/>
          <p:cNvSpPr>
            <a:spLocks noGrp="1"/>
          </p:cNvSpPr>
          <p:nvPr>
            <p:ph idx="1"/>
          </p:nvPr>
        </p:nvSpPr>
        <p:spPr>
          <a:xfrm>
            <a:off x="651510" y="2108448"/>
            <a:ext cx="7886700" cy="4351338"/>
          </a:xfrm>
        </p:spPr>
        <p:txBody>
          <a:bodyPr>
            <a:normAutofit fontScale="70000" lnSpcReduction="20000"/>
          </a:bodyPr>
          <a:lstStyle/>
          <a:p>
            <a:pPr marL="0" indent="0">
              <a:buNone/>
            </a:pPr>
            <a:r>
              <a:rPr lang="en-US" sz="2500" b="1" dirty="0">
                <a:latin typeface="Calibri" panose="020F0502020204030204" pitchFamily="34" charset="0"/>
              </a:rPr>
              <a:t>Safe - </a:t>
            </a:r>
            <a:r>
              <a:rPr lang="en-US" sz="2500" dirty="0">
                <a:latin typeface="Calibri" panose="020F0502020204030204" pitchFamily="34" charset="0"/>
              </a:rPr>
              <a:t>Avoiding harm to patients from the care that is intended to help them.</a:t>
            </a:r>
          </a:p>
          <a:p>
            <a:pPr marL="0" indent="0">
              <a:buNone/>
            </a:pPr>
            <a:r>
              <a:rPr lang="en-US" sz="2500" b="1" dirty="0">
                <a:latin typeface="Calibri" panose="020F0502020204030204" pitchFamily="34" charset="0"/>
              </a:rPr>
              <a:t>Effective</a:t>
            </a:r>
            <a:r>
              <a:rPr lang="en-US" sz="2500" dirty="0">
                <a:latin typeface="Calibri" panose="020F0502020204030204" pitchFamily="34" charset="0"/>
              </a:rPr>
              <a:t> - </a:t>
            </a:r>
            <a:r>
              <a:rPr lang="en-US" altLang="en-US" sz="2500" dirty="0">
                <a:latin typeface="Calibri" panose="020F0502020204030204" pitchFamily="34" charset="0"/>
              </a:rPr>
              <a:t>Providing services based on scientific knowledge to all who could benefit and refraining from providing services to those not likely to benefit (avoiding underuse and misuse, respectively). </a:t>
            </a:r>
          </a:p>
          <a:p>
            <a:pPr marL="0" indent="0">
              <a:buNone/>
            </a:pPr>
            <a:r>
              <a:rPr lang="en-US" altLang="en-US" sz="2500" b="1" dirty="0">
                <a:latin typeface="Calibri" panose="020F0502020204030204" pitchFamily="34" charset="0"/>
              </a:rPr>
              <a:t>Patient-centered -</a:t>
            </a:r>
            <a:r>
              <a:rPr lang="en-US" altLang="en-US" sz="2500" dirty="0">
                <a:latin typeface="Calibri" panose="020F0502020204030204" pitchFamily="34" charset="0"/>
              </a:rPr>
              <a:t> Providing care that is respectful of and responsive to individual patient preferences, needs, and values. </a:t>
            </a:r>
          </a:p>
          <a:p>
            <a:pPr marL="0" indent="0">
              <a:buNone/>
            </a:pPr>
            <a:r>
              <a:rPr lang="en-US" altLang="en-US" sz="2500" b="1" dirty="0">
                <a:latin typeface="Calibri" panose="020F0502020204030204" pitchFamily="34" charset="0"/>
              </a:rPr>
              <a:t>Timely -</a:t>
            </a:r>
            <a:r>
              <a:rPr lang="en-US" altLang="en-US" sz="2500" dirty="0">
                <a:latin typeface="Calibri" panose="020F0502020204030204" pitchFamily="34" charset="0"/>
              </a:rPr>
              <a:t> Reducing waits and harmful delays </a:t>
            </a:r>
          </a:p>
          <a:p>
            <a:pPr marL="0" indent="0">
              <a:buNone/>
            </a:pPr>
            <a:r>
              <a:rPr lang="en-US" altLang="en-US" sz="2500" b="1" dirty="0">
                <a:latin typeface="Calibri" panose="020F0502020204030204" pitchFamily="34" charset="0"/>
              </a:rPr>
              <a:t>Efficient -</a:t>
            </a:r>
            <a:r>
              <a:rPr lang="en-US" altLang="en-US" sz="2500" dirty="0">
                <a:latin typeface="Calibri" panose="020F0502020204030204" pitchFamily="34" charset="0"/>
              </a:rPr>
              <a:t> Avoiding waste, including waste of equipment, supplies, ideas, and energy.</a:t>
            </a:r>
          </a:p>
          <a:p>
            <a:pPr marL="0" indent="0">
              <a:buNone/>
            </a:pPr>
            <a:r>
              <a:rPr lang="en-US" altLang="en-US" sz="2500" b="1" dirty="0">
                <a:latin typeface="Calibri" panose="020F0502020204030204" pitchFamily="34" charset="0"/>
              </a:rPr>
              <a:t>Equitable</a:t>
            </a:r>
            <a:r>
              <a:rPr lang="en-US" altLang="en-US" sz="2500" dirty="0">
                <a:latin typeface="Calibri" panose="020F0502020204030204" pitchFamily="34" charset="0"/>
              </a:rPr>
              <a:t> - Providing care that does not vary in quality because of personal characteristics (e.g. gender, ethnicity, socioeconomic status)</a:t>
            </a:r>
          </a:p>
          <a:p>
            <a:pPr marL="0" indent="0">
              <a:buNone/>
            </a:pPr>
            <a:endParaRPr lang="en-US" altLang="en-US" sz="2400" dirty="0">
              <a:latin typeface="Arial" panose="020B0604020202020204" pitchFamily="34" charset="0"/>
            </a:endParaRPr>
          </a:p>
          <a:p>
            <a:pPr marL="0" indent="0">
              <a:buNone/>
            </a:pPr>
            <a:endParaRPr lang="en-US" sz="2400" dirty="0">
              <a:latin typeface="Arial" panose="020B0604020202020204" pitchFamily="34" charset="0"/>
            </a:endParaRPr>
          </a:p>
          <a:p>
            <a:pPr marL="0" indent="0">
              <a:buNone/>
            </a:pPr>
            <a:r>
              <a:rPr lang="en-US" sz="1700" dirty="0">
                <a:latin typeface="Arial" panose="020B0604020202020204" pitchFamily="34" charset="0"/>
              </a:rPr>
              <a:t>Source: Agency for Healthcare Research and Quality, https://www.ahrq.gov/professionals/quality-patient-safety/talkingquality/create/sixdomains.html</a:t>
            </a:r>
            <a:endParaRPr lang="en-US" sz="1700" dirty="0"/>
          </a:p>
        </p:txBody>
      </p:sp>
      <p:sp>
        <p:nvSpPr>
          <p:cNvPr id="4" name="Slide Number Placeholder 3"/>
          <p:cNvSpPr>
            <a:spLocks noGrp="1"/>
          </p:cNvSpPr>
          <p:nvPr>
            <p:ph type="sldNum" sz="quarter" idx="12"/>
          </p:nvPr>
        </p:nvSpPr>
        <p:spPr/>
        <p:txBody>
          <a:bodyPr/>
          <a:lstStyle/>
          <a:p>
            <a:fld id="{6836A747-8FAB-444B-8105-A967217B135A}" type="slidenum">
              <a:rPr lang="en-US" smtClean="0"/>
              <a:t>3</a:t>
            </a:fld>
            <a:endParaRPr lang="en-US"/>
          </a:p>
        </p:txBody>
      </p:sp>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2993566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Quality Measures</a:t>
            </a:r>
          </a:p>
        </p:txBody>
      </p:sp>
      <p:sp>
        <p:nvSpPr>
          <p:cNvPr id="3" name="Content Placeholder 2"/>
          <p:cNvSpPr>
            <a:spLocks noGrp="1"/>
          </p:cNvSpPr>
          <p:nvPr>
            <p:ph idx="1"/>
          </p:nvPr>
        </p:nvSpPr>
        <p:spPr>
          <a:xfrm>
            <a:off x="651510" y="2108448"/>
            <a:ext cx="7886700" cy="4351338"/>
          </a:xfrm>
        </p:spPr>
        <p:txBody>
          <a:bodyPr>
            <a:normAutofit fontScale="70000" lnSpcReduction="20000"/>
          </a:bodyPr>
          <a:lstStyle/>
          <a:p>
            <a:pPr marL="0" indent="0">
              <a:buNone/>
            </a:pPr>
            <a:r>
              <a:rPr lang="en-US" sz="3000" b="1" dirty="0">
                <a:latin typeface="Calibri" panose="020F0502020204030204" pitchFamily="34" charset="0"/>
              </a:rPr>
              <a:t>Structural –</a:t>
            </a:r>
            <a:r>
              <a:rPr lang="en-US" sz="3000" dirty="0"/>
              <a:t>provider’s capacity, systems, and processes to provide high-quality care (e.g. uses EHRs, accredited, # of board certified physicians)</a:t>
            </a:r>
            <a:endParaRPr lang="en-US" sz="3000" dirty="0">
              <a:latin typeface="Calibri" panose="020F0502020204030204" pitchFamily="34" charset="0"/>
            </a:endParaRPr>
          </a:p>
          <a:p>
            <a:pPr marL="0" indent="0">
              <a:buNone/>
            </a:pPr>
            <a:r>
              <a:rPr lang="en-US" sz="3000" b="1" dirty="0">
                <a:latin typeface="Calibri" panose="020F0502020204030204" pitchFamily="34" charset="0"/>
              </a:rPr>
              <a:t>Process</a:t>
            </a:r>
            <a:r>
              <a:rPr lang="en-US" sz="3000" dirty="0">
                <a:latin typeface="Calibri" panose="020F0502020204030204" pitchFamily="34" charset="0"/>
              </a:rPr>
              <a:t> -</a:t>
            </a:r>
            <a:r>
              <a:rPr lang="en-US" sz="3000" dirty="0"/>
              <a:t> what a provider does to maintain or improve health typically based on generally accepted recommendations for clinical practice (e.g. % of people receiving preventive screenings) </a:t>
            </a:r>
            <a:endParaRPr lang="en-US" altLang="en-US" sz="3000" dirty="0">
              <a:latin typeface="Calibri" panose="020F0502020204030204" pitchFamily="34" charset="0"/>
            </a:endParaRPr>
          </a:p>
          <a:p>
            <a:pPr marL="0" indent="0">
              <a:buNone/>
            </a:pPr>
            <a:r>
              <a:rPr lang="en-US" altLang="en-US" sz="3000" b="1" dirty="0">
                <a:latin typeface="Calibri" panose="020F0502020204030204" pitchFamily="34" charset="0"/>
              </a:rPr>
              <a:t>Outcome -</a:t>
            </a:r>
            <a:r>
              <a:rPr lang="en-US" sz="3000" dirty="0"/>
              <a:t> the impact of the health care service or intervention on the health status of patients (e.g. surgical mortality, complications, or HAIs).</a:t>
            </a:r>
          </a:p>
          <a:p>
            <a:pPr marL="0" indent="0">
              <a:buNone/>
            </a:pPr>
            <a:r>
              <a:rPr lang="en-US" sz="3000" b="1" dirty="0"/>
              <a:t>Patient Experience – </a:t>
            </a:r>
            <a:r>
              <a:rPr lang="en-US" sz="3000" dirty="0"/>
              <a:t>measures patient perspective about the care they received such as getting timely appointments, easy access to information, and good communication with health care providers.</a:t>
            </a:r>
          </a:p>
          <a:p>
            <a:pPr marL="0" indent="0">
              <a:buNone/>
            </a:pPr>
            <a:endParaRPr lang="en-US" sz="2500" dirty="0">
              <a:latin typeface="Arial" panose="020B0604020202020204" pitchFamily="34" charset="0"/>
            </a:endParaRPr>
          </a:p>
          <a:p>
            <a:pPr marL="0" indent="0">
              <a:buNone/>
            </a:pPr>
            <a:endParaRPr lang="en-US" sz="1700" dirty="0">
              <a:latin typeface="Arial" panose="020B0604020202020204" pitchFamily="34" charset="0"/>
            </a:endParaRPr>
          </a:p>
          <a:p>
            <a:pPr marL="0" indent="0">
              <a:buNone/>
            </a:pPr>
            <a:r>
              <a:rPr lang="en-US" sz="1700" dirty="0">
                <a:latin typeface="Arial" panose="020B0604020202020204" pitchFamily="34" charset="0"/>
              </a:rPr>
              <a:t>Source: Agency for Healthcare Research and Quality, https://www.ahrq.gov/professionals/quality-patient-safety/quality-resources/tools/perfmeasguide/perfmeaspt4a.html</a:t>
            </a:r>
            <a:endParaRPr lang="en-US" sz="1700" dirty="0"/>
          </a:p>
        </p:txBody>
      </p:sp>
      <p:sp>
        <p:nvSpPr>
          <p:cNvPr id="4" name="Slide Number Placeholder 3"/>
          <p:cNvSpPr>
            <a:spLocks noGrp="1"/>
          </p:cNvSpPr>
          <p:nvPr>
            <p:ph type="sldNum" sz="quarter" idx="12"/>
          </p:nvPr>
        </p:nvSpPr>
        <p:spPr/>
        <p:txBody>
          <a:bodyPr/>
          <a:lstStyle/>
          <a:p>
            <a:fld id="{6836A747-8FAB-444B-8105-A967217B135A}" type="slidenum">
              <a:rPr lang="en-US" smtClean="0"/>
              <a:t>4</a:t>
            </a:fld>
            <a:endParaRPr lang="en-US"/>
          </a:p>
        </p:txBody>
      </p:sp>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3757049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Measures Currently Reported on CompareMaine</a:t>
            </a:r>
          </a:p>
        </p:txBody>
      </p:sp>
      <p:sp>
        <p:nvSpPr>
          <p:cNvPr id="3" name="Content Placeholder 2"/>
          <p:cNvSpPr>
            <a:spLocks noGrp="1"/>
          </p:cNvSpPr>
          <p:nvPr>
            <p:ph idx="1"/>
          </p:nvPr>
        </p:nvSpPr>
        <p:spPr/>
        <p:txBody>
          <a:bodyPr>
            <a:normAutofit lnSpcReduction="10000"/>
          </a:bodyPr>
          <a:lstStyle/>
          <a:p>
            <a:pPr marL="287338" indent="-287338">
              <a:buFont typeface="Wingdings" panose="05000000000000000000" pitchFamily="2" charset="2"/>
              <a:buChar char="§"/>
            </a:pPr>
            <a:r>
              <a:rPr lang="en-US" b="1" dirty="0"/>
              <a:t>HCAHPS Patient Experience Summary Star</a:t>
            </a:r>
            <a:r>
              <a:rPr lang="en-US" dirty="0"/>
              <a:t> data are downloaded from CMS Hospital Compare, </a:t>
            </a:r>
            <a:r>
              <a:rPr lang="en-US" u="sng" dirty="0">
                <a:hlinkClick r:id="rId2"/>
              </a:rPr>
              <a:t>https://www.medicare.gov/hospitalcompare/Data/Data-Updated.html#</a:t>
            </a:r>
            <a:r>
              <a:rPr lang="en-US" dirty="0"/>
              <a:t>.  </a:t>
            </a:r>
          </a:p>
          <a:p>
            <a:pPr marL="287338" indent="-287338">
              <a:buFont typeface="Wingdings" panose="05000000000000000000" pitchFamily="2" charset="2"/>
              <a:buChar char="§"/>
            </a:pPr>
            <a:r>
              <a:rPr lang="en-US" b="1" dirty="0"/>
              <a:t>PCMH/CG CAHPS Overall Provider Rating</a:t>
            </a:r>
            <a:r>
              <a:rPr lang="en-US" dirty="0"/>
              <a:t>, data are downloaded from Patient Experience Matters  </a:t>
            </a:r>
            <a:r>
              <a:rPr lang="en-US" u="sng" dirty="0">
                <a:hlinkClick r:id="rId3"/>
              </a:rPr>
              <a:t>http://www.mainepatientexperiencematters.org/about-the-data.php</a:t>
            </a:r>
            <a:r>
              <a:rPr lang="en-US" u="sng" dirty="0"/>
              <a:t>; </a:t>
            </a:r>
            <a:r>
              <a:rPr lang="en-US" dirty="0"/>
              <a:t>CAHPS Database (Westat).</a:t>
            </a:r>
          </a:p>
          <a:p>
            <a:pPr marL="287338" indent="-287338">
              <a:buFont typeface="Wingdings" panose="05000000000000000000" pitchFamily="2" charset="2"/>
              <a:buChar char="§"/>
            </a:pPr>
            <a:r>
              <a:rPr lang="en-US" b="1" dirty="0"/>
              <a:t>Serious Complications</a:t>
            </a:r>
            <a:r>
              <a:rPr lang="en-US" dirty="0"/>
              <a:t> data are downloaded from CMS Hospital Compare, </a:t>
            </a:r>
            <a:r>
              <a:rPr lang="en-US" u="sng" dirty="0">
                <a:hlinkClick r:id="rId2"/>
              </a:rPr>
              <a:t>https://www.medicare.gov/hospitalcompare/Data/Data-Updated.html#</a:t>
            </a:r>
            <a:r>
              <a:rPr lang="en-US" dirty="0"/>
              <a:t>. </a:t>
            </a:r>
          </a:p>
          <a:p>
            <a:pPr marL="287338" indent="-287338">
              <a:buFont typeface="Wingdings" panose="05000000000000000000" pitchFamily="2" charset="2"/>
              <a:buChar char="§"/>
            </a:pPr>
            <a:r>
              <a:rPr lang="en-US" b="1" dirty="0"/>
              <a:t>Standard Infection Ratios (SIRs) for </a:t>
            </a:r>
            <a:r>
              <a:rPr lang="en-US" b="1" i="1" dirty="0"/>
              <a:t>C.difficile</a:t>
            </a:r>
            <a:r>
              <a:rPr lang="en-US" b="1" dirty="0"/>
              <a:t> and MRSA</a:t>
            </a:r>
            <a:r>
              <a:rPr lang="en-US" dirty="0"/>
              <a:t> data are downloaded from CMS Hospital Compare</a:t>
            </a:r>
          </a:p>
        </p:txBody>
      </p:sp>
      <p:sp>
        <p:nvSpPr>
          <p:cNvPr id="4" name="Slide Number Placeholder 3"/>
          <p:cNvSpPr>
            <a:spLocks noGrp="1"/>
          </p:cNvSpPr>
          <p:nvPr>
            <p:ph type="sldNum" sz="quarter" idx="12"/>
          </p:nvPr>
        </p:nvSpPr>
        <p:spPr/>
        <p:txBody>
          <a:bodyPr/>
          <a:lstStyle/>
          <a:p>
            <a:fld id="{6836A747-8FAB-444B-8105-A967217B135A}" type="slidenum">
              <a:rPr lang="en-US" smtClean="0"/>
              <a:t>5</a:t>
            </a:fld>
            <a:endParaRPr lang="en-US"/>
          </a:p>
        </p:txBody>
      </p:sp>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2876648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9" y="1533069"/>
            <a:ext cx="7543800" cy="1450757"/>
          </a:xfrm>
        </p:spPr>
        <p:txBody>
          <a:bodyPr>
            <a:normAutofit fontScale="90000"/>
          </a:bodyPr>
          <a:lstStyle/>
          <a:p>
            <a:br>
              <a:rPr lang="en-US" dirty="0"/>
            </a:br>
            <a:br>
              <a:rPr lang="en-US" dirty="0"/>
            </a:br>
            <a:r>
              <a:rPr lang="en-US" sz="4400" dirty="0"/>
              <a:t>Websites that Report the Cost and Quality of Healthcare in Maine on CompareMaine</a:t>
            </a:r>
            <a:br>
              <a:rPr lang="en-US" sz="4400" b="1" dirty="0"/>
            </a:br>
            <a:br>
              <a:rPr lang="en-US" dirty="0"/>
            </a:br>
            <a:endParaRPr lang="en-US" dirty="0"/>
          </a:p>
        </p:txBody>
      </p:sp>
      <p:sp>
        <p:nvSpPr>
          <p:cNvPr id="3" name="Content Placeholder 2"/>
          <p:cNvSpPr>
            <a:spLocks noGrp="1"/>
          </p:cNvSpPr>
          <p:nvPr>
            <p:ph idx="1"/>
          </p:nvPr>
        </p:nvSpPr>
        <p:spPr>
          <a:xfrm>
            <a:off x="801289" y="1908983"/>
            <a:ext cx="7543801" cy="4023360"/>
          </a:xfrm>
        </p:spPr>
        <p:txBody>
          <a:bodyPr>
            <a:normAutofit lnSpcReduction="10000"/>
          </a:bodyPr>
          <a:lstStyle/>
          <a:p>
            <a:pPr marL="0" indent="0">
              <a:buNone/>
            </a:pPr>
            <a:r>
              <a:rPr lang="en-US" b="1" dirty="0"/>
              <a:t>Leapfrog Group </a:t>
            </a:r>
            <a:r>
              <a:rPr lang="en-US" dirty="0"/>
              <a:t>–  A national nonprofit organization that publicly reports hospital performance reported through the voluntary Leapfrog Hospital Survey. </a:t>
            </a:r>
          </a:p>
          <a:p>
            <a:pPr>
              <a:buFontTx/>
              <a:buChar char="-"/>
            </a:pPr>
            <a:r>
              <a:rPr lang="en-US" dirty="0"/>
              <a:t>Includes some hospital performance data for all 33 Maine acute care facilities</a:t>
            </a:r>
          </a:p>
          <a:p>
            <a:pPr>
              <a:buFontTx/>
              <a:buChar char="-"/>
            </a:pPr>
            <a:r>
              <a:rPr lang="en-US" dirty="0"/>
              <a:t>Leapfrog also assigns a Leapfrog Hospital Safety Grade to each participating facility and a state overall safety grade (excluding Critical access hospitals). </a:t>
            </a:r>
          </a:p>
          <a:p>
            <a:pPr marL="0" indent="0">
              <a:buNone/>
            </a:pPr>
            <a:r>
              <a:rPr lang="en-US" dirty="0"/>
              <a:t>View a list of Leapfrog’s current process and outcome safety measures as they appear on an individual hospital report:</a:t>
            </a:r>
          </a:p>
          <a:p>
            <a:pPr marL="0" indent="0">
              <a:buNone/>
            </a:pPr>
            <a:r>
              <a:rPr lang="en-US" dirty="0">
                <a:hlinkClick r:id="rId3"/>
              </a:rPr>
              <a:t>http://www.hospitalsafetygrade.org/table-details/eastern-maine-medical-center?findBy=state&amp;state_prov=ME&amp;rPos=391&amp;rSort=distance</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6836A747-8FAB-444B-8105-A967217B135A}" type="slidenum">
              <a:rPr lang="en-US" smtClean="0"/>
              <a:t>6</a:t>
            </a:fld>
            <a:endParaRPr lang="en-US"/>
          </a:p>
        </p:txBody>
      </p:sp>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538376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9" y="1533069"/>
            <a:ext cx="7543800" cy="1450757"/>
          </a:xfrm>
        </p:spPr>
        <p:txBody>
          <a:bodyPr>
            <a:normAutofit fontScale="90000"/>
          </a:bodyPr>
          <a:lstStyle/>
          <a:p>
            <a:br>
              <a:rPr lang="en-US" dirty="0"/>
            </a:br>
            <a:br>
              <a:rPr lang="en-US" dirty="0"/>
            </a:br>
            <a:r>
              <a:rPr lang="en-US" sz="4400" dirty="0"/>
              <a:t>Websites that Report the Cost and Quality of Healthcare in Maine on </a:t>
            </a:r>
            <a:r>
              <a:rPr lang="en-US" sz="4400" dirty="0" err="1"/>
              <a:t>CompareMaine</a:t>
            </a:r>
            <a:r>
              <a:rPr lang="en-US" sz="4400" dirty="0"/>
              <a:t> (cont.)</a:t>
            </a:r>
            <a:br>
              <a:rPr lang="en-US" sz="4400" b="1" dirty="0"/>
            </a:br>
            <a:br>
              <a:rPr lang="en-US" dirty="0"/>
            </a:br>
            <a:endParaRPr lang="en-US" dirty="0"/>
          </a:p>
        </p:txBody>
      </p:sp>
      <p:sp>
        <p:nvSpPr>
          <p:cNvPr id="3" name="Content Placeholder 2"/>
          <p:cNvSpPr>
            <a:spLocks noGrp="1"/>
          </p:cNvSpPr>
          <p:nvPr>
            <p:ph idx="1"/>
          </p:nvPr>
        </p:nvSpPr>
        <p:spPr>
          <a:xfrm>
            <a:off x="801289" y="1908983"/>
            <a:ext cx="7543801" cy="4023360"/>
          </a:xfrm>
        </p:spPr>
        <p:txBody>
          <a:bodyPr>
            <a:normAutofit/>
          </a:bodyPr>
          <a:lstStyle/>
          <a:p>
            <a:pPr marL="0" indent="0">
              <a:buNone/>
            </a:pPr>
            <a:r>
              <a:rPr lang="en-US" b="1" dirty="0" err="1"/>
              <a:t>HospitalCompare</a:t>
            </a:r>
            <a:r>
              <a:rPr lang="en-US" b="1" dirty="0"/>
              <a:t> </a:t>
            </a:r>
            <a:r>
              <a:rPr lang="en-US" dirty="0"/>
              <a:t>–  Supported by the Centers for Medicare and Medicaid Services, this website includes quality performance data for 33 acute care hospitals in Maine and 1 VA hospital. </a:t>
            </a:r>
          </a:p>
          <a:p>
            <a:pPr marL="0" indent="0">
              <a:buNone/>
            </a:pPr>
            <a:r>
              <a:rPr lang="en-US" dirty="0"/>
              <a:t>Measure domains include: Overall rating, Timely and Effective Care,  Patient Experience (HCAHPS), Complications, deaths and hospital returns (including HAIs) use of imaging, payment and value.</a:t>
            </a:r>
          </a:p>
          <a:p>
            <a:pPr marL="0" indent="0">
              <a:buNone/>
            </a:pPr>
            <a:r>
              <a:rPr lang="en-US" dirty="0"/>
              <a:t>For a full list of </a:t>
            </a:r>
            <a:r>
              <a:rPr lang="en-US" dirty="0" err="1"/>
              <a:t>HospitalCompare</a:t>
            </a:r>
            <a:r>
              <a:rPr lang="en-US" dirty="0"/>
              <a:t> quality measures :</a:t>
            </a:r>
          </a:p>
          <a:p>
            <a:pPr marL="0" indent="0">
              <a:buNone/>
            </a:pPr>
            <a:r>
              <a:rPr lang="en-US" dirty="0">
                <a:hlinkClick r:id="rId3"/>
              </a:rPr>
              <a:t>https://www.medicare.gov/hospitalcompare/Data/Data-Updated.html#</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6836A747-8FAB-444B-8105-A967217B135A}" type="slidenum">
              <a:rPr lang="en-US" smtClean="0"/>
              <a:t>7</a:t>
            </a:fld>
            <a:endParaRPr lang="en-US"/>
          </a:p>
        </p:txBody>
      </p:sp>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1000514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Key Challenge</a:t>
            </a:r>
          </a:p>
        </p:txBody>
      </p:sp>
      <p:sp>
        <p:nvSpPr>
          <p:cNvPr id="3" name="Content Placeholder 2"/>
          <p:cNvSpPr>
            <a:spLocks noGrp="1"/>
          </p:cNvSpPr>
          <p:nvPr>
            <p:ph idx="1"/>
          </p:nvPr>
        </p:nvSpPr>
        <p:spPr/>
        <p:txBody>
          <a:bodyPr>
            <a:normAutofit/>
          </a:bodyPr>
          <a:lstStyle/>
          <a:p>
            <a:pPr marL="0" indent="0">
              <a:buNone/>
            </a:pPr>
            <a:r>
              <a:rPr lang="en-US" sz="2700" dirty="0"/>
              <a:t>How do we balance adding content to the site with the ease of use?</a:t>
            </a:r>
          </a:p>
        </p:txBody>
      </p:sp>
      <p:sp>
        <p:nvSpPr>
          <p:cNvPr id="4" name="Slide Number Placeholder 3"/>
          <p:cNvSpPr>
            <a:spLocks noGrp="1"/>
          </p:cNvSpPr>
          <p:nvPr>
            <p:ph type="sldNum" sz="quarter" idx="12"/>
          </p:nvPr>
        </p:nvSpPr>
        <p:spPr/>
        <p:txBody>
          <a:bodyPr/>
          <a:lstStyle/>
          <a:p>
            <a:fld id="{6836A747-8FAB-444B-8105-A967217B135A}" type="slidenum">
              <a:rPr lang="en-US" smtClean="0"/>
              <a:t>8</a:t>
            </a:fld>
            <a:endParaRPr lang="en-US"/>
          </a:p>
        </p:txBody>
      </p:sp>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1865142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Ideas on How to Improve the Quality Information Currently Presented on CompareMaine</a:t>
            </a:r>
          </a:p>
        </p:txBody>
      </p:sp>
      <p:sp>
        <p:nvSpPr>
          <p:cNvPr id="3" name="Content Placeholder 2"/>
          <p:cNvSpPr>
            <a:spLocks noGrp="1"/>
          </p:cNvSpPr>
          <p:nvPr>
            <p:ph idx="1"/>
          </p:nvPr>
        </p:nvSpPr>
        <p:spPr>
          <a:xfrm>
            <a:off x="801289" y="2200736"/>
            <a:ext cx="7543801" cy="4023360"/>
          </a:xfrm>
        </p:spPr>
        <p:txBody>
          <a:bodyPr/>
          <a:lstStyle/>
          <a:p>
            <a:pPr marL="231775" indent="-231775">
              <a:buFont typeface="Wingdings" panose="05000000000000000000" pitchFamily="2" charset="2"/>
              <a:buChar char="§"/>
            </a:pPr>
            <a:r>
              <a:rPr lang="en-US" dirty="0"/>
              <a:t>Improve the website’s description of the Standard Infection Ratio (SIR) for </a:t>
            </a:r>
            <a:r>
              <a:rPr lang="en-US" i="1" dirty="0"/>
              <a:t>C.difficile</a:t>
            </a:r>
            <a:r>
              <a:rPr lang="en-US" dirty="0"/>
              <a:t> and MRSA</a:t>
            </a:r>
          </a:p>
          <a:p>
            <a:pPr marL="231775" indent="-231775">
              <a:buFont typeface="Wingdings" panose="05000000000000000000" pitchFamily="2" charset="2"/>
              <a:buChar char="§"/>
            </a:pPr>
            <a:r>
              <a:rPr lang="en-US" dirty="0"/>
              <a:t>Revise the display to give equal prominence to MRSA and </a:t>
            </a:r>
            <a:r>
              <a:rPr lang="en-US" i="1" dirty="0"/>
              <a:t>C.difficile</a:t>
            </a:r>
            <a:endParaRPr lang="en-US" dirty="0"/>
          </a:p>
          <a:p>
            <a:pPr marL="231775" indent="-231775">
              <a:buFont typeface="Wingdings" panose="05000000000000000000" pitchFamily="2" charset="2"/>
              <a:buChar char="§"/>
            </a:pPr>
            <a:r>
              <a:rPr lang="en-US" dirty="0"/>
              <a:t>Better position the link to other health care quality sites like Leapfrog or Hospital Compare</a:t>
            </a:r>
          </a:p>
          <a:p>
            <a:pPr marL="231775" indent="-231775">
              <a:buFont typeface="Wingdings" panose="05000000000000000000" pitchFamily="2" charset="2"/>
              <a:buChar char="§"/>
            </a:pPr>
            <a:r>
              <a:rPr lang="en-US" dirty="0"/>
              <a:t>Display the number of times the procedure is performed as reported on </a:t>
            </a:r>
            <a:r>
              <a:rPr lang="en-US" dirty="0" err="1"/>
              <a:t>CompareMaine</a:t>
            </a:r>
            <a:r>
              <a:rPr lang="en-US" dirty="0"/>
              <a:t> (number of procedures or patient days) </a:t>
            </a:r>
          </a:p>
          <a:p>
            <a:pPr marL="0" indent="0">
              <a:buNone/>
            </a:pPr>
            <a:endParaRPr lang="en-US" dirty="0"/>
          </a:p>
        </p:txBody>
      </p:sp>
      <p:sp>
        <p:nvSpPr>
          <p:cNvPr id="4" name="Slide Number Placeholder 3"/>
          <p:cNvSpPr>
            <a:spLocks noGrp="1"/>
          </p:cNvSpPr>
          <p:nvPr>
            <p:ph type="sldNum" sz="quarter" idx="12"/>
          </p:nvPr>
        </p:nvSpPr>
        <p:spPr/>
        <p:txBody>
          <a:bodyPr/>
          <a:lstStyle/>
          <a:p>
            <a:fld id="{6836A747-8FAB-444B-8105-A967217B135A}" type="slidenum">
              <a:rPr lang="en-US" sz="1600" smtClean="0"/>
              <a:t>9</a:t>
            </a:fld>
            <a:endParaRPr lang="en-US" sz="1600" dirty="0"/>
          </a:p>
        </p:txBody>
      </p:sp>
      <p:sp>
        <p:nvSpPr>
          <p:cNvPr id="5" name="Footer Placeholder 4"/>
          <p:cNvSpPr>
            <a:spLocks noGrp="1"/>
          </p:cNvSpPr>
          <p:nvPr>
            <p:ph type="ftr" sz="quarter" idx="11"/>
          </p:nvPr>
        </p:nvSpPr>
        <p:spPr/>
        <p:txBody>
          <a:bodyPr/>
          <a:lstStyle/>
          <a:p>
            <a:r>
              <a:rPr lang="en-US"/>
              <a:t>Maine Quality Forum</a:t>
            </a:r>
          </a:p>
        </p:txBody>
      </p:sp>
    </p:spTree>
    <p:extLst>
      <p:ext uri="{BB962C8B-B14F-4D97-AF65-F5344CB8AC3E}">
        <p14:creationId xmlns:p14="http://schemas.microsoft.com/office/powerpoint/2010/main" val="335545798"/>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2173</TotalTime>
  <Words>1188</Words>
  <Application>Microsoft Office PowerPoint</Application>
  <PresentationFormat>On-screen Show (4:3)</PresentationFormat>
  <Paragraphs>119</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Retrospect</vt:lpstr>
      <vt:lpstr>Maine Quality Forum  Identifying Quality Measures for Public Reporting </vt:lpstr>
      <vt:lpstr>Maine Quality Forum (MQF)-Title 24-A. Chapter 87, Section 6951</vt:lpstr>
      <vt:lpstr>Institute of Medicine Framework for Measuring Health Care Quality</vt:lpstr>
      <vt:lpstr>Types of Quality Measures</vt:lpstr>
      <vt:lpstr>Quality Measures Currently Reported on CompareMaine</vt:lpstr>
      <vt:lpstr>  Websites that Report the Cost and Quality of Healthcare in Maine on CompareMaine  </vt:lpstr>
      <vt:lpstr>  Websites that Report the Cost and Quality of Healthcare in Maine on CompareMaine (cont.)  </vt:lpstr>
      <vt:lpstr>Key Challenge</vt:lpstr>
      <vt:lpstr>Ideas on How to Improve the Quality Information Currently Presented on CompareMaine</vt:lpstr>
      <vt:lpstr>Guidelines and Process for Prioritizing Quality Measure Selection:</vt:lpstr>
      <vt:lpstr>Proposed Additions to CompareMaine</vt:lpstr>
      <vt:lpstr>Continued</vt:lpstr>
    </vt:vector>
  </TitlesOfParts>
  <Company>University of Maine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MHDO/MQF Consumer Advisory Board</dc:title>
  <dc:creator>Carolyn Gray</dc:creator>
  <cp:lastModifiedBy>Wing, Kimberly</cp:lastModifiedBy>
  <cp:revision>211</cp:revision>
  <cp:lastPrinted>2017-11-17T14:47:35Z</cp:lastPrinted>
  <dcterms:created xsi:type="dcterms:W3CDTF">2017-08-31T19:02:17Z</dcterms:created>
  <dcterms:modified xsi:type="dcterms:W3CDTF">2017-11-17T17:05:23Z</dcterms:modified>
</cp:coreProperties>
</file>