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900" r:id="rId5"/>
  </p:sldMasterIdLst>
  <p:notesMasterIdLst>
    <p:notesMasterId r:id="rId23"/>
  </p:notesMasterIdLst>
  <p:sldIdLst>
    <p:sldId id="275" r:id="rId6"/>
    <p:sldId id="294" r:id="rId7"/>
    <p:sldId id="292" r:id="rId8"/>
    <p:sldId id="293" r:id="rId9"/>
    <p:sldId id="295" r:id="rId10"/>
    <p:sldId id="296" r:id="rId11"/>
    <p:sldId id="297" r:id="rId12"/>
    <p:sldId id="266" r:id="rId13"/>
    <p:sldId id="288" r:id="rId14"/>
    <p:sldId id="289" r:id="rId15"/>
    <p:sldId id="290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ine-swift@norc.org" initials="eks" lastIdx="2" clrIdx="0"/>
  <p:cmAuthor id="1" name="NORC" initials="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65E17-FB7E-4184-9C9E-DDB724B425EA}" type="doc">
      <dgm:prSet loTypeId="urn:microsoft.com/office/officeart/2005/8/layout/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7310046-90CE-4614-B498-D521875FA0D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Husband’s Health: Asthma</a:t>
          </a:r>
        </a:p>
      </dgm:t>
    </dgm:pt>
    <dgm:pt modelId="{530C3834-985B-47A6-97DB-CC8923B44B70}" type="parTrans" cxnId="{77C29D7F-7434-4A95-A1DF-2BC68DC3C02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7B89C00-429C-4F32-B356-4A709BC021BF}" type="sibTrans" cxnId="{77C29D7F-7434-4A95-A1DF-2BC68DC3C021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72309A2-B353-4961-BAEC-91E981266C0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Ventolin bronchodilator 3x day;</a:t>
          </a:r>
        </a:p>
        <a:p>
          <a:r>
            <a:rPr lang="en-US" sz="1600" dirty="0" smtClean="0">
              <a:solidFill>
                <a:schemeClr val="tx1"/>
              </a:solidFill>
            </a:rPr>
            <a:t> Advair aerosol 2x day for 2 weeks a month on average</a:t>
          </a:r>
          <a:endParaRPr lang="en-US" sz="1600" dirty="0">
            <a:solidFill>
              <a:schemeClr val="tx1"/>
            </a:solidFill>
          </a:endParaRPr>
        </a:p>
      </dgm:t>
    </dgm:pt>
    <dgm:pt modelId="{3B201F9A-CD74-4535-BB73-6EC2ED4F043D}" type="parTrans" cxnId="{6A2F797B-9CBA-452C-B10B-A1A51B6DCE6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2F6F447-E43E-4E27-ADFF-A61877D80D29}" type="sibTrans" cxnId="{6A2F797B-9CBA-452C-B10B-A1A51B6DCE63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1A7252B-4F6C-47C3-8EE0-695F9B3FC5D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Methylphenidate 54 mg 1x day</a:t>
          </a:r>
          <a:endParaRPr lang="en-US" sz="1600" dirty="0">
            <a:solidFill>
              <a:schemeClr val="tx1"/>
            </a:solidFill>
          </a:endParaRPr>
        </a:p>
      </dgm:t>
    </dgm:pt>
    <dgm:pt modelId="{2FE2BCE5-F100-441A-8660-C3D7C306C838}" type="parTrans" cxnId="{7FFFB94E-E883-4DA7-8577-B16A83FA35F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9903624-96B3-4381-B219-542D7B4FA9B7}" type="sibTrans" cxnId="{7FFFB94E-E883-4DA7-8577-B16A83FA35F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9BC3923-7DCA-4C9E-BD1E-0329808F5C1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Sally and Daughter’s Health: Good</a:t>
          </a:r>
        </a:p>
      </dgm:t>
    </dgm:pt>
    <dgm:pt modelId="{A55326B3-BF27-4FAF-8BCD-64312BB2A6A5}" type="parTrans" cxnId="{8828EAEB-99FA-4BC5-ABCD-207070ECA818}">
      <dgm:prSet/>
      <dgm:spPr/>
      <dgm:t>
        <a:bodyPr/>
        <a:lstStyle/>
        <a:p>
          <a:endParaRPr lang="en-US" sz="1600"/>
        </a:p>
      </dgm:t>
    </dgm:pt>
    <dgm:pt modelId="{F9A8DC9C-9179-4D0F-9D12-51087B01EC47}" type="sibTrans" cxnId="{8828EAEB-99FA-4BC5-ABCD-207070ECA818}">
      <dgm:prSet custT="1"/>
      <dgm:spPr/>
      <dgm:t>
        <a:bodyPr/>
        <a:lstStyle/>
        <a:p>
          <a:endParaRPr lang="en-US" sz="1600"/>
        </a:p>
      </dgm:t>
    </dgm:pt>
    <dgm:pt modelId="{7BCC2CED-9111-4539-9295-009A400A09AE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Son:</a:t>
          </a:r>
          <a:r>
            <a:rPr lang="en-US" sz="1600" baseline="0" dirty="0" smtClean="0">
              <a:solidFill>
                <a:schemeClr val="tx1"/>
              </a:solidFill>
            </a:rPr>
            <a:t> ADHD</a:t>
          </a:r>
          <a:endParaRPr lang="en-US" sz="1600" dirty="0">
            <a:solidFill>
              <a:schemeClr val="tx1"/>
            </a:solidFill>
          </a:endParaRPr>
        </a:p>
      </dgm:t>
    </dgm:pt>
    <dgm:pt modelId="{A585C7D0-E8FF-42B7-ACF9-59D0790C86B0}" type="sibTrans" cxnId="{70864460-0C24-4EAF-9974-B003C7AB852E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D9166F4-E91B-4D96-A757-1F1E7F80B1EA}" type="parTrans" cxnId="{70864460-0C24-4EAF-9974-B003C7AB852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E60A7DC-1F10-467A-9608-CFF2A7F1C62A}" type="pres">
      <dgm:prSet presAssocID="{99765E17-FB7E-4184-9C9E-DDB724B42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5D6C2-08B8-4112-87B8-30ECFE191D07}" type="pres">
      <dgm:prSet presAssocID="{A1A7252B-4F6C-47C3-8EE0-695F9B3FC5DF}" presName="boxAndChildren" presStyleCnt="0"/>
      <dgm:spPr/>
    </dgm:pt>
    <dgm:pt modelId="{9E503146-98B3-4088-A76E-B79F823FDD68}" type="pres">
      <dgm:prSet presAssocID="{A1A7252B-4F6C-47C3-8EE0-695F9B3FC5DF}" presName="parentTextBox" presStyleLbl="node1" presStyleIdx="0" presStyleCnt="5"/>
      <dgm:spPr/>
      <dgm:t>
        <a:bodyPr/>
        <a:lstStyle/>
        <a:p>
          <a:endParaRPr lang="en-US"/>
        </a:p>
      </dgm:t>
    </dgm:pt>
    <dgm:pt modelId="{FA5B9EFB-B584-4A3B-AA87-F0F2061B19CB}" type="pres">
      <dgm:prSet presAssocID="{A585C7D0-E8FF-42B7-ACF9-59D0790C86B0}" presName="sp" presStyleCnt="0"/>
      <dgm:spPr/>
    </dgm:pt>
    <dgm:pt modelId="{067D276E-360E-4908-B751-97788DBA2E41}" type="pres">
      <dgm:prSet presAssocID="{7BCC2CED-9111-4539-9295-009A400A09AE}" presName="arrowAndChildren" presStyleCnt="0"/>
      <dgm:spPr/>
    </dgm:pt>
    <dgm:pt modelId="{33047F48-5B51-4719-92CB-45BAEFDC0080}" type="pres">
      <dgm:prSet presAssocID="{7BCC2CED-9111-4539-9295-009A400A09AE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40D73FAB-2F94-44F4-8EAC-8CEA23B07BE3}" type="pres">
      <dgm:prSet presAssocID="{72F6F447-E43E-4E27-ADFF-A61877D80D29}" presName="sp" presStyleCnt="0"/>
      <dgm:spPr/>
    </dgm:pt>
    <dgm:pt modelId="{A3D1CA8D-1C7D-4505-90B2-C471A54C26BE}" type="pres">
      <dgm:prSet presAssocID="{772309A2-B353-4961-BAEC-91E981266C00}" presName="arrowAndChildren" presStyleCnt="0"/>
      <dgm:spPr/>
    </dgm:pt>
    <dgm:pt modelId="{B8844385-C32A-4725-A092-00C681E15D73}" type="pres">
      <dgm:prSet presAssocID="{772309A2-B353-4961-BAEC-91E981266C00}" presName="parentTextArrow" presStyleLbl="node1" presStyleIdx="2" presStyleCnt="5" custLinFactNeighborY="3138"/>
      <dgm:spPr/>
      <dgm:t>
        <a:bodyPr/>
        <a:lstStyle/>
        <a:p>
          <a:endParaRPr lang="en-US"/>
        </a:p>
      </dgm:t>
    </dgm:pt>
    <dgm:pt modelId="{CFC5E750-193D-475B-81B1-50AAA74CB1FD}" type="pres">
      <dgm:prSet presAssocID="{57B89C00-429C-4F32-B356-4A709BC021BF}" presName="sp" presStyleCnt="0"/>
      <dgm:spPr/>
    </dgm:pt>
    <dgm:pt modelId="{087680E7-1AAE-4747-938D-D45239885A42}" type="pres">
      <dgm:prSet presAssocID="{87310046-90CE-4614-B498-D521875FA0D0}" presName="arrowAndChildren" presStyleCnt="0"/>
      <dgm:spPr/>
    </dgm:pt>
    <dgm:pt modelId="{929706F6-75C1-4F42-9B4A-5CAF62BD397F}" type="pres">
      <dgm:prSet presAssocID="{87310046-90CE-4614-B498-D521875FA0D0}" presName="parentTextArrow" presStyleLbl="node1" presStyleIdx="3" presStyleCnt="5" custLinFactNeighborX="-1064" custLinFactNeighborY="-6933"/>
      <dgm:spPr/>
      <dgm:t>
        <a:bodyPr/>
        <a:lstStyle/>
        <a:p>
          <a:endParaRPr lang="en-US"/>
        </a:p>
      </dgm:t>
    </dgm:pt>
    <dgm:pt modelId="{DD31048B-A025-43ED-B83D-1FC5C01ED561}" type="pres">
      <dgm:prSet presAssocID="{F9A8DC9C-9179-4D0F-9D12-51087B01EC47}" presName="sp" presStyleCnt="0"/>
      <dgm:spPr/>
    </dgm:pt>
    <dgm:pt modelId="{E3B85FF0-F5E1-4F42-960F-CED172DF7FDF}" type="pres">
      <dgm:prSet presAssocID="{F9BC3923-7DCA-4C9E-BD1E-0329808F5C14}" presName="arrowAndChildren" presStyleCnt="0"/>
      <dgm:spPr/>
    </dgm:pt>
    <dgm:pt modelId="{159D9171-53A3-44D5-8808-17DD8D88196A}" type="pres">
      <dgm:prSet presAssocID="{F9BC3923-7DCA-4C9E-BD1E-0329808F5C14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828EAEB-99FA-4BC5-ABCD-207070ECA818}" srcId="{99765E17-FB7E-4184-9C9E-DDB724B425EA}" destId="{F9BC3923-7DCA-4C9E-BD1E-0329808F5C14}" srcOrd="0" destOrd="0" parTransId="{A55326B3-BF27-4FAF-8BCD-64312BB2A6A5}" sibTransId="{F9A8DC9C-9179-4D0F-9D12-51087B01EC47}"/>
    <dgm:cxn modelId="{EDFEE201-136A-4F74-B334-35E990110BD3}" type="presOf" srcId="{A1A7252B-4F6C-47C3-8EE0-695F9B3FC5DF}" destId="{9E503146-98B3-4088-A76E-B79F823FDD68}" srcOrd="0" destOrd="0" presId="urn:microsoft.com/office/officeart/2005/8/layout/process4"/>
    <dgm:cxn modelId="{56FEF7DD-05DE-4652-9386-D26B3124C37F}" type="presOf" srcId="{F9BC3923-7DCA-4C9E-BD1E-0329808F5C14}" destId="{159D9171-53A3-44D5-8808-17DD8D88196A}" srcOrd="0" destOrd="0" presId="urn:microsoft.com/office/officeart/2005/8/layout/process4"/>
    <dgm:cxn modelId="{7FFFB94E-E883-4DA7-8577-B16A83FA35F9}" srcId="{99765E17-FB7E-4184-9C9E-DDB724B425EA}" destId="{A1A7252B-4F6C-47C3-8EE0-695F9B3FC5DF}" srcOrd="4" destOrd="0" parTransId="{2FE2BCE5-F100-441A-8660-C3D7C306C838}" sibTransId="{89903624-96B3-4381-B219-542D7B4FA9B7}"/>
    <dgm:cxn modelId="{337C8DA6-9C7C-4C3C-B307-4852D10EED45}" type="presOf" srcId="{772309A2-B353-4961-BAEC-91E981266C00}" destId="{B8844385-C32A-4725-A092-00C681E15D73}" srcOrd="0" destOrd="0" presId="urn:microsoft.com/office/officeart/2005/8/layout/process4"/>
    <dgm:cxn modelId="{F554AF39-6F26-4DCD-A4F9-787732A4DF49}" type="presOf" srcId="{99765E17-FB7E-4184-9C9E-DDB724B425EA}" destId="{4E60A7DC-1F10-467A-9608-CFF2A7F1C62A}" srcOrd="0" destOrd="0" presId="urn:microsoft.com/office/officeart/2005/8/layout/process4"/>
    <dgm:cxn modelId="{77C29D7F-7434-4A95-A1DF-2BC68DC3C021}" srcId="{99765E17-FB7E-4184-9C9E-DDB724B425EA}" destId="{87310046-90CE-4614-B498-D521875FA0D0}" srcOrd="1" destOrd="0" parTransId="{530C3834-985B-47A6-97DB-CC8923B44B70}" sibTransId="{57B89C00-429C-4F32-B356-4A709BC021BF}"/>
    <dgm:cxn modelId="{4FD1F9E8-0F19-4712-9128-69EDE6A47790}" type="presOf" srcId="{87310046-90CE-4614-B498-D521875FA0D0}" destId="{929706F6-75C1-4F42-9B4A-5CAF62BD397F}" srcOrd="0" destOrd="0" presId="urn:microsoft.com/office/officeart/2005/8/layout/process4"/>
    <dgm:cxn modelId="{75868DEB-F883-4C99-BC77-1354630A05F2}" type="presOf" srcId="{7BCC2CED-9111-4539-9295-009A400A09AE}" destId="{33047F48-5B51-4719-92CB-45BAEFDC0080}" srcOrd="0" destOrd="0" presId="urn:microsoft.com/office/officeart/2005/8/layout/process4"/>
    <dgm:cxn modelId="{70864460-0C24-4EAF-9974-B003C7AB852E}" srcId="{99765E17-FB7E-4184-9C9E-DDB724B425EA}" destId="{7BCC2CED-9111-4539-9295-009A400A09AE}" srcOrd="3" destOrd="0" parTransId="{AD9166F4-E91B-4D96-A757-1F1E7F80B1EA}" sibTransId="{A585C7D0-E8FF-42B7-ACF9-59D0790C86B0}"/>
    <dgm:cxn modelId="{6A2F797B-9CBA-452C-B10B-A1A51B6DCE63}" srcId="{99765E17-FB7E-4184-9C9E-DDB724B425EA}" destId="{772309A2-B353-4961-BAEC-91E981266C00}" srcOrd="2" destOrd="0" parTransId="{3B201F9A-CD74-4535-BB73-6EC2ED4F043D}" sibTransId="{72F6F447-E43E-4E27-ADFF-A61877D80D29}"/>
    <dgm:cxn modelId="{27B759F7-1701-4929-916C-A947041D8957}" type="presParOf" srcId="{4E60A7DC-1F10-467A-9608-CFF2A7F1C62A}" destId="{FBE5D6C2-08B8-4112-87B8-30ECFE191D07}" srcOrd="0" destOrd="0" presId="urn:microsoft.com/office/officeart/2005/8/layout/process4"/>
    <dgm:cxn modelId="{C3FDA15D-78F4-43A4-8F74-8F6F057C4D63}" type="presParOf" srcId="{FBE5D6C2-08B8-4112-87B8-30ECFE191D07}" destId="{9E503146-98B3-4088-A76E-B79F823FDD68}" srcOrd="0" destOrd="0" presId="urn:microsoft.com/office/officeart/2005/8/layout/process4"/>
    <dgm:cxn modelId="{5E413A62-80FB-4039-947E-7D562B4C7598}" type="presParOf" srcId="{4E60A7DC-1F10-467A-9608-CFF2A7F1C62A}" destId="{FA5B9EFB-B584-4A3B-AA87-F0F2061B19CB}" srcOrd="1" destOrd="0" presId="urn:microsoft.com/office/officeart/2005/8/layout/process4"/>
    <dgm:cxn modelId="{352D3113-3F83-4B31-BF43-3F9BD74E7F14}" type="presParOf" srcId="{4E60A7DC-1F10-467A-9608-CFF2A7F1C62A}" destId="{067D276E-360E-4908-B751-97788DBA2E41}" srcOrd="2" destOrd="0" presId="urn:microsoft.com/office/officeart/2005/8/layout/process4"/>
    <dgm:cxn modelId="{D63D0ACC-A9D5-470F-B611-C5636853B1C0}" type="presParOf" srcId="{067D276E-360E-4908-B751-97788DBA2E41}" destId="{33047F48-5B51-4719-92CB-45BAEFDC0080}" srcOrd="0" destOrd="0" presId="urn:microsoft.com/office/officeart/2005/8/layout/process4"/>
    <dgm:cxn modelId="{87AF5942-DCD8-411B-B67D-FA86AE928A16}" type="presParOf" srcId="{4E60A7DC-1F10-467A-9608-CFF2A7F1C62A}" destId="{40D73FAB-2F94-44F4-8EAC-8CEA23B07BE3}" srcOrd="3" destOrd="0" presId="urn:microsoft.com/office/officeart/2005/8/layout/process4"/>
    <dgm:cxn modelId="{4709AE83-A5CD-44E1-849F-4AF3CEE252A1}" type="presParOf" srcId="{4E60A7DC-1F10-467A-9608-CFF2A7F1C62A}" destId="{A3D1CA8D-1C7D-4505-90B2-C471A54C26BE}" srcOrd="4" destOrd="0" presId="urn:microsoft.com/office/officeart/2005/8/layout/process4"/>
    <dgm:cxn modelId="{7D502B7D-C308-48D7-8550-48BF3B042334}" type="presParOf" srcId="{A3D1CA8D-1C7D-4505-90B2-C471A54C26BE}" destId="{B8844385-C32A-4725-A092-00C681E15D73}" srcOrd="0" destOrd="0" presId="urn:microsoft.com/office/officeart/2005/8/layout/process4"/>
    <dgm:cxn modelId="{61D0410D-0912-442A-BA0A-B6E001614C4B}" type="presParOf" srcId="{4E60A7DC-1F10-467A-9608-CFF2A7F1C62A}" destId="{CFC5E750-193D-475B-81B1-50AAA74CB1FD}" srcOrd="5" destOrd="0" presId="urn:microsoft.com/office/officeart/2005/8/layout/process4"/>
    <dgm:cxn modelId="{4DAA04A7-B99C-4576-B6E4-8ED45679B87E}" type="presParOf" srcId="{4E60A7DC-1F10-467A-9608-CFF2A7F1C62A}" destId="{087680E7-1AAE-4747-938D-D45239885A42}" srcOrd="6" destOrd="0" presId="urn:microsoft.com/office/officeart/2005/8/layout/process4"/>
    <dgm:cxn modelId="{E49FF61C-5034-4E10-B983-9C1707500369}" type="presParOf" srcId="{087680E7-1AAE-4747-938D-D45239885A42}" destId="{929706F6-75C1-4F42-9B4A-5CAF62BD397F}" srcOrd="0" destOrd="0" presId="urn:microsoft.com/office/officeart/2005/8/layout/process4"/>
    <dgm:cxn modelId="{51614930-4B24-42E6-84F5-92BC03B7C493}" type="presParOf" srcId="{4E60A7DC-1F10-467A-9608-CFF2A7F1C62A}" destId="{DD31048B-A025-43ED-B83D-1FC5C01ED561}" srcOrd="7" destOrd="0" presId="urn:microsoft.com/office/officeart/2005/8/layout/process4"/>
    <dgm:cxn modelId="{A20D0A27-11A8-46F7-BF54-9A920A8CD538}" type="presParOf" srcId="{4E60A7DC-1F10-467A-9608-CFF2A7F1C62A}" destId="{E3B85FF0-F5E1-4F42-960F-CED172DF7FDF}" srcOrd="8" destOrd="0" presId="urn:microsoft.com/office/officeart/2005/8/layout/process4"/>
    <dgm:cxn modelId="{627891C9-85E6-419F-AE15-D2301B05B92A}" type="presParOf" srcId="{E3B85FF0-F5E1-4F42-960F-CED172DF7FDF}" destId="{159D9171-53A3-44D5-8808-17DD8D8819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765E17-FB7E-4184-9C9E-DDB724B425EA}" type="doc">
      <dgm:prSet loTypeId="urn:microsoft.com/office/officeart/2005/8/layout/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7310046-90CE-4614-B498-D521875FA0D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Osteopenia: Actonel (5 mg daily); Cholesterol: </a:t>
          </a:r>
          <a:r>
            <a:rPr lang="en-US" sz="1600" dirty="0" err="1" smtClean="0">
              <a:solidFill>
                <a:schemeClr val="tx1"/>
              </a:solidFill>
            </a:rPr>
            <a:t>Zetia</a:t>
          </a:r>
          <a:r>
            <a:rPr lang="en-US" sz="1600" dirty="0" smtClean="0">
              <a:solidFill>
                <a:schemeClr val="tx1"/>
              </a:solidFill>
            </a:rPr>
            <a:t> (10 mg daily)</a:t>
          </a:r>
        </a:p>
      </dgm:t>
    </dgm:pt>
    <dgm:pt modelId="{530C3834-985B-47A6-97DB-CC8923B44B70}" type="parTrans" cxnId="{77C29D7F-7434-4A95-A1DF-2BC68DC3C02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7B89C00-429C-4F32-B356-4A709BC021BF}" type="sibTrans" cxnId="{77C29D7F-7434-4A95-A1DF-2BC68DC3C021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72309A2-B353-4961-BAEC-91E981266C0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Husband: rheumatoid arthritis (knee pain)</a:t>
          </a:r>
          <a:endParaRPr lang="en-US" sz="1600" dirty="0">
            <a:solidFill>
              <a:schemeClr val="tx1"/>
            </a:solidFill>
          </a:endParaRPr>
        </a:p>
      </dgm:t>
    </dgm:pt>
    <dgm:pt modelId="{3B201F9A-CD74-4535-BB73-6EC2ED4F043D}" type="parTrans" cxnId="{6A2F797B-9CBA-452C-B10B-A1A51B6DCE6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2F6F447-E43E-4E27-ADFF-A61877D80D29}" type="sibTrans" cxnId="{6A2F797B-9CBA-452C-B10B-A1A51B6DCE63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9BC3923-7DCA-4C9E-BD1E-0329808F5C1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solidFill>
                <a:schemeClr val="tx1"/>
              </a:solidFill>
            </a:rPr>
            <a:t>Cathy: osteopenia and high cholesterol</a:t>
          </a:r>
        </a:p>
      </dgm:t>
    </dgm:pt>
    <dgm:pt modelId="{A55326B3-BF27-4FAF-8BCD-64312BB2A6A5}" type="parTrans" cxnId="{8828EAEB-99FA-4BC5-ABCD-207070ECA818}">
      <dgm:prSet/>
      <dgm:spPr/>
      <dgm:t>
        <a:bodyPr/>
        <a:lstStyle/>
        <a:p>
          <a:endParaRPr lang="en-US" sz="1600"/>
        </a:p>
      </dgm:t>
    </dgm:pt>
    <dgm:pt modelId="{F9A8DC9C-9179-4D0F-9D12-51087B01EC47}" type="sibTrans" cxnId="{8828EAEB-99FA-4BC5-ABCD-207070ECA818}">
      <dgm:prSet custT="1"/>
      <dgm:spPr/>
      <dgm:t>
        <a:bodyPr/>
        <a:lstStyle/>
        <a:p>
          <a:endParaRPr lang="en-US" sz="1600"/>
        </a:p>
      </dgm:t>
    </dgm:pt>
    <dgm:pt modelId="{7BCC2CED-9111-4539-9295-009A400A09AE}">
      <dgm:prSet phldrT="[Text]" custT="1"/>
      <dgm:spPr/>
      <dgm:t>
        <a:bodyPr/>
        <a:lstStyle/>
        <a:p>
          <a:r>
            <a:rPr lang="en-US" sz="1600" baseline="0" dirty="0" err="1" smtClean="0">
              <a:solidFill>
                <a:schemeClr val="tx1"/>
              </a:solidFill>
            </a:rPr>
            <a:t>Voltaren</a:t>
          </a:r>
          <a:r>
            <a:rPr lang="en-US" sz="1600" baseline="0" dirty="0" smtClean="0">
              <a:solidFill>
                <a:schemeClr val="tx1"/>
              </a:solidFill>
            </a:rPr>
            <a:t> (150 mg daily)</a:t>
          </a:r>
          <a:endParaRPr lang="en-US" sz="1600" dirty="0">
            <a:solidFill>
              <a:schemeClr val="tx1"/>
            </a:solidFill>
          </a:endParaRPr>
        </a:p>
      </dgm:t>
    </dgm:pt>
    <dgm:pt modelId="{A585C7D0-E8FF-42B7-ACF9-59D0790C86B0}" type="sibTrans" cxnId="{70864460-0C24-4EAF-9974-B003C7AB852E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D9166F4-E91B-4D96-A757-1F1E7F80B1EA}" type="parTrans" cxnId="{70864460-0C24-4EAF-9974-B003C7AB852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E60A7DC-1F10-467A-9608-CFF2A7F1C62A}" type="pres">
      <dgm:prSet presAssocID="{99765E17-FB7E-4184-9C9E-DDB724B42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0CFCFD-06F5-41DF-91D1-0F699C73470F}" type="pres">
      <dgm:prSet presAssocID="{7BCC2CED-9111-4539-9295-009A400A09AE}" presName="boxAndChildren" presStyleCnt="0"/>
      <dgm:spPr/>
    </dgm:pt>
    <dgm:pt modelId="{EE8F6FAC-EC67-45BB-9F8D-A7EC49F2D82D}" type="pres">
      <dgm:prSet presAssocID="{7BCC2CED-9111-4539-9295-009A400A09AE}" presName="parentTextBox" presStyleLbl="node1" presStyleIdx="0" presStyleCnt="4"/>
      <dgm:spPr/>
      <dgm:t>
        <a:bodyPr/>
        <a:lstStyle/>
        <a:p>
          <a:endParaRPr lang="en-US"/>
        </a:p>
      </dgm:t>
    </dgm:pt>
    <dgm:pt modelId="{40D73FAB-2F94-44F4-8EAC-8CEA23B07BE3}" type="pres">
      <dgm:prSet presAssocID="{72F6F447-E43E-4E27-ADFF-A61877D80D29}" presName="sp" presStyleCnt="0"/>
      <dgm:spPr/>
    </dgm:pt>
    <dgm:pt modelId="{A3D1CA8D-1C7D-4505-90B2-C471A54C26BE}" type="pres">
      <dgm:prSet presAssocID="{772309A2-B353-4961-BAEC-91E981266C00}" presName="arrowAndChildren" presStyleCnt="0"/>
      <dgm:spPr/>
    </dgm:pt>
    <dgm:pt modelId="{B8844385-C32A-4725-A092-00C681E15D73}" type="pres">
      <dgm:prSet presAssocID="{772309A2-B353-4961-BAEC-91E981266C0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FC5E750-193D-475B-81B1-50AAA74CB1FD}" type="pres">
      <dgm:prSet presAssocID="{57B89C00-429C-4F32-B356-4A709BC021BF}" presName="sp" presStyleCnt="0"/>
      <dgm:spPr/>
    </dgm:pt>
    <dgm:pt modelId="{087680E7-1AAE-4747-938D-D45239885A42}" type="pres">
      <dgm:prSet presAssocID="{87310046-90CE-4614-B498-D521875FA0D0}" presName="arrowAndChildren" presStyleCnt="0"/>
      <dgm:spPr/>
    </dgm:pt>
    <dgm:pt modelId="{929706F6-75C1-4F42-9B4A-5CAF62BD397F}" type="pres">
      <dgm:prSet presAssocID="{87310046-90CE-4614-B498-D521875FA0D0}" presName="parentTextArrow" presStyleLbl="node1" presStyleIdx="2" presStyleCnt="4" custLinFactNeighborX="-5319" custLinFactNeighborY="-6933"/>
      <dgm:spPr/>
      <dgm:t>
        <a:bodyPr/>
        <a:lstStyle/>
        <a:p>
          <a:endParaRPr lang="en-US"/>
        </a:p>
      </dgm:t>
    </dgm:pt>
    <dgm:pt modelId="{DD31048B-A025-43ED-B83D-1FC5C01ED561}" type="pres">
      <dgm:prSet presAssocID="{F9A8DC9C-9179-4D0F-9D12-51087B01EC47}" presName="sp" presStyleCnt="0"/>
      <dgm:spPr/>
    </dgm:pt>
    <dgm:pt modelId="{E3B85FF0-F5E1-4F42-960F-CED172DF7FDF}" type="pres">
      <dgm:prSet presAssocID="{F9BC3923-7DCA-4C9E-BD1E-0329808F5C14}" presName="arrowAndChildren" presStyleCnt="0"/>
      <dgm:spPr/>
    </dgm:pt>
    <dgm:pt modelId="{159D9171-53A3-44D5-8808-17DD8D88196A}" type="pres">
      <dgm:prSet presAssocID="{F9BC3923-7DCA-4C9E-BD1E-0329808F5C14}" presName="parentTextArrow" presStyleLbl="node1" presStyleIdx="3" presStyleCnt="4" custLinFactNeighborX="-2128" custLinFactNeighborY="-221"/>
      <dgm:spPr/>
      <dgm:t>
        <a:bodyPr/>
        <a:lstStyle/>
        <a:p>
          <a:endParaRPr lang="en-US"/>
        </a:p>
      </dgm:t>
    </dgm:pt>
  </dgm:ptLst>
  <dgm:cxnLst>
    <dgm:cxn modelId="{8828EAEB-99FA-4BC5-ABCD-207070ECA818}" srcId="{99765E17-FB7E-4184-9C9E-DDB724B425EA}" destId="{F9BC3923-7DCA-4C9E-BD1E-0329808F5C14}" srcOrd="0" destOrd="0" parTransId="{A55326B3-BF27-4FAF-8BCD-64312BB2A6A5}" sibTransId="{F9A8DC9C-9179-4D0F-9D12-51087B01EC47}"/>
    <dgm:cxn modelId="{929FEDF3-5DB0-43EE-9633-2EDD20E76B33}" type="presOf" srcId="{772309A2-B353-4961-BAEC-91E981266C00}" destId="{B8844385-C32A-4725-A092-00C681E15D73}" srcOrd="0" destOrd="0" presId="urn:microsoft.com/office/officeart/2005/8/layout/process4"/>
    <dgm:cxn modelId="{640EBA36-9650-4762-9393-6AD61EB36B45}" type="presOf" srcId="{7BCC2CED-9111-4539-9295-009A400A09AE}" destId="{EE8F6FAC-EC67-45BB-9F8D-A7EC49F2D82D}" srcOrd="0" destOrd="0" presId="urn:microsoft.com/office/officeart/2005/8/layout/process4"/>
    <dgm:cxn modelId="{8B9D5573-757A-4DB2-AB4B-1561574EB6D7}" type="presOf" srcId="{99765E17-FB7E-4184-9C9E-DDB724B425EA}" destId="{4E60A7DC-1F10-467A-9608-CFF2A7F1C62A}" srcOrd="0" destOrd="0" presId="urn:microsoft.com/office/officeart/2005/8/layout/process4"/>
    <dgm:cxn modelId="{77C29D7F-7434-4A95-A1DF-2BC68DC3C021}" srcId="{99765E17-FB7E-4184-9C9E-DDB724B425EA}" destId="{87310046-90CE-4614-B498-D521875FA0D0}" srcOrd="1" destOrd="0" parTransId="{530C3834-985B-47A6-97DB-CC8923B44B70}" sibTransId="{57B89C00-429C-4F32-B356-4A709BC021BF}"/>
    <dgm:cxn modelId="{41B9D0B5-660E-4546-BFF7-307FEF802399}" type="presOf" srcId="{F9BC3923-7DCA-4C9E-BD1E-0329808F5C14}" destId="{159D9171-53A3-44D5-8808-17DD8D88196A}" srcOrd="0" destOrd="0" presId="urn:microsoft.com/office/officeart/2005/8/layout/process4"/>
    <dgm:cxn modelId="{70864460-0C24-4EAF-9974-B003C7AB852E}" srcId="{99765E17-FB7E-4184-9C9E-DDB724B425EA}" destId="{7BCC2CED-9111-4539-9295-009A400A09AE}" srcOrd="3" destOrd="0" parTransId="{AD9166F4-E91B-4D96-A757-1F1E7F80B1EA}" sibTransId="{A585C7D0-E8FF-42B7-ACF9-59D0790C86B0}"/>
    <dgm:cxn modelId="{2AA60514-3F44-4850-9B60-341775E442F0}" type="presOf" srcId="{87310046-90CE-4614-B498-D521875FA0D0}" destId="{929706F6-75C1-4F42-9B4A-5CAF62BD397F}" srcOrd="0" destOrd="0" presId="urn:microsoft.com/office/officeart/2005/8/layout/process4"/>
    <dgm:cxn modelId="{6A2F797B-9CBA-452C-B10B-A1A51B6DCE63}" srcId="{99765E17-FB7E-4184-9C9E-DDB724B425EA}" destId="{772309A2-B353-4961-BAEC-91E981266C00}" srcOrd="2" destOrd="0" parTransId="{3B201F9A-CD74-4535-BB73-6EC2ED4F043D}" sibTransId="{72F6F447-E43E-4E27-ADFF-A61877D80D29}"/>
    <dgm:cxn modelId="{01984FED-E456-42BB-9C2C-689EDD0EF4CA}" type="presParOf" srcId="{4E60A7DC-1F10-467A-9608-CFF2A7F1C62A}" destId="{300CFCFD-06F5-41DF-91D1-0F699C73470F}" srcOrd="0" destOrd="0" presId="urn:microsoft.com/office/officeart/2005/8/layout/process4"/>
    <dgm:cxn modelId="{72111331-6996-4A22-9994-D5F709A8E10B}" type="presParOf" srcId="{300CFCFD-06F5-41DF-91D1-0F699C73470F}" destId="{EE8F6FAC-EC67-45BB-9F8D-A7EC49F2D82D}" srcOrd="0" destOrd="0" presId="urn:microsoft.com/office/officeart/2005/8/layout/process4"/>
    <dgm:cxn modelId="{86269512-300B-4FA7-A6C5-119D699D0B94}" type="presParOf" srcId="{4E60A7DC-1F10-467A-9608-CFF2A7F1C62A}" destId="{40D73FAB-2F94-44F4-8EAC-8CEA23B07BE3}" srcOrd="1" destOrd="0" presId="urn:microsoft.com/office/officeart/2005/8/layout/process4"/>
    <dgm:cxn modelId="{A3A1256C-C1BB-4E42-9C06-13322DADE8DF}" type="presParOf" srcId="{4E60A7DC-1F10-467A-9608-CFF2A7F1C62A}" destId="{A3D1CA8D-1C7D-4505-90B2-C471A54C26BE}" srcOrd="2" destOrd="0" presId="urn:microsoft.com/office/officeart/2005/8/layout/process4"/>
    <dgm:cxn modelId="{F2198CAD-7EFE-4033-A5D0-BEB9D546A6F8}" type="presParOf" srcId="{A3D1CA8D-1C7D-4505-90B2-C471A54C26BE}" destId="{B8844385-C32A-4725-A092-00C681E15D73}" srcOrd="0" destOrd="0" presId="urn:microsoft.com/office/officeart/2005/8/layout/process4"/>
    <dgm:cxn modelId="{203EE840-7940-4E05-85E2-619DF90A857C}" type="presParOf" srcId="{4E60A7DC-1F10-467A-9608-CFF2A7F1C62A}" destId="{CFC5E750-193D-475B-81B1-50AAA74CB1FD}" srcOrd="3" destOrd="0" presId="urn:microsoft.com/office/officeart/2005/8/layout/process4"/>
    <dgm:cxn modelId="{1C6DEFFD-4F5B-4755-BD9F-B1E42238E31B}" type="presParOf" srcId="{4E60A7DC-1F10-467A-9608-CFF2A7F1C62A}" destId="{087680E7-1AAE-4747-938D-D45239885A42}" srcOrd="4" destOrd="0" presId="urn:microsoft.com/office/officeart/2005/8/layout/process4"/>
    <dgm:cxn modelId="{60713A1A-6A6F-484A-B119-EE172C8B56BF}" type="presParOf" srcId="{087680E7-1AAE-4747-938D-D45239885A42}" destId="{929706F6-75C1-4F42-9B4A-5CAF62BD397F}" srcOrd="0" destOrd="0" presId="urn:microsoft.com/office/officeart/2005/8/layout/process4"/>
    <dgm:cxn modelId="{462EA42F-7CFF-4501-835B-D4DB6E4B8271}" type="presParOf" srcId="{4E60A7DC-1F10-467A-9608-CFF2A7F1C62A}" destId="{DD31048B-A025-43ED-B83D-1FC5C01ED561}" srcOrd="5" destOrd="0" presId="urn:microsoft.com/office/officeart/2005/8/layout/process4"/>
    <dgm:cxn modelId="{43815B28-B55B-40F4-A8DF-BB2E59456F36}" type="presParOf" srcId="{4E60A7DC-1F10-467A-9608-CFF2A7F1C62A}" destId="{E3B85FF0-F5E1-4F42-960F-CED172DF7FDF}" srcOrd="6" destOrd="0" presId="urn:microsoft.com/office/officeart/2005/8/layout/process4"/>
    <dgm:cxn modelId="{CA09233F-C2EC-4D17-A9C5-28100AB91C47}" type="presParOf" srcId="{E3B85FF0-F5E1-4F42-960F-CED172DF7FDF}" destId="{159D9171-53A3-44D5-8808-17DD8D8819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765E17-FB7E-4184-9C9E-DDB724B425EA}" type="doc">
      <dgm:prSet loTypeId="urn:microsoft.com/office/officeart/2005/8/layout/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7310046-90CE-4614-B498-D521875FA0D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COPD: Treating with bronchodilator, inhaled steroids and theophylline</a:t>
          </a:r>
        </a:p>
      </dgm:t>
    </dgm:pt>
    <dgm:pt modelId="{530C3834-985B-47A6-97DB-CC8923B44B70}" type="parTrans" cxnId="{77C29D7F-7434-4A95-A1DF-2BC68DC3C02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7B89C00-429C-4F32-B356-4A709BC021BF}" type="sibTrans" cxnId="{77C29D7F-7434-4A95-A1DF-2BC68DC3C021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72309A2-B353-4961-BAEC-91E981266C0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 Type II Diabetes: Treating with metformin 1000 mg a day, 2x a day; </a:t>
          </a:r>
          <a:r>
            <a:rPr lang="en-US" sz="1600" dirty="0" err="1" smtClean="0">
              <a:solidFill>
                <a:schemeClr val="tx1"/>
              </a:solidFill>
            </a:rPr>
            <a:t>glucophage</a:t>
          </a:r>
          <a:r>
            <a:rPr lang="en-US" sz="1600" dirty="0" smtClean="0">
              <a:solidFill>
                <a:schemeClr val="tx1"/>
              </a:solidFill>
            </a:rPr>
            <a:t> (standing order); insulin.</a:t>
          </a:r>
        </a:p>
        <a:p>
          <a:r>
            <a:rPr lang="en-US" sz="1600" dirty="0" smtClean="0">
              <a:solidFill>
                <a:schemeClr val="tx1"/>
              </a:solidFill>
            </a:rPr>
            <a:t>Also requires related equipment and supplies (e.g., glucometer, swabs). </a:t>
          </a:r>
          <a:endParaRPr lang="en-US" sz="1600" dirty="0">
            <a:solidFill>
              <a:schemeClr val="tx1"/>
            </a:solidFill>
          </a:endParaRPr>
        </a:p>
      </dgm:t>
    </dgm:pt>
    <dgm:pt modelId="{3B201F9A-CD74-4535-BB73-6EC2ED4F043D}" type="parTrans" cxnId="{6A2F797B-9CBA-452C-B10B-A1A51B6DCE6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2F6F447-E43E-4E27-ADFF-A61877D80D29}" type="sibTrans" cxnId="{6A2F797B-9CBA-452C-B10B-A1A51B6DCE63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9BC3923-7DCA-4C9E-BD1E-0329808F5C1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Patty’s Health Status: COPD, Type II Diabetes, Major Depressive Disorder</a:t>
          </a:r>
        </a:p>
        <a:p>
          <a:r>
            <a:rPr lang="en-US" sz="1600" dirty="0" smtClean="0">
              <a:solidFill>
                <a:schemeClr val="tx1"/>
              </a:solidFill>
            </a:rPr>
            <a:t>Daughter’s Health: Good </a:t>
          </a:r>
        </a:p>
      </dgm:t>
    </dgm:pt>
    <dgm:pt modelId="{A55326B3-BF27-4FAF-8BCD-64312BB2A6A5}" type="parTrans" cxnId="{8828EAEB-99FA-4BC5-ABCD-207070ECA818}">
      <dgm:prSet/>
      <dgm:spPr/>
      <dgm:t>
        <a:bodyPr/>
        <a:lstStyle/>
        <a:p>
          <a:endParaRPr lang="en-US" sz="1600"/>
        </a:p>
      </dgm:t>
    </dgm:pt>
    <dgm:pt modelId="{F9A8DC9C-9179-4D0F-9D12-51087B01EC47}" type="sibTrans" cxnId="{8828EAEB-99FA-4BC5-ABCD-207070ECA818}">
      <dgm:prSet custT="1"/>
      <dgm:spPr/>
      <dgm:t>
        <a:bodyPr/>
        <a:lstStyle/>
        <a:p>
          <a:endParaRPr lang="en-US" sz="1600"/>
        </a:p>
      </dgm:t>
    </dgm:pt>
    <dgm:pt modelId="{C46FCA45-76F5-45FA-9FCF-5ADEBC81A4FA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Major Depressive Disorder: Treating with Zoloft 40mg  a day and </a:t>
          </a:r>
          <a:endParaRPr lang="en-US" sz="1600" dirty="0" smtClean="0">
            <a:solidFill>
              <a:schemeClr val="tx1"/>
            </a:solidFill>
          </a:endParaRPr>
        </a:p>
        <a:p>
          <a:r>
            <a:rPr lang="en-US" sz="1600" dirty="0" smtClean="0">
              <a:solidFill>
                <a:schemeClr val="tx1"/>
              </a:solidFill>
            </a:rPr>
            <a:t>twice </a:t>
          </a:r>
          <a:r>
            <a:rPr lang="en-US" sz="1600" dirty="0" smtClean="0">
              <a:solidFill>
                <a:schemeClr val="tx1"/>
              </a:solidFill>
            </a:rPr>
            <a:t>monthly therapy sessions</a:t>
          </a:r>
          <a:endParaRPr lang="en-US" sz="1600" dirty="0">
            <a:solidFill>
              <a:schemeClr val="tx1"/>
            </a:solidFill>
          </a:endParaRPr>
        </a:p>
      </dgm:t>
    </dgm:pt>
    <dgm:pt modelId="{23BF8109-7BD6-4727-8A9A-06CA94ECAF3C}" type="parTrans" cxnId="{4F23E01E-94FB-4015-B245-9878C6EB8193}">
      <dgm:prSet/>
      <dgm:spPr/>
      <dgm:t>
        <a:bodyPr/>
        <a:lstStyle/>
        <a:p>
          <a:endParaRPr lang="en-US"/>
        </a:p>
      </dgm:t>
    </dgm:pt>
    <dgm:pt modelId="{318424EB-3CFC-496F-A59A-8135F500EC59}" type="sibTrans" cxnId="{4F23E01E-94FB-4015-B245-9878C6EB8193}">
      <dgm:prSet/>
      <dgm:spPr/>
      <dgm:t>
        <a:bodyPr/>
        <a:lstStyle/>
        <a:p>
          <a:endParaRPr lang="en-US"/>
        </a:p>
      </dgm:t>
    </dgm:pt>
    <dgm:pt modelId="{4E60A7DC-1F10-467A-9608-CFF2A7F1C62A}" type="pres">
      <dgm:prSet presAssocID="{99765E17-FB7E-4184-9C9E-DDB724B42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B3FFD5-D5B0-4D78-B7E8-A9E25149CE41}" type="pres">
      <dgm:prSet presAssocID="{C46FCA45-76F5-45FA-9FCF-5ADEBC81A4FA}" presName="boxAndChildren" presStyleCnt="0"/>
      <dgm:spPr/>
    </dgm:pt>
    <dgm:pt modelId="{31F7E1DD-9CA7-4F36-94DA-06BA4811850B}" type="pres">
      <dgm:prSet presAssocID="{C46FCA45-76F5-45FA-9FCF-5ADEBC81A4FA}" presName="parentTextBox" presStyleLbl="node1" presStyleIdx="0" presStyleCnt="4" custLinFactNeighborX="-3191" custLinFactNeighborY="-1134"/>
      <dgm:spPr/>
      <dgm:t>
        <a:bodyPr/>
        <a:lstStyle/>
        <a:p>
          <a:endParaRPr lang="en-US"/>
        </a:p>
      </dgm:t>
    </dgm:pt>
    <dgm:pt modelId="{40D73FAB-2F94-44F4-8EAC-8CEA23B07BE3}" type="pres">
      <dgm:prSet presAssocID="{72F6F447-E43E-4E27-ADFF-A61877D80D29}" presName="sp" presStyleCnt="0"/>
      <dgm:spPr/>
    </dgm:pt>
    <dgm:pt modelId="{A3D1CA8D-1C7D-4505-90B2-C471A54C26BE}" type="pres">
      <dgm:prSet presAssocID="{772309A2-B353-4961-BAEC-91E981266C00}" presName="arrowAndChildren" presStyleCnt="0"/>
      <dgm:spPr/>
    </dgm:pt>
    <dgm:pt modelId="{B8844385-C32A-4725-A092-00C681E15D73}" type="pres">
      <dgm:prSet presAssocID="{772309A2-B353-4961-BAEC-91E981266C00}" presName="parentTextArrow" presStyleLbl="node1" presStyleIdx="1" presStyleCnt="4" custLinFactNeighborY="-13646"/>
      <dgm:spPr/>
      <dgm:t>
        <a:bodyPr/>
        <a:lstStyle/>
        <a:p>
          <a:endParaRPr lang="en-US"/>
        </a:p>
      </dgm:t>
    </dgm:pt>
    <dgm:pt modelId="{CFC5E750-193D-475B-81B1-50AAA74CB1FD}" type="pres">
      <dgm:prSet presAssocID="{57B89C00-429C-4F32-B356-4A709BC021BF}" presName="sp" presStyleCnt="0"/>
      <dgm:spPr/>
    </dgm:pt>
    <dgm:pt modelId="{087680E7-1AAE-4747-938D-D45239885A42}" type="pres">
      <dgm:prSet presAssocID="{87310046-90CE-4614-B498-D521875FA0D0}" presName="arrowAndChildren" presStyleCnt="0"/>
      <dgm:spPr/>
    </dgm:pt>
    <dgm:pt modelId="{929706F6-75C1-4F42-9B4A-5CAF62BD397F}" type="pres">
      <dgm:prSet presAssocID="{87310046-90CE-4614-B498-D521875FA0D0}" presName="parentTextArrow" presStyleLbl="node1" presStyleIdx="2" presStyleCnt="4" custLinFactNeighborX="-5319" custLinFactNeighborY="-6933"/>
      <dgm:spPr/>
      <dgm:t>
        <a:bodyPr/>
        <a:lstStyle/>
        <a:p>
          <a:endParaRPr lang="en-US"/>
        </a:p>
      </dgm:t>
    </dgm:pt>
    <dgm:pt modelId="{DD31048B-A025-43ED-B83D-1FC5C01ED561}" type="pres">
      <dgm:prSet presAssocID="{F9A8DC9C-9179-4D0F-9D12-51087B01EC47}" presName="sp" presStyleCnt="0"/>
      <dgm:spPr/>
    </dgm:pt>
    <dgm:pt modelId="{E3B85FF0-F5E1-4F42-960F-CED172DF7FDF}" type="pres">
      <dgm:prSet presAssocID="{F9BC3923-7DCA-4C9E-BD1E-0329808F5C14}" presName="arrowAndChildren" presStyleCnt="0"/>
      <dgm:spPr/>
    </dgm:pt>
    <dgm:pt modelId="{159D9171-53A3-44D5-8808-17DD8D88196A}" type="pres">
      <dgm:prSet presAssocID="{F9BC3923-7DCA-4C9E-BD1E-0329808F5C14}" presName="parentTextArrow" presStyleLbl="node1" presStyleIdx="3" presStyleCnt="4" custLinFactNeighborX="1064" custLinFactNeighborY="-221"/>
      <dgm:spPr/>
      <dgm:t>
        <a:bodyPr/>
        <a:lstStyle/>
        <a:p>
          <a:endParaRPr lang="en-US"/>
        </a:p>
      </dgm:t>
    </dgm:pt>
  </dgm:ptLst>
  <dgm:cxnLst>
    <dgm:cxn modelId="{6A2F797B-9CBA-452C-B10B-A1A51B6DCE63}" srcId="{99765E17-FB7E-4184-9C9E-DDB724B425EA}" destId="{772309A2-B353-4961-BAEC-91E981266C00}" srcOrd="2" destOrd="0" parTransId="{3B201F9A-CD74-4535-BB73-6EC2ED4F043D}" sibTransId="{72F6F447-E43E-4E27-ADFF-A61877D80D29}"/>
    <dgm:cxn modelId="{761653AD-091A-4DB3-A97C-A2FF9DD5DF89}" type="presOf" srcId="{C46FCA45-76F5-45FA-9FCF-5ADEBC81A4FA}" destId="{31F7E1DD-9CA7-4F36-94DA-06BA4811850B}" srcOrd="0" destOrd="0" presId="urn:microsoft.com/office/officeart/2005/8/layout/process4"/>
    <dgm:cxn modelId="{8828EAEB-99FA-4BC5-ABCD-207070ECA818}" srcId="{99765E17-FB7E-4184-9C9E-DDB724B425EA}" destId="{F9BC3923-7DCA-4C9E-BD1E-0329808F5C14}" srcOrd="0" destOrd="0" parTransId="{A55326B3-BF27-4FAF-8BCD-64312BB2A6A5}" sibTransId="{F9A8DC9C-9179-4D0F-9D12-51087B01EC47}"/>
    <dgm:cxn modelId="{4F23E01E-94FB-4015-B245-9878C6EB8193}" srcId="{99765E17-FB7E-4184-9C9E-DDB724B425EA}" destId="{C46FCA45-76F5-45FA-9FCF-5ADEBC81A4FA}" srcOrd="3" destOrd="0" parTransId="{23BF8109-7BD6-4727-8A9A-06CA94ECAF3C}" sibTransId="{318424EB-3CFC-496F-A59A-8135F500EC59}"/>
    <dgm:cxn modelId="{C8A1FF51-C47A-4918-916E-6BEC33976D8D}" type="presOf" srcId="{99765E17-FB7E-4184-9C9E-DDB724B425EA}" destId="{4E60A7DC-1F10-467A-9608-CFF2A7F1C62A}" srcOrd="0" destOrd="0" presId="urn:microsoft.com/office/officeart/2005/8/layout/process4"/>
    <dgm:cxn modelId="{77C29D7F-7434-4A95-A1DF-2BC68DC3C021}" srcId="{99765E17-FB7E-4184-9C9E-DDB724B425EA}" destId="{87310046-90CE-4614-B498-D521875FA0D0}" srcOrd="1" destOrd="0" parTransId="{530C3834-985B-47A6-97DB-CC8923B44B70}" sibTransId="{57B89C00-429C-4F32-B356-4A709BC021BF}"/>
    <dgm:cxn modelId="{08E0B027-3B60-4AA8-838F-DEF2496801D5}" type="presOf" srcId="{772309A2-B353-4961-BAEC-91E981266C00}" destId="{B8844385-C32A-4725-A092-00C681E15D73}" srcOrd="0" destOrd="0" presId="urn:microsoft.com/office/officeart/2005/8/layout/process4"/>
    <dgm:cxn modelId="{E23668B3-4B20-4BA7-B3E4-563533B56743}" type="presOf" srcId="{87310046-90CE-4614-B498-D521875FA0D0}" destId="{929706F6-75C1-4F42-9B4A-5CAF62BD397F}" srcOrd="0" destOrd="0" presId="urn:microsoft.com/office/officeart/2005/8/layout/process4"/>
    <dgm:cxn modelId="{09296F7E-DB8B-4BA1-B306-6BCE4DB6292D}" type="presOf" srcId="{F9BC3923-7DCA-4C9E-BD1E-0329808F5C14}" destId="{159D9171-53A3-44D5-8808-17DD8D88196A}" srcOrd="0" destOrd="0" presId="urn:microsoft.com/office/officeart/2005/8/layout/process4"/>
    <dgm:cxn modelId="{29E2D8B0-5939-4F0F-91E3-FB80629B656B}" type="presParOf" srcId="{4E60A7DC-1F10-467A-9608-CFF2A7F1C62A}" destId="{CDB3FFD5-D5B0-4D78-B7E8-A9E25149CE41}" srcOrd="0" destOrd="0" presId="urn:microsoft.com/office/officeart/2005/8/layout/process4"/>
    <dgm:cxn modelId="{3581BA7F-DF89-4193-A828-470276877137}" type="presParOf" srcId="{CDB3FFD5-D5B0-4D78-B7E8-A9E25149CE41}" destId="{31F7E1DD-9CA7-4F36-94DA-06BA4811850B}" srcOrd="0" destOrd="0" presId="urn:microsoft.com/office/officeart/2005/8/layout/process4"/>
    <dgm:cxn modelId="{0FD32CD4-3ABB-4650-8C3D-A181F1B74028}" type="presParOf" srcId="{4E60A7DC-1F10-467A-9608-CFF2A7F1C62A}" destId="{40D73FAB-2F94-44F4-8EAC-8CEA23B07BE3}" srcOrd="1" destOrd="0" presId="urn:microsoft.com/office/officeart/2005/8/layout/process4"/>
    <dgm:cxn modelId="{1F11149F-8554-4AE8-BD58-E7C95E2A2D7C}" type="presParOf" srcId="{4E60A7DC-1F10-467A-9608-CFF2A7F1C62A}" destId="{A3D1CA8D-1C7D-4505-90B2-C471A54C26BE}" srcOrd="2" destOrd="0" presId="urn:microsoft.com/office/officeart/2005/8/layout/process4"/>
    <dgm:cxn modelId="{FF6C813B-E40C-440C-8A17-1E37676DE156}" type="presParOf" srcId="{A3D1CA8D-1C7D-4505-90B2-C471A54C26BE}" destId="{B8844385-C32A-4725-A092-00C681E15D73}" srcOrd="0" destOrd="0" presId="urn:microsoft.com/office/officeart/2005/8/layout/process4"/>
    <dgm:cxn modelId="{F8F28037-88B5-4486-BA1C-61A68ECF68C8}" type="presParOf" srcId="{4E60A7DC-1F10-467A-9608-CFF2A7F1C62A}" destId="{CFC5E750-193D-475B-81B1-50AAA74CB1FD}" srcOrd="3" destOrd="0" presId="urn:microsoft.com/office/officeart/2005/8/layout/process4"/>
    <dgm:cxn modelId="{963002D7-5979-4C08-AAE0-5C3580E061DF}" type="presParOf" srcId="{4E60A7DC-1F10-467A-9608-CFF2A7F1C62A}" destId="{087680E7-1AAE-4747-938D-D45239885A42}" srcOrd="4" destOrd="0" presId="urn:microsoft.com/office/officeart/2005/8/layout/process4"/>
    <dgm:cxn modelId="{256E310F-2733-43D2-863D-183B4734B42A}" type="presParOf" srcId="{087680E7-1AAE-4747-938D-D45239885A42}" destId="{929706F6-75C1-4F42-9B4A-5CAF62BD397F}" srcOrd="0" destOrd="0" presId="urn:microsoft.com/office/officeart/2005/8/layout/process4"/>
    <dgm:cxn modelId="{A6913830-903B-4213-AB4A-96E8E83012A1}" type="presParOf" srcId="{4E60A7DC-1F10-467A-9608-CFF2A7F1C62A}" destId="{DD31048B-A025-43ED-B83D-1FC5C01ED561}" srcOrd="5" destOrd="0" presId="urn:microsoft.com/office/officeart/2005/8/layout/process4"/>
    <dgm:cxn modelId="{58F33EC2-20E1-4268-B5DF-B2BC256F1623}" type="presParOf" srcId="{4E60A7DC-1F10-467A-9608-CFF2A7F1C62A}" destId="{E3B85FF0-F5E1-4F42-960F-CED172DF7FDF}" srcOrd="6" destOrd="0" presId="urn:microsoft.com/office/officeart/2005/8/layout/process4"/>
    <dgm:cxn modelId="{43AE68FF-31AF-45A1-8024-B304D25621FF}" type="presParOf" srcId="{E3B85FF0-F5E1-4F42-960F-CED172DF7FDF}" destId="{159D9171-53A3-44D5-8808-17DD8D8819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765E17-FB7E-4184-9C9E-DDB724B425EA}" type="doc">
      <dgm:prSet loTypeId="urn:microsoft.com/office/officeart/2005/8/layout/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9BC3923-7DCA-4C9E-BD1E-0329808F5C1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Good</a:t>
          </a:r>
        </a:p>
      </dgm:t>
    </dgm:pt>
    <dgm:pt modelId="{A55326B3-BF27-4FAF-8BCD-64312BB2A6A5}" type="parTrans" cxnId="{8828EAEB-99FA-4BC5-ABCD-207070ECA818}">
      <dgm:prSet/>
      <dgm:spPr/>
      <dgm:t>
        <a:bodyPr/>
        <a:lstStyle/>
        <a:p>
          <a:endParaRPr lang="en-US" sz="1600"/>
        </a:p>
      </dgm:t>
    </dgm:pt>
    <dgm:pt modelId="{F9A8DC9C-9179-4D0F-9D12-51087B01EC47}" type="sibTrans" cxnId="{8828EAEB-99FA-4BC5-ABCD-207070ECA818}">
      <dgm:prSet custT="1"/>
      <dgm:spPr/>
      <dgm:t>
        <a:bodyPr/>
        <a:lstStyle/>
        <a:p>
          <a:endParaRPr lang="en-US" sz="1600"/>
        </a:p>
      </dgm:t>
    </dgm:pt>
    <dgm:pt modelId="{87310046-90CE-4614-B498-D521875FA0D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Treated</a:t>
          </a:r>
          <a:r>
            <a:rPr lang="en-US" sz="1600" baseline="0" dirty="0" smtClean="0">
              <a:solidFill>
                <a:schemeClr val="tx1"/>
              </a:solidFill>
            </a:rPr>
            <a:t> in Emergency Department following car accident. </a:t>
          </a:r>
        </a:p>
        <a:p>
          <a:r>
            <a:rPr lang="en-US" sz="1600" baseline="0" dirty="0" smtClean="0">
              <a:solidFill>
                <a:schemeClr val="tx1"/>
              </a:solidFill>
            </a:rPr>
            <a:t>Cast on foot; </a:t>
          </a:r>
          <a:r>
            <a:rPr lang="en-US" sz="1600" baseline="0" dirty="0" err="1" smtClean="0">
              <a:solidFill>
                <a:schemeClr val="tx1"/>
              </a:solidFill>
            </a:rPr>
            <a:t>Dilaudid</a:t>
          </a:r>
          <a:r>
            <a:rPr lang="en-US" sz="1600" baseline="0" dirty="0" smtClean="0">
              <a:solidFill>
                <a:schemeClr val="tx1"/>
              </a:solidFill>
            </a:rPr>
            <a:t> 4 mg 4x day, </a:t>
          </a:r>
          <a:r>
            <a:rPr lang="en-US" sz="1600" baseline="0" dirty="0" smtClean="0">
              <a:solidFill>
                <a:schemeClr val="tx1"/>
              </a:solidFill>
            </a:rPr>
            <a:t>physical </a:t>
          </a:r>
          <a:r>
            <a:rPr lang="en-US" sz="1600" baseline="0" dirty="0" smtClean="0">
              <a:solidFill>
                <a:schemeClr val="tx1"/>
              </a:solidFill>
            </a:rPr>
            <a:t>therapy  </a:t>
          </a:r>
          <a:endParaRPr lang="en-US" sz="1600" dirty="0" smtClean="0">
            <a:solidFill>
              <a:schemeClr val="tx1"/>
            </a:solidFill>
          </a:endParaRPr>
        </a:p>
      </dgm:t>
    </dgm:pt>
    <dgm:pt modelId="{57B89C00-429C-4F32-B356-4A709BC021BF}" type="sibTrans" cxnId="{77C29D7F-7434-4A95-A1DF-2BC68DC3C021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30C3834-985B-47A6-97DB-CC8923B44B70}" type="parTrans" cxnId="{77C29D7F-7434-4A95-A1DF-2BC68DC3C02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E60A7DC-1F10-467A-9608-CFF2A7F1C62A}" type="pres">
      <dgm:prSet presAssocID="{99765E17-FB7E-4184-9C9E-DDB724B42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DC8F0E-D119-4AB0-9287-7D2065A0470F}" type="pres">
      <dgm:prSet presAssocID="{87310046-90CE-4614-B498-D521875FA0D0}" presName="boxAndChildren" presStyleCnt="0"/>
      <dgm:spPr/>
    </dgm:pt>
    <dgm:pt modelId="{5CDB907F-4F16-4F6F-B447-42C92EC325D8}" type="pres">
      <dgm:prSet presAssocID="{87310046-90CE-4614-B498-D521875FA0D0}" presName="parentTextBox" presStyleLbl="node1" presStyleIdx="0" presStyleCnt="2"/>
      <dgm:spPr/>
      <dgm:t>
        <a:bodyPr/>
        <a:lstStyle/>
        <a:p>
          <a:endParaRPr lang="en-US"/>
        </a:p>
      </dgm:t>
    </dgm:pt>
    <dgm:pt modelId="{DD31048B-A025-43ED-B83D-1FC5C01ED561}" type="pres">
      <dgm:prSet presAssocID="{F9A8DC9C-9179-4D0F-9D12-51087B01EC47}" presName="sp" presStyleCnt="0"/>
      <dgm:spPr/>
    </dgm:pt>
    <dgm:pt modelId="{E3B85FF0-F5E1-4F42-960F-CED172DF7FDF}" type="pres">
      <dgm:prSet presAssocID="{F9BC3923-7DCA-4C9E-BD1E-0329808F5C14}" presName="arrowAndChildren" presStyleCnt="0"/>
      <dgm:spPr/>
    </dgm:pt>
    <dgm:pt modelId="{159D9171-53A3-44D5-8808-17DD8D88196A}" type="pres">
      <dgm:prSet presAssocID="{F9BC3923-7DCA-4C9E-BD1E-0329808F5C14}" presName="parentTextArrow" presStyleLbl="node1" presStyleIdx="1" presStyleCnt="2" custScaleY="82645" custLinFactNeighborY="-2732"/>
      <dgm:spPr/>
      <dgm:t>
        <a:bodyPr/>
        <a:lstStyle/>
        <a:p>
          <a:endParaRPr lang="en-US"/>
        </a:p>
      </dgm:t>
    </dgm:pt>
  </dgm:ptLst>
  <dgm:cxnLst>
    <dgm:cxn modelId="{53440339-BAB5-47B9-B245-AD0DA15124E7}" type="presOf" srcId="{87310046-90CE-4614-B498-D521875FA0D0}" destId="{5CDB907F-4F16-4F6F-B447-42C92EC325D8}" srcOrd="0" destOrd="0" presId="urn:microsoft.com/office/officeart/2005/8/layout/process4"/>
    <dgm:cxn modelId="{8828EAEB-99FA-4BC5-ABCD-207070ECA818}" srcId="{99765E17-FB7E-4184-9C9E-DDB724B425EA}" destId="{F9BC3923-7DCA-4C9E-BD1E-0329808F5C14}" srcOrd="0" destOrd="0" parTransId="{A55326B3-BF27-4FAF-8BCD-64312BB2A6A5}" sibTransId="{F9A8DC9C-9179-4D0F-9D12-51087B01EC47}"/>
    <dgm:cxn modelId="{77C29D7F-7434-4A95-A1DF-2BC68DC3C021}" srcId="{99765E17-FB7E-4184-9C9E-DDB724B425EA}" destId="{87310046-90CE-4614-B498-D521875FA0D0}" srcOrd="1" destOrd="0" parTransId="{530C3834-985B-47A6-97DB-CC8923B44B70}" sibTransId="{57B89C00-429C-4F32-B356-4A709BC021BF}"/>
    <dgm:cxn modelId="{58D75EE0-76EE-4861-BF65-01447BAD4A64}" type="presOf" srcId="{99765E17-FB7E-4184-9C9E-DDB724B425EA}" destId="{4E60A7DC-1F10-467A-9608-CFF2A7F1C62A}" srcOrd="0" destOrd="0" presId="urn:microsoft.com/office/officeart/2005/8/layout/process4"/>
    <dgm:cxn modelId="{269C5F04-7D0B-45B2-88A9-D75C796305C2}" type="presOf" srcId="{F9BC3923-7DCA-4C9E-BD1E-0329808F5C14}" destId="{159D9171-53A3-44D5-8808-17DD8D88196A}" srcOrd="0" destOrd="0" presId="urn:microsoft.com/office/officeart/2005/8/layout/process4"/>
    <dgm:cxn modelId="{C6192323-2C66-41BA-ADD1-9F8531DC3C72}" type="presParOf" srcId="{4E60A7DC-1F10-467A-9608-CFF2A7F1C62A}" destId="{01DC8F0E-D119-4AB0-9287-7D2065A0470F}" srcOrd="0" destOrd="0" presId="urn:microsoft.com/office/officeart/2005/8/layout/process4"/>
    <dgm:cxn modelId="{C50969AF-C849-4036-A709-1C5F3259221D}" type="presParOf" srcId="{01DC8F0E-D119-4AB0-9287-7D2065A0470F}" destId="{5CDB907F-4F16-4F6F-B447-42C92EC325D8}" srcOrd="0" destOrd="0" presId="urn:microsoft.com/office/officeart/2005/8/layout/process4"/>
    <dgm:cxn modelId="{E89FB22E-351A-4B86-9A32-61C1DDA24767}" type="presParOf" srcId="{4E60A7DC-1F10-467A-9608-CFF2A7F1C62A}" destId="{DD31048B-A025-43ED-B83D-1FC5C01ED561}" srcOrd="1" destOrd="0" presId="urn:microsoft.com/office/officeart/2005/8/layout/process4"/>
    <dgm:cxn modelId="{6DCB9667-32E8-4292-A72A-F1813398652C}" type="presParOf" srcId="{4E60A7DC-1F10-467A-9608-CFF2A7F1C62A}" destId="{E3B85FF0-F5E1-4F42-960F-CED172DF7FDF}" srcOrd="2" destOrd="0" presId="urn:microsoft.com/office/officeart/2005/8/layout/process4"/>
    <dgm:cxn modelId="{D57C2AE4-754F-461B-AEBB-EE3AC722809F}" type="presParOf" srcId="{E3B85FF0-F5E1-4F42-960F-CED172DF7FDF}" destId="{159D9171-53A3-44D5-8808-17DD8D8819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765E17-FB7E-4184-9C9E-DDB724B425EA}" type="doc">
      <dgm:prSet loTypeId="urn:microsoft.com/office/officeart/2005/8/layout/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7310046-90CE-4614-B498-D521875FA0D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Cholesterol: Atorvastatin 80 mg 1x day. Osteoporosis: </a:t>
          </a:r>
          <a:r>
            <a:rPr lang="en-US" sz="1600" dirty="0" err="1" smtClean="0">
              <a:solidFill>
                <a:schemeClr val="tx1"/>
              </a:solidFill>
            </a:rPr>
            <a:t>Evista</a:t>
          </a:r>
          <a:r>
            <a:rPr lang="en-US" sz="1600" dirty="0" smtClean="0">
              <a:solidFill>
                <a:schemeClr val="tx1"/>
              </a:solidFill>
            </a:rPr>
            <a:t>, 60 mg, 1x day  </a:t>
          </a:r>
        </a:p>
      </dgm:t>
    </dgm:pt>
    <dgm:pt modelId="{530C3834-985B-47A6-97DB-CC8923B44B70}" type="parTrans" cxnId="{77C29D7F-7434-4A95-A1DF-2BC68DC3C02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7B89C00-429C-4F32-B356-4A709BC021BF}" type="sibTrans" cxnId="{77C29D7F-7434-4A95-A1DF-2BC68DC3C021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72309A2-B353-4961-BAEC-91E981266C00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Suffers</a:t>
          </a:r>
          <a:r>
            <a:rPr lang="en-US" sz="1600" baseline="0" dirty="0" smtClean="0">
              <a:solidFill>
                <a:schemeClr val="tx1"/>
              </a:solidFill>
            </a:rPr>
            <a:t> massive AMI while alone in house; undergoes emergency triple bypass surgery</a:t>
          </a:r>
          <a:endParaRPr lang="en-US" sz="1600" dirty="0">
            <a:solidFill>
              <a:schemeClr val="tx1"/>
            </a:solidFill>
          </a:endParaRPr>
        </a:p>
      </dgm:t>
    </dgm:pt>
    <dgm:pt modelId="{3B201F9A-CD74-4535-BB73-6EC2ED4F043D}" type="parTrans" cxnId="{6A2F797B-9CBA-452C-B10B-A1A51B6DCE6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2F6F447-E43E-4E27-ADFF-A61877D80D29}" type="sibTrans" cxnId="{6A2F797B-9CBA-452C-B10B-A1A51B6DCE63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1A7252B-4F6C-47C3-8EE0-695F9B3FC5D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Released</a:t>
          </a:r>
          <a:r>
            <a:rPr lang="en-US" sz="1600" baseline="0" dirty="0" smtClean="0">
              <a:solidFill>
                <a:schemeClr val="tx1"/>
              </a:solidFill>
            </a:rPr>
            <a:t> from hospital within 3 days </a:t>
          </a:r>
          <a:endParaRPr lang="en-US" sz="1600" dirty="0">
            <a:solidFill>
              <a:schemeClr val="tx1"/>
            </a:solidFill>
          </a:endParaRPr>
        </a:p>
      </dgm:t>
    </dgm:pt>
    <dgm:pt modelId="{2FE2BCE5-F100-441A-8660-C3D7C306C838}" type="parTrans" cxnId="{7FFFB94E-E883-4DA7-8577-B16A83FA35F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9903624-96B3-4381-B219-542D7B4FA9B7}" type="sibTrans" cxnId="{7FFFB94E-E883-4DA7-8577-B16A83FA35F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9BC3923-7DCA-4C9E-BD1E-0329808F5C1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Former smoker, high cholesterol, osteoporosis</a:t>
          </a:r>
        </a:p>
      </dgm:t>
    </dgm:pt>
    <dgm:pt modelId="{A55326B3-BF27-4FAF-8BCD-64312BB2A6A5}" type="parTrans" cxnId="{8828EAEB-99FA-4BC5-ABCD-207070ECA818}">
      <dgm:prSet/>
      <dgm:spPr/>
      <dgm:t>
        <a:bodyPr/>
        <a:lstStyle/>
        <a:p>
          <a:endParaRPr lang="en-US" sz="1600"/>
        </a:p>
      </dgm:t>
    </dgm:pt>
    <dgm:pt modelId="{F9A8DC9C-9179-4D0F-9D12-51087B01EC47}" type="sibTrans" cxnId="{8828EAEB-99FA-4BC5-ABCD-207070ECA818}">
      <dgm:prSet custT="1"/>
      <dgm:spPr/>
      <dgm:t>
        <a:bodyPr/>
        <a:lstStyle/>
        <a:p>
          <a:endParaRPr lang="en-US" sz="1600"/>
        </a:p>
      </dgm:t>
    </dgm:pt>
    <dgm:pt modelId="{D78D3029-AB00-4FF8-890A-DE8666E3D6B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New medications: ACE inhibitor, </a:t>
          </a:r>
          <a:r>
            <a:rPr lang="en-US" dirty="0" err="1" smtClean="0">
              <a:solidFill>
                <a:schemeClr val="tx1"/>
              </a:solidFill>
            </a:rPr>
            <a:t>lasix</a:t>
          </a:r>
          <a:r>
            <a:rPr lang="en-US" dirty="0" smtClean="0">
              <a:solidFill>
                <a:schemeClr val="tx1"/>
              </a:solidFill>
            </a:rPr>
            <a:t>; beta blocker; calcium channel blocker; cardiac rehab within 10 weeks of surgery</a:t>
          </a:r>
          <a:endParaRPr lang="en-US" dirty="0">
            <a:solidFill>
              <a:schemeClr val="tx1"/>
            </a:solidFill>
          </a:endParaRPr>
        </a:p>
      </dgm:t>
    </dgm:pt>
    <dgm:pt modelId="{77B49F80-3A55-4789-ACC6-9887DDDCB432}" type="parTrans" cxnId="{2EF9BFE1-7EE4-4706-BEFB-1929B4C0FB97}">
      <dgm:prSet/>
      <dgm:spPr/>
      <dgm:t>
        <a:bodyPr/>
        <a:lstStyle/>
        <a:p>
          <a:endParaRPr lang="en-US"/>
        </a:p>
      </dgm:t>
    </dgm:pt>
    <dgm:pt modelId="{47FA853D-ABD7-4FCA-B958-A7BD4F75720C}" type="sibTrans" cxnId="{2EF9BFE1-7EE4-4706-BEFB-1929B4C0FB97}">
      <dgm:prSet/>
      <dgm:spPr/>
      <dgm:t>
        <a:bodyPr/>
        <a:lstStyle/>
        <a:p>
          <a:endParaRPr lang="en-US"/>
        </a:p>
      </dgm:t>
    </dgm:pt>
    <dgm:pt modelId="{4E60A7DC-1F10-467A-9608-CFF2A7F1C62A}" type="pres">
      <dgm:prSet presAssocID="{99765E17-FB7E-4184-9C9E-DDB724B42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5D6C2-08B8-4112-87B8-30ECFE191D07}" type="pres">
      <dgm:prSet presAssocID="{A1A7252B-4F6C-47C3-8EE0-695F9B3FC5DF}" presName="boxAndChildren" presStyleCnt="0"/>
      <dgm:spPr/>
    </dgm:pt>
    <dgm:pt modelId="{9E503146-98B3-4088-A76E-B79F823FDD68}" type="pres">
      <dgm:prSet presAssocID="{A1A7252B-4F6C-47C3-8EE0-695F9B3FC5DF}" presName="parentTextBox" presStyleLbl="node1" presStyleIdx="0" presStyleCnt="5"/>
      <dgm:spPr/>
      <dgm:t>
        <a:bodyPr/>
        <a:lstStyle/>
        <a:p>
          <a:endParaRPr lang="en-US"/>
        </a:p>
      </dgm:t>
    </dgm:pt>
    <dgm:pt modelId="{D6A803B8-E74C-48AA-A11F-32570CABCBAC}" type="pres">
      <dgm:prSet presAssocID="{47FA853D-ABD7-4FCA-B958-A7BD4F75720C}" presName="sp" presStyleCnt="0"/>
      <dgm:spPr/>
    </dgm:pt>
    <dgm:pt modelId="{BE10435D-F857-444D-9167-F03865368D06}" type="pres">
      <dgm:prSet presAssocID="{D78D3029-AB00-4FF8-890A-DE8666E3D6B5}" presName="arrowAndChildren" presStyleCnt="0"/>
      <dgm:spPr/>
    </dgm:pt>
    <dgm:pt modelId="{08704559-E3AB-41FF-A5EB-468223381A8F}" type="pres">
      <dgm:prSet presAssocID="{D78D3029-AB00-4FF8-890A-DE8666E3D6B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40D73FAB-2F94-44F4-8EAC-8CEA23B07BE3}" type="pres">
      <dgm:prSet presAssocID="{72F6F447-E43E-4E27-ADFF-A61877D80D29}" presName="sp" presStyleCnt="0"/>
      <dgm:spPr/>
    </dgm:pt>
    <dgm:pt modelId="{A3D1CA8D-1C7D-4505-90B2-C471A54C26BE}" type="pres">
      <dgm:prSet presAssocID="{772309A2-B353-4961-BAEC-91E981266C00}" presName="arrowAndChildren" presStyleCnt="0"/>
      <dgm:spPr/>
    </dgm:pt>
    <dgm:pt modelId="{B8844385-C32A-4725-A092-00C681E15D73}" type="pres">
      <dgm:prSet presAssocID="{772309A2-B353-4961-BAEC-91E981266C00}" presName="parentTextArrow" presStyleLbl="node1" presStyleIdx="2" presStyleCnt="5" custScaleY="122517" custLinFactNeighborX="1064" custLinFactNeighborY="11530"/>
      <dgm:spPr/>
      <dgm:t>
        <a:bodyPr/>
        <a:lstStyle/>
        <a:p>
          <a:endParaRPr lang="en-US"/>
        </a:p>
      </dgm:t>
    </dgm:pt>
    <dgm:pt modelId="{CFC5E750-193D-475B-81B1-50AAA74CB1FD}" type="pres">
      <dgm:prSet presAssocID="{57B89C00-429C-4F32-B356-4A709BC021BF}" presName="sp" presStyleCnt="0"/>
      <dgm:spPr/>
    </dgm:pt>
    <dgm:pt modelId="{087680E7-1AAE-4747-938D-D45239885A42}" type="pres">
      <dgm:prSet presAssocID="{87310046-90CE-4614-B498-D521875FA0D0}" presName="arrowAndChildren" presStyleCnt="0"/>
      <dgm:spPr/>
    </dgm:pt>
    <dgm:pt modelId="{929706F6-75C1-4F42-9B4A-5CAF62BD397F}" type="pres">
      <dgm:prSet presAssocID="{87310046-90CE-4614-B498-D521875FA0D0}" presName="parentTextArrow" presStyleLbl="node1" presStyleIdx="3" presStyleCnt="5" custLinFactNeighborX="-5319" custLinFactNeighborY="-6933"/>
      <dgm:spPr/>
      <dgm:t>
        <a:bodyPr/>
        <a:lstStyle/>
        <a:p>
          <a:endParaRPr lang="en-US"/>
        </a:p>
      </dgm:t>
    </dgm:pt>
    <dgm:pt modelId="{DD31048B-A025-43ED-B83D-1FC5C01ED561}" type="pres">
      <dgm:prSet presAssocID="{F9A8DC9C-9179-4D0F-9D12-51087B01EC47}" presName="sp" presStyleCnt="0"/>
      <dgm:spPr/>
    </dgm:pt>
    <dgm:pt modelId="{E3B85FF0-F5E1-4F42-960F-CED172DF7FDF}" type="pres">
      <dgm:prSet presAssocID="{F9BC3923-7DCA-4C9E-BD1E-0329808F5C14}" presName="arrowAndChildren" presStyleCnt="0"/>
      <dgm:spPr/>
    </dgm:pt>
    <dgm:pt modelId="{159D9171-53A3-44D5-8808-17DD8D88196A}" type="pres">
      <dgm:prSet presAssocID="{F9BC3923-7DCA-4C9E-BD1E-0329808F5C14}" presName="parentTextArrow" presStyleLbl="node1" presStyleIdx="4" presStyleCnt="5" custLinFactNeighborX="-1064" custLinFactNeighborY="-291"/>
      <dgm:spPr/>
      <dgm:t>
        <a:bodyPr/>
        <a:lstStyle/>
        <a:p>
          <a:endParaRPr lang="en-US"/>
        </a:p>
      </dgm:t>
    </dgm:pt>
  </dgm:ptLst>
  <dgm:cxnLst>
    <dgm:cxn modelId="{8828EAEB-99FA-4BC5-ABCD-207070ECA818}" srcId="{99765E17-FB7E-4184-9C9E-DDB724B425EA}" destId="{F9BC3923-7DCA-4C9E-BD1E-0329808F5C14}" srcOrd="0" destOrd="0" parTransId="{A55326B3-BF27-4FAF-8BCD-64312BB2A6A5}" sibTransId="{F9A8DC9C-9179-4D0F-9D12-51087B01EC47}"/>
    <dgm:cxn modelId="{77C29D7F-7434-4A95-A1DF-2BC68DC3C021}" srcId="{99765E17-FB7E-4184-9C9E-DDB724B425EA}" destId="{87310046-90CE-4614-B498-D521875FA0D0}" srcOrd="1" destOrd="0" parTransId="{530C3834-985B-47A6-97DB-CC8923B44B70}" sibTransId="{57B89C00-429C-4F32-B356-4A709BC021BF}"/>
    <dgm:cxn modelId="{62710799-4758-403C-9BC0-E1206CB7423B}" type="presOf" srcId="{99765E17-FB7E-4184-9C9E-DDB724B425EA}" destId="{4E60A7DC-1F10-467A-9608-CFF2A7F1C62A}" srcOrd="0" destOrd="0" presId="urn:microsoft.com/office/officeart/2005/8/layout/process4"/>
    <dgm:cxn modelId="{6A9A28CF-4322-4D82-B9C7-061DA69D198E}" type="presOf" srcId="{D78D3029-AB00-4FF8-890A-DE8666E3D6B5}" destId="{08704559-E3AB-41FF-A5EB-468223381A8F}" srcOrd="0" destOrd="0" presId="urn:microsoft.com/office/officeart/2005/8/layout/process4"/>
    <dgm:cxn modelId="{63F8657C-3C6B-4CAD-B6C2-6E46D01969B6}" type="presOf" srcId="{A1A7252B-4F6C-47C3-8EE0-695F9B3FC5DF}" destId="{9E503146-98B3-4088-A76E-B79F823FDD68}" srcOrd="0" destOrd="0" presId="urn:microsoft.com/office/officeart/2005/8/layout/process4"/>
    <dgm:cxn modelId="{6A2F797B-9CBA-452C-B10B-A1A51B6DCE63}" srcId="{99765E17-FB7E-4184-9C9E-DDB724B425EA}" destId="{772309A2-B353-4961-BAEC-91E981266C00}" srcOrd="2" destOrd="0" parTransId="{3B201F9A-CD74-4535-BB73-6EC2ED4F043D}" sibTransId="{72F6F447-E43E-4E27-ADFF-A61877D80D29}"/>
    <dgm:cxn modelId="{2EF9BFE1-7EE4-4706-BEFB-1929B4C0FB97}" srcId="{99765E17-FB7E-4184-9C9E-DDB724B425EA}" destId="{D78D3029-AB00-4FF8-890A-DE8666E3D6B5}" srcOrd="3" destOrd="0" parTransId="{77B49F80-3A55-4789-ACC6-9887DDDCB432}" sibTransId="{47FA853D-ABD7-4FCA-B958-A7BD4F75720C}"/>
    <dgm:cxn modelId="{C38B4540-DE5A-4C1A-B2D1-7910C3F7E6E9}" type="presOf" srcId="{772309A2-B353-4961-BAEC-91E981266C00}" destId="{B8844385-C32A-4725-A092-00C681E15D73}" srcOrd="0" destOrd="0" presId="urn:microsoft.com/office/officeart/2005/8/layout/process4"/>
    <dgm:cxn modelId="{5880E9E2-D1D9-49FD-BDED-9295C820F495}" type="presOf" srcId="{F9BC3923-7DCA-4C9E-BD1E-0329808F5C14}" destId="{159D9171-53A3-44D5-8808-17DD8D88196A}" srcOrd="0" destOrd="0" presId="urn:microsoft.com/office/officeart/2005/8/layout/process4"/>
    <dgm:cxn modelId="{7FFFB94E-E883-4DA7-8577-B16A83FA35F9}" srcId="{99765E17-FB7E-4184-9C9E-DDB724B425EA}" destId="{A1A7252B-4F6C-47C3-8EE0-695F9B3FC5DF}" srcOrd="4" destOrd="0" parTransId="{2FE2BCE5-F100-441A-8660-C3D7C306C838}" sibTransId="{89903624-96B3-4381-B219-542D7B4FA9B7}"/>
    <dgm:cxn modelId="{AD0D1577-36DA-4638-A1F0-B14913319A59}" type="presOf" srcId="{87310046-90CE-4614-B498-D521875FA0D0}" destId="{929706F6-75C1-4F42-9B4A-5CAF62BD397F}" srcOrd="0" destOrd="0" presId="urn:microsoft.com/office/officeart/2005/8/layout/process4"/>
    <dgm:cxn modelId="{A3B49669-DE84-456D-AFAD-63FE14C98F61}" type="presParOf" srcId="{4E60A7DC-1F10-467A-9608-CFF2A7F1C62A}" destId="{FBE5D6C2-08B8-4112-87B8-30ECFE191D07}" srcOrd="0" destOrd="0" presId="urn:microsoft.com/office/officeart/2005/8/layout/process4"/>
    <dgm:cxn modelId="{A4B828EC-ABEB-418B-9AF2-5F6C15E50CED}" type="presParOf" srcId="{FBE5D6C2-08B8-4112-87B8-30ECFE191D07}" destId="{9E503146-98B3-4088-A76E-B79F823FDD68}" srcOrd="0" destOrd="0" presId="urn:microsoft.com/office/officeart/2005/8/layout/process4"/>
    <dgm:cxn modelId="{A2DA31FB-D9D4-49C1-9403-1019D48D010B}" type="presParOf" srcId="{4E60A7DC-1F10-467A-9608-CFF2A7F1C62A}" destId="{D6A803B8-E74C-48AA-A11F-32570CABCBAC}" srcOrd="1" destOrd="0" presId="urn:microsoft.com/office/officeart/2005/8/layout/process4"/>
    <dgm:cxn modelId="{E53A1569-F8BF-42B9-B5D2-E2973B0FA930}" type="presParOf" srcId="{4E60A7DC-1F10-467A-9608-CFF2A7F1C62A}" destId="{BE10435D-F857-444D-9167-F03865368D06}" srcOrd="2" destOrd="0" presId="urn:microsoft.com/office/officeart/2005/8/layout/process4"/>
    <dgm:cxn modelId="{F1BDB926-8A23-4742-B5E0-B7127E3F5797}" type="presParOf" srcId="{BE10435D-F857-444D-9167-F03865368D06}" destId="{08704559-E3AB-41FF-A5EB-468223381A8F}" srcOrd="0" destOrd="0" presId="urn:microsoft.com/office/officeart/2005/8/layout/process4"/>
    <dgm:cxn modelId="{5210F8CC-6BF4-4850-A175-0240E19652FE}" type="presParOf" srcId="{4E60A7DC-1F10-467A-9608-CFF2A7F1C62A}" destId="{40D73FAB-2F94-44F4-8EAC-8CEA23B07BE3}" srcOrd="3" destOrd="0" presId="urn:microsoft.com/office/officeart/2005/8/layout/process4"/>
    <dgm:cxn modelId="{01753AE4-C084-48C3-91BF-ECA43F55C39E}" type="presParOf" srcId="{4E60A7DC-1F10-467A-9608-CFF2A7F1C62A}" destId="{A3D1CA8D-1C7D-4505-90B2-C471A54C26BE}" srcOrd="4" destOrd="0" presId="urn:microsoft.com/office/officeart/2005/8/layout/process4"/>
    <dgm:cxn modelId="{BE2B7BBB-29FD-43A0-8C88-A86A91020956}" type="presParOf" srcId="{A3D1CA8D-1C7D-4505-90B2-C471A54C26BE}" destId="{B8844385-C32A-4725-A092-00C681E15D73}" srcOrd="0" destOrd="0" presId="urn:microsoft.com/office/officeart/2005/8/layout/process4"/>
    <dgm:cxn modelId="{683A69E4-353C-46DA-9739-67A0F3742202}" type="presParOf" srcId="{4E60A7DC-1F10-467A-9608-CFF2A7F1C62A}" destId="{CFC5E750-193D-475B-81B1-50AAA74CB1FD}" srcOrd="5" destOrd="0" presId="urn:microsoft.com/office/officeart/2005/8/layout/process4"/>
    <dgm:cxn modelId="{CC4A17B3-1E0C-47E6-A522-5464E257A3C2}" type="presParOf" srcId="{4E60A7DC-1F10-467A-9608-CFF2A7F1C62A}" destId="{087680E7-1AAE-4747-938D-D45239885A42}" srcOrd="6" destOrd="0" presId="urn:microsoft.com/office/officeart/2005/8/layout/process4"/>
    <dgm:cxn modelId="{876C025C-8FDB-4BE7-A1BD-0368914C4BA0}" type="presParOf" srcId="{087680E7-1AAE-4747-938D-D45239885A42}" destId="{929706F6-75C1-4F42-9B4A-5CAF62BD397F}" srcOrd="0" destOrd="0" presId="urn:microsoft.com/office/officeart/2005/8/layout/process4"/>
    <dgm:cxn modelId="{88EC19D0-30FB-4384-9EA9-743A279180F3}" type="presParOf" srcId="{4E60A7DC-1F10-467A-9608-CFF2A7F1C62A}" destId="{DD31048B-A025-43ED-B83D-1FC5C01ED561}" srcOrd="7" destOrd="0" presId="urn:microsoft.com/office/officeart/2005/8/layout/process4"/>
    <dgm:cxn modelId="{B4303776-A2C3-41BF-904E-935B6FEBA872}" type="presParOf" srcId="{4E60A7DC-1F10-467A-9608-CFF2A7F1C62A}" destId="{E3B85FF0-F5E1-4F42-960F-CED172DF7FDF}" srcOrd="8" destOrd="0" presId="urn:microsoft.com/office/officeart/2005/8/layout/process4"/>
    <dgm:cxn modelId="{6726089C-2FBE-42AA-AA66-7AEE05D42923}" type="presParOf" srcId="{E3B85FF0-F5E1-4F42-960F-CED172DF7FDF}" destId="{159D9171-53A3-44D5-8808-17DD8D8819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03146-98B3-4088-A76E-B79F823FDD68}">
      <dsp:nvSpPr>
        <dsp:cNvPr id="0" name=""/>
        <dsp:cNvSpPr/>
      </dsp:nvSpPr>
      <dsp:spPr>
        <a:xfrm>
          <a:off x="0" y="3598614"/>
          <a:ext cx="7162800" cy="59038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Methylphenidate 54 mg 1x day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3598614"/>
        <a:ext cx="7162800" cy="590382"/>
      </dsp:txXfrm>
    </dsp:sp>
    <dsp:sp modelId="{33047F48-5B51-4719-92CB-45BAEFDC0080}">
      <dsp:nvSpPr>
        <dsp:cNvPr id="0" name=""/>
        <dsp:cNvSpPr/>
      </dsp:nvSpPr>
      <dsp:spPr>
        <a:xfrm rot="10800000">
          <a:off x="0" y="2699461"/>
          <a:ext cx="7162800" cy="908008"/>
        </a:xfrm>
        <a:prstGeom prst="upArrowCallout">
          <a:avLst/>
        </a:prstGeom>
        <a:solidFill>
          <a:schemeClr val="accent2">
            <a:shade val="80000"/>
            <a:hueOff val="-146592"/>
            <a:satOff val="1435"/>
            <a:lumOff val="7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Son:</a:t>
          </a:r>
          <a:r>
            <a:rPr lang="en-US" sz="1600" kern="1200" baseline="0" dirty="0" smtClean="0">
              <a:solidFill>
                <a:schemeClr val="tx1"/>
              </a:solidFill>
            </a:rPr>
            <a:t> ADHD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0" y="2699461"/>
        <a:ext cx="7162800" cy="589996"/>
      </dsp:txXfrm>
    </dsp:sp>
    <dsp:sp modelId="{B8844385-C32A-4725-A092-00C681E15D73}">
      <dsp:nvSpPr>
        <dsp:cNvPr id="0" name=""/>
        <dsp:cNvSpPr/>
      </dsp:nvSpPr>
      <dsp:spPr>
        <a:xfrm rot="10800000">
          <a:off x="0" y="1828802"/>
          <a:ext cx="7162800" cy="908008"/>
        </a:xfrm>
        <a:prstGeom prst="upArrowCallout">
          <a:avLst/>
        </a:prstGeom>
        <a:solidFill>
          <a:schemeClr val="accent2">
            <a:shade val="80000"/>
            <a:hueOff val="-293184"/>
            <a:satOff val="2869"/>
            <a:lumOff val="149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Ventolin bronchodilator 3x day;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 Advair aerosol 2x day for 2 weeks a month on average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0" y="1828802"/>
        <a:ext cx="7162800" cy="589996"/>
      </dsp:txXfrm>
    </dsp:sp>
    <dsp:sp modelId="{929706F6-75C1-4F42-9B4A-5CAF62BD397F}">
      <dsp:nvSpPr>
        <dsp:cNvPr id="0" name=""/>
        <dsp:cNvSpPr/>
      </dsp:nvSpPr>
      <dsp:spPr>
        <a:xfrm rot="10800000">
          <a:off x="0" y="838203"/>
          <a:ext cx="7162800" cy="908008"/>
        </a:xfrm>
        <a:prstGeom prst="upArrowCallout">
          <a:avLst/>
        </a:prstGeom>
        <a:solidFill>
          <a:schemeClr val="accent2">
            <a:shade val="80000"/>
            <a:hueOff val="-439777"/>
            <a:satOff val="4304"/>
            <a:lumOff val="22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Husband’s Health: Asthma</a:t>
          </a:r>
        </a:p>
      </dsp:txBody>
      <dsp:txXfrm rot="10800000">
        <a:off x="0" y="838203"/>
        <a:ext cx="7162800" cy="589996"/>
      </dsp:txXfrm>
    </dsp:sp>
    <dsp:sp modelId="{159D9171-53A3-44D5-8808-17DD8D88196A}">
      <dsp:nvSpPr>
        <dsp:cNvPr id="0" name=""/>
        <dsp:cNvSpPr/>
      </dsp:nvSpPr>
      <dsp:spPr>
        <a:xfrm rot="10800000">
          <a:off x="0" y="2003"/>
          <a:ext cx="7162800" cy="908008"/>
        </a:xfrm>
        <a:prstGeom prst="upArrowCallout">
          <a:avLst/>
        </a:prstGeom>
        <a:solidFill>
          <a:schemeClr val="accent2">
            <a:shade val="80000"/>
            <a:hueOff val="-586369"/>
            <a:satOff val="5739"/>
            <a:lumOff val="298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Sally and Daughter’s Health: Good</a:t>
          </a:r>
        </a:p>
      </dsp:txBody>
      <dsp:txXfrm rot="10800000">
        <a:off x="0" y="2003"/>
        <a:ext cx="7162800" cy="589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F6FAC-EC67-45BB-9F8D-A7EC49F2D82D}">
      <dsp:nvSpPr>
        <dsp:cNvPr id="0" name=""/>
        <dsp:cNvSpPr/>
      </dsp:nvSpPr>
      <dsp:spPr>
        <a:xfrm>
          <a:off x="0" y="3437528"/>
          <a:ext cx="7162800" cy="75204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err="1" smtClean="0">
              <a:solidFill>
                <a:schemeClr val="tx1"/>
              </a:solidFill>
            </a:rPr>
            <a:t>Voltaren</a:t>
          </a:r>
          <a:r>
            <a:rPr lang="en-US" sz="1600" kern="1200" baseline="0" dirty="0" smtClean="0">
              <a:solidFill>
                <a:schemeClr val="tx1"/>
              </a:solidFill>
            </a:rPr>
            <a:t> (150 mg daily)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3437528"/>
        <a:ext cx="7162800" cy="752047"/>
      </dsp:txXfrm>
    </dsp:sp>
    <dsp:sp modelId="{B8844385-C32A-4725-A092-00C681E15D73}">
      <dsp:nvSpPr>
        <dsp:cNvPr id="0" name=""/>
        <dsp:cNvSpPr/>
      </dsp:nvSpPr>
      <dsp:spPr>
        <a:xfrm rot="10800000">
          <a:off x="0" y="2292160"/>
          <a:ext cx="7162800" cy="1156648"/>
        </a:xfrm>
        <a:prstGeom prst="upArrowCallout">
          <a:avLst/>
        </a:prstGeom>
        <a:solidFill>
          <a:schemeClr val="accent2">
            <a:shade val="80000"/>
            <a:hueOff val="-195456"/>
            <a:satOff val="1913"/>
            <a:lumOff val="99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Husband: rheumatoid arthritis (knee pain)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0" y="2292160"/>
        <a:ext cx="7162800" cy="751555"/>
      </dsp:txXfrm>
    </dsp:sp>
    <dsp:sp modelId="{929706F6-75C1-4F42-9B4A-5CAF62BD397F}">
      <dsp:nvSpPr>
        <dsp:cNvPr id="0" name=""/>
        <dsp:cNvSpPr/>
      </dsp:nvSpPr>
      <dsp:spPr>
        <a:xfrm rot="10800000">
          <a:off x="0" y="1066602"/>
          <a:ext cx="7162800" cy="1156648"/>
        </a:xfrm>
        <a:prstGeom prst="upArrowCallout">
          <a:avLst/>
        </a:prstGeom>
        <a:solidFill>
          <a:schemeClr val="accent2">
            <a:shade val="80000"/>
            <a:hueOff val="-390913"/>
            <a:satOff val="3826"/>
            <a:lumOff val="19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Osteopenia: Actonel (5 mg daily); Cholesterol: </a:t>
          </a:r>
          <a:r>
            <a:rPr lang="en-US" sz="1600" kern="1200" dirty="0" err="1" smtClean="0">
              <a:solidFill>
                <a:schemeClr val="tx1"/>
              </a:solidFill>
            </a:rPr>
            <a:t>Zetia</a:t>
          </a:r>
          <a:r>
            <a:rPr lang="en-US" sz="1600" kern="1200" dirty="0" smtClean="0">
              <a:solidFill>
                <a:schemeClr val="tx1"/>
              </a:solidFill>
            </a:rPr>
            <a:t> (10 mg daily)</a:t>
          </a:r>
        </a:p>
      </dsp:txBody>
      <dsp:txXfrm rot="10800000">
        <a:off x="0" y="1066602"/>
        <a:ext cx="7162800" cy="751555"/>
      </dsp:txXfrm>
    </dsp:sp>
    <dsp:sp modelId="{159D9171-53A3-44D5-8808-17DD8D88196A}">
      <dsp:nvSpPr>
        <dsp:cNvPr id="0" name=""/>
        <dsp:cNvSpPr/>
      </dsp:nvSpPr>
      <dsp:spPr>
        <a:xfrm rot="10800000">
          <a:off x="0" y="0"/>
          <a:ext cx="7162800" cy="1156648"/>
        </a:xfrm>
        <a:prstGeom prst="upArrowCallout">
          <a:avLst/>
        </a:prstGeom>
        <a:solidFill>
          <a:schemeClr val="accent2">
            <a:shade val="80000"/>
            <a:hueOff val="-586369"/>
            <a:satOff val="5739"/>
            <a:lumOff val="298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solidFill>
                <a:schemeClr val="tx1"/>
              </a:solidFill>
            </a:rPr>
            <a:t>Cathy: osteopenia and high cholesterol</a:t>
          </a:r>
        </a:p>
      </dsp:txBody>
      <dsp:txXfrm rot="10800000">
        <a:off x="0" y="0"/>
        <a:ext cx="7162800" cy="751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7E1DD-9CA7-4F36-94DA-06BA4811850B}">
      <dsp:nvSpPr>
        <dsp:cNvPr id="0" name=""/>
        <dsp:cNvSpPr/>
      </dsp:nvSpPr>
      <dsp:spPr>
        <a:xfrm>
          <a:off x="0" y="3428999"/>
          <a:ext cx="7162800" cy="75204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Major Depressive Disorder: Treating with Zoloft 40mg  a day and 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twice </a:t>
          </a:r>
          <a:r>
            <a:rPr lang="en-US" sz="1600" kern="1200" dirty="0" smtClean="0">
              <a:solidFill>
                <a:schemeClr val="tx1"/>
              </a:solidFill>
            </a:rPr>
            <a:t>monthly therapy sessions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3428999"/>
        <a:ext cx="7162800" cy="752047"/>
      </dsp:txXfrm>
    </dsp:sp>
    <dsp:sp modelId="{B8844385-C32A-4725-A092-00C681E15D73}">
      <dsp:nvSpPr>
        <dsp:cNvPr id="0" name=""/>
        <dsp:cNvSpPr/>
      </dsp:nvSpPr>
      <dsp:spPr>
        <a:xfrm rot="10800000">
          <a:off x="0" y="2134324"/>
          <a:ext cx="7162800" cy="1156648"/>
        </a:xfrm>
        <a:prstGeom prst="upArrowCallout">
          <a:avLst/>
        </a:prstGeom>
        <a:solidFill>
          <a:schemeClr val="accent2">
            <a:shade val="80000"/>
            <a:hueOff val="-195456"/>
            <a:satOff val="1913"/>
            <a:lumOff val="99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 Type II Diabetes: Treating with metformin 1000 mg a day, 2x a day; </a:t>
          </a:r>
          <a:r>
            <a:rPr lang="en-US" sz="1600" kern="1200" dirty="0" err="1" smtClean="0">
              <a:solidFill>
                <a:schemeClr val="tx1"/>
              </a:solidFill>
            </a:rPr>
            <a:t>glucophage</a:t>
          </a:r>
          <a:r>
            <a:rPr lang="en-US" sz="1600" kern="1200" dirty="0" smtClean="0">
              <a:solidFill>
                <a:schemeClr val="tx1"/>
              </a:solidFill>
            </a:rPr>
            <a:t> (standing order); insulin.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Also requires related equipment and supplies (e.g., glucometer, swabs). 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0" y="2134324"/>
        <a:ext cx="7162800" cy="751555"/>
      </dsp:txXfrm>
    </dsp:sp>
    <dsp:sp modelId="{929706F6-75C1-4F42-9B4A-5CAF62BD397F}">
      <dsp:nvSpPr>
        <dsp:cNvPr id="0" name=""/>
        <dsp:cNvSpPr/>
      </dsp:nvSpPr>
      <dsp:spPr>
        <a:xfrm rot="10800000">
          <a:off x="0" y="1066602"/>
          <a:ext cx="7162800" cy="1156648"/>
        </a:xfrm>
        <a:prstGeom prst="upArrowCallout">
          <a:avLst/>
        </a:prstGeom>
        <a:solidFill>
          <a:schemeClr val="accent2">
            <a:shade val="80000"/>
            <a:hueOff val="-390913"/>
            <a:satOff val="3826"/>
            <a:lumOff val="19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COPD: Treating with bronchodilator, inhaled steroids and theophylline</a:t>
          </a:r>
        </a:p>
      </dsp:txBody>
      <dsp:txXfrm rot="10800000">
        <a:off x="0" y="1066602"/>
        <a:ext cx="7162800" cy="751555"/>
      </dsp:txXfrm>
    </dsp:sp>
    <dsp:sp modelId="{159D9171-53A3-44D5-8808-17DD8D88196A}">
      <dsp:nvSpPr>
        <dsp:cNvPr id="0" name=""/>
        <dsp:cNvSpPr/>
      </dsp:nvSpPr>
      <dsp:spPr>
        <a:xfrm rot="10800000">
          <a:off x="0" y="0"/>
          <a:ext cx="7162800" cy="1156648"/>
        </a:xfrm>
        <a:prstGeom prst="upArrowCallout">
          <a:avLst/>
        </a:prstGeom>
        <a:solidFill>
          <a:schemeClr val="accent2">
            <a:shade val="80000"/>
            <a:hueOff val="-586369"/>
            <a:satOff val="5739"/>
            <a:lumOff val="298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Patty’s Health Status: COPD, Type II Diabetes, Major Depressive Disorder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Daughter’s Health: Good </a:t>
          </a:r>
        </a:p>
      </dsp:txBody>
      <dsp:txXfrm rot="10800000">
        <a:off x="0" y="0"/>
        <a:ext cx="7162800" cy="751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B907F-4F16-4F6F-B447-42C92EC325D8}">
      <dsp:nvSpPr>
        <dsp:cNvPr id="0" name=""/>
        <dsp:cNvSpPr/>
      </dsp:nvSpPr>
      <dsp:spPr>
        <a:xfrm>
          <a:off x="0" y="2333151"/>
          <a:ext cx="7162800" cy="18560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Treated</a:t>
          </a:r>
          <a:r>
            <a:rPr lang="en-US" sz="1600" kern="1200" baseline="0" dirty="0" smtClean="0">
              <a:solidFill>
                <a:schemeClr val="tx1"/>
              </a:solidFill>
            </a:rPr>
            <a:t> in Emergency Department following car accident.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chemeClr val="tx1"/>
              </a:solidFill>
            </a:rPr>
            <a:t>Cast on foot; </a:t>
          </a:r>
          <a:r>
            <a:rPr lang="en-US" sz="1600" kern="1200" baseline="0" dirty="0" err="1" smtClean="0">
              <a:solidFill>
                <a:schemeClr val="tx1"/>
              </a:solidFill>
            </a:rPr>
            <a:t>Dilaudid</a:t>
          </a:r>
          <a:r>
            <a:rPr lang="en-US" sz="1600" kern="1200" baseline="0" dirty="0" smtClean="0">
              <a:solidFill>
                <a:schemeClr val="tx1"/>
              </a:solidFill>
            </a:rPr>
            <a:t> 4 mg 4x day, </a:t>
          </a:r>
          <a:r>
            <a:rPr lang="en-US" sz="1600" kern="1200" baseline="0" dirty="0" smtClean="0">
              <a:solidFill>
                <a:schemeClr val="tx1"/>
              </a:solidFill>
            </a:rPr>
            <a:t>physical </a:t>
          </a:r>
          <a:r>
            <a:rPr lang="en-US" sz="1600" kern="1200" baseline="0" dirty="0" smtClean="0">
              <a:solidFill>
                <a:schemeClr val="tx1"/>
              </a:solidFill>
            </a:rPr>
            <a:t>therapy  </a:t>
          </a:r>
          <a:endParaRPr lang="en-US" sz="1600" kern="1200" dirty="0" smtClean="0">
            <a:solidFill>
              <a:schemeClr val="tx1"/>
            </a:solidFill>
          </a:endParaRPr>
        </a:p>
      </dsp:txBody>
      <dsp:txXfrm>
        <a:off x="0" y="2333151"/>
        <a:ext cx="7162800" cy="1856072"/>
      </dsp:txXfrm>
    </dsp:sp>
    <dsp:sp modelId="{159D9171-53A3-44D5-8808-17DD8D88196A}">
      <dsp:nvSpPr>
        <dsp:cNvPr id="0" name=""/>
        <dsp:cNvSpPr/>
      </dsp:nvSpPr>
      <dsp:spPr>
        <a:xfrm rot="10800000">
          <a:off x="0" y="0"/>
          <a:ext cx="7162800" cy="2359217"/>
        </a:xfrm>
        <a:prstGeom prst="upArrowCallout">
          <a:avLst/>
        </a:prstGeom>
        <a:solidFill>
          <a:schemeClr val="accent2">
            <a:shade val="80000"/>
            <a:hueOff val="-586369"/>
            <a:satOff val="5739"/>
            <a:lumOff val="298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Good</a:t>
          </a:r>
        </a:p>
      </dsp:txBody>
      <dsp:txXfrm rot="10800000">
        <a:off x="0" y="0"/>
        <a:ext cx="7162800" cy="1532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03146-98B3-4088-A76E-B79F823FDD68}">
      <dsp:nvSpPr>
        <dsp:cNvPr id="0" name=""/>
        <dsp:cNvSpPr/>
      </dsp:nvSpPr>
      <dsp:spPr>
        <a:xfrm>
          <a:off x="0" y="3625722"/>
          <a:ext cx="7162800" cy="56275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Released</a:t>
          </a:r>
          <a:r>
            <a:rPr lang="en-US" sz="1600" kern="1200" baseline="0" dirty="0" smtClean="0">
              <a:solidFill>
                <a:schemeClr val="tx1"/>
              </a:solidFill>
            </a:rPr>
            <a:t> from hospital within 3 days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3625722"/>
        <a:ext cx="7162800" cy="562756"/>
      </dsp:txXfrm>
    </dsp:sp>
    <dsp:sp modelId="{08704559-E3AB-41FF-A5EB-468223381A8F}">
      <dsp:nvSpPr>
        <dsp:cNvPr id="0" name=""/>
        <dsp:cNvSpPr/>
      </dsp:nvSpPr>
      <dsp:spPr>
        <a:xfrm rot="10800000">
          <a:off x="0" y="2768644"/>
          <a:ext cx="7162800" cy="865519"/>
        </a:xfrm>
        <a:prstGeom prst="upArrowCallout">
          <a:avLst/>
        </a:prstGeom>
        <a:solidFill>
          <a:schemeClr val="accent2">
            <a:shade val="80000"/>
            <a:hueOff val="-146592"/>
            <a:satOff val="1435"/>
            <a:lumOff val="7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New medications: ACE inhibitor, </a:t>
          </a:r>
          <a:r>
            <a:rPr lang="en-US" sz="1300" kern="1200" dirty="0" err="1" smtClean="0">
              <a:solidFill>
                <a:schemeClr val="tx1"/>
              </a:solidFill>
            </a:rPr>
            <a:t>lasix</a:t>
          </a:r>
          <a:r>
            <a:rPr lang="en-US" sz="1300" kern="1200" dirty="0" smtClean="0">
              <a:solidFill>
                <a:schemeClr val="tx1"/>
              </a:solidFill>
            </a:rPr>
            <a:t>; beta blocker; calcium channel blocker; cardiac rehab within 10 weeks of surgery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0" y="2768644"/>
        <a:ext cx="7162800" cy="562388"/>
      </dsp:txXfrm>
    </dsp:sp>
    <dsp:sp modelId="{B8844385-C32A-4725-A092-00C681E15D73}">
      <dsp:nvSpPr>
        <dsp:cNvPr id="0" name=""/>
        <dsp:cNvSpPr/>
      </dsp:nvSpPr>
      <dsp:spPr>
        <a:xfrm rot="10800000">
          <a:off x="0" y="1816471"/>
          <a:ext cx="7162800" cy="1060408"/>
        </a:xfrm>
        <a:prstGeom prst="upArrowCallout">
          <a:avLst/>
        </a:prstGeom>
        <a:solidFill>
          <a:schemeClr val="accent2">
            <a:shade val="80000"/>
            <a:hueOff val="-293184"/>
            <a:satOff val="2869"/>
            <a:lumOff val="149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Suffers</a:t>
          </a:r>
          <a:r>
            <a:rPr lang="en-US" sz="1600" kern="1200" baseline="0" dirty="0" smtClean="0">
              <a:solidFill>
                <a:schemeClr val="tx1"/>
              </a:solidFill>
            </a:rPr>
            <a:t> massive AMI while alone in house; undergoes emergency triple bypass surgery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0" y="1816471"/>
        <a:ext cx="7162800" cy="689021"/>
      </dsp:txXfrm>
    </dsp:sp>
    <dsp:sp modelId="{929706F6-75C1-4F42-9B4A-5CAF62BD397F}">
      <dsp:nvSpPr>
        <dsp:cNvPr id="0" name=""/>
        <dsp:cNvSpPr/>
      </dsp:nvSpPr>
      <dsp:spPr>
        <a:xfrm rot="10800000">
          <a:off x="0" y="799592"/>
          <a:ext cx="7162800" cy="865519"/>
        </a:xfrm>
        <a:prstGeom prst="upArrowCallout">
          <a:avLst/>
        </a:prstGeom>
        <a:solidFill>
          <a:schemeClr val="accent2">
            <a:shade val="80000"/>
            <a:hueOff val="-439777"/>
            <a:satOff val="4304"/>
            <a:lumOff val="22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Cholesterol: Atorvastatin 80 mg 1x day. Osteoporosis: </a:t>
          </a:r>
          <a:r>
            <a:rPr lang="en-US" sz="1600" kern="1200" dirty="0" err="1" smtClean="0">
              <a:solidFill>
                <a:schemeClr val="tx1"/>
              </a:solidFill>
            </a:rPr>
            <a:t>Evista</a:t>
          </a:r>
          <a:r>
            <a:rPr lang="en-US" sz="1600" kern="1200" dirty="0" smtClean="0">
              <a:solidFill>
                <a:schemeClr val="tx1"/>
              </a:solidFill>
            </a:rPr>
            <a:t>, 60 mg, 1x day  </a:t>
          </a:r>
        </a:p>
      </dsp:txBody>
      <dsp:txXfrm rot="10800000">
        <a:off x="0" y="799592"/>
        <a:ext cx="7162800" cy="562388"/>
      </dsp:txXfrm>
    </dsp:sp>
    <dsp:sp modelId="{159D9171-53A3-44D5-8808-17DD8D88196A}">
      <dsp:nvSpPr>
        <dsp:cNvPr id="0" name=""/>
        <dsp:cNvSpPr/>
      </dsp:nvSpPr>
      <dsp:spPr>
        <a:xfrm rot="10800000">
          <a:off x="0" y="2"/>
          <a:ext cx="7162800" cy="865519"/>
        </a:xfrm>
        <a:prstGeom prst="upArrowCallout">
          <a:avLst/>
        </a:prstGeom>
        <a:solidFill>
          <a:schemeClr val="accent2">
            <a:shade val="80000"/>
            <a:hueOff val="-586369"/>
            <a:satOff val="5739"/>
            <a:lumOff val="298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Former smoker, high cholesterol, osteoporosis</a:t>
          </a:r>
        </a:p>
      </dsp:txBody>
      <dsp:txXfrm rot="10800000">
        <a:off x="0" y="2"/>
        <a:ext cx="7162800" cy="562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382E1-17A2-44A7-87DC-22B72F7BE61E}" type="datetimeFigureOut">
              <a:rPr lang="en-US" smtClean="0"/>
              <a:t>9/11/2014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AAC6F-A006-4DBC-BE91-7BB40C157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5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BB65-5148-48F9-8577-85E98F14DC9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BB65-5148-48F9-8577-85E98F14DC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1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BB65-5148-48F9-8577-85E98F14DC9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0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BB65-5148-48F9-8577-85E98F14DC9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1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BB65-5148-48F9-8577-85E98F14DC9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6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4953000" cy="45212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_MG_2238-adj_72dp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r="23409"/>
          <a:stretch>
            <a:fillRect/>
          </a:stretch>
        </p:blipFill>
        <p:spPr bwMode="auto">
          <a:xfrm>
            <a:off x="5486400" y="381000"/>
            <a:ext cx="3251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4343400" cy="12954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43434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9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4338"/>
            <a:ext cx="2057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E177CF48-5121-4EB7-88A4-2DF388C1A5EF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dirty="0" smtClean="0">
              <a:solidFill>
                <a:srgbClr val="F3901D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1"/>
            <a:ext cx="8229600" cy="441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Insert Presentation Title and Any Confidentiality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5697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6248400" y="762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Insert Presentation Title and Any Confidentiality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116359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248400" y="2438400"/>
            <a:ext cx="2895600" cy="11430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34460" r="16724" b="37500"/>
          <a:stretch>
            <a:fillRect/>
          </a:stretch>
        </p:blipFill>
        <p:spPr bwMode="auto">
          <a:xfrm>
            <a:off x="6724650" y="2628900"/>
            <a:ext cx="2190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r="21782" b="40028"/>
          <a:stretch>
            <a:fillRect/>
          </a:stretch>
        </p:blipFill>
        <p:spPr bwMode="auto">
          <a:xfrm>
            <a:off x="5400675" y="2438400"/>
            <a:ext cx="78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dirty="0" smtClean="0"/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2438400"/>
            <a:ext cx="4572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71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Custom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486400" y="381001"/>
            <a:ext cx="3251200" cy="4521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4953000" cy="45212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4343400" cy="12954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43434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23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381000" y="3352800"/>
            <a:ext cx="8356600" cy="153156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8356600" cy="28194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001000" cy="1295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80010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49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7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2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4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ORC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1300"/>
            <a:ext cx="2057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  <a:prstGeom prst="rect">
            <a:avLst/>
          </a:prstGeom>
          <a:solidFill>
            <a:schemeClr val="bg2"/>
          </a:solidFill>
        </p:spPr>
        <p:txBody>
          <a:bodyPr lIns="457200" tIns="0" rIns="274320" bIns="0" anchor="ctr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15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Insert Presentation Title and Any Confidentiality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384332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3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1"/>
            <a:ext cx="5715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6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219201"/>
            <a:ext cx="2447924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1219200"/>
            <a:ext cx="5715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0"/>
            <a:ext cx="8229600" cy="4724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2438400"/>
            <a:ext cx="9144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34460" r="16724" b="37500"/>
          <a:stretch>
            <a:fillRect/>
          </a:stretch>
        </p:blipFill>
        <p:spPr bwMode="auto">
          <a:xfrm>
            <a:off x="6724650" y="2628900"/>
            <a:ext cx="2190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dirty="0" smtClean="0">
              <a:solidFill>
                <a:srgbClr val="40404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44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3886200"/>
          </a:xfrm>
        </p:spPr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Insert Presentation Title and Any Confidentiality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71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86200" cy="44196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8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4196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8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Insert Presentation Title and Any Confidentiality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98411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Insert Presentation Title and Any Confidentiality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54323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ORC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1300"/>
            <a:ext cx="2057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</p:spPr>
        <p:txBody>
          <a:bodyPr tIns="0" rIns="27432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4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Rectangle 1032"/>
          <p:cNvSpPr>
            <a:spLocks noChangeArrowheads="1"/>
          </p:cNvSpPr>
          <p:nvPr userDrawn="1"/>
        </p:nvSpPr>
        <p:spPr bwMode="auto">
          <a:xfrm>
            <a:off x="6251575" y="1524000"/>
            <a:ext cx="301625" cy="44196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4338"/>
            <a:ext cx="2057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9DF4693-E15C-4FAA-9D01-6679195AF75C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dirty="0" smtClean="0">
              <a:solidFill>
                <a:srgbClr val="F3901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1524000"/>
            <a:ext cx="5715000" cy="4419600"/>
          </a:xfrm>
        </p:spPr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438400"/>
            <a:ext cx="2133600" cy="35052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524000"/>
            <a:ext cx="2133600" cy="8382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Insert Presentation Title and Any Confidentiality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48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 userDrawn="1"/>
        </p:nvSpPr>
        <p:spPr bwMode="auto">
          <a:xfrm>
            <a:off x="6251575" y="1524000"/>
            <a:ext cx="301625" cy="44196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4338"/>
            <a:ext cx="2057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B38252E2-6B71-4F11-82E5-C2DF66E1770F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dirty="0" smtClean="0">
              <a:solidFill>
                <a:srgbClr val="F3901D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1"/>
            <a:ext cx="5715000" cy="4419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438400"/>
            <a:ext cx="2133600" cy="35052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524000"/>
            <a:ext cx="2133600" cy="8382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Insert Presentation Title and Any Confidentiality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242531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4338"/>
            <a:ext cx="2057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CBDCF46B-5E98-4224-AE22-BD925964A391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dirty="0" smtClean="0">
              <a:solidFill>
                <a:srgbClr val="F3901D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524001"/>
            <a:ext cx="2447924" cy="4419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57200" y="1524000"/>
            <a:ext cx="5715000" cy="4419600"/>
          </a:xfrm>
        </p:spPr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Insert Presentation Title and Any Confidentiality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169935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4338"/>
            <a:ext cx="2057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2550"/>
            <a:ext cx="6184900" cy="11430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78600"/>
            <a:ext cx="7353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In “Header and Footer”, Insert Presentation Title and Any Confidentiality Information</a:t>
            </a: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5A2B6FE-016A-4C15-8F97-A10BEAFB16E9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dirty="0" smtClean="0">
              <a:solidFill>
                <a:srgbClr val="F3901D"/>
              </a:solidFill>
            </a:endParaRPr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8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rgbClr val="F3901D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73965"/>
            <a:ext cx="1625770" cy="39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586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0" y="79375"/>
            <a:ext cx="304800" cy="831850"/>
          </a:xfrm>
          <a:prstGeom prst="rect">
            <a:avLst/>
          </a:prstGeom>
          <a:solidFill>
            <a:srgbClr val="F390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9375"/>
            <a:ext cx="8382000" cy="831850"/>
          </a:xfrm>
          <a:prstGeom prst="rect">
            <a:avLst/>
          </a:prstGeom>
          <a:solidFill>
            <a:schemeClr val="bg2"/>
          </a:solidFill>
        </p:spPr>
        <p:txBody>
          <a:bodyPr vert="horz" lIns="2286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400801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Elaine K. Swift, PhD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Sept. 12,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Overview: Likely and Potential Users of Online Maine Health Care Cost Info</a:t>
            </a:r>
          </a:p>
        </p:txBody>
      </p:sp>
    </p:spTree>
    <p:extLst>
      <p:ext uri="{BB962C8B-B14F-4D97-AF65-F5344CB8AC3E}">
        <p14:creationId xmlns:p14="http://schemas.microsoft.com/office/powerpoint/2010/main" val="6571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Scenario 2: </a:t>
            </a:r>
            <a:br>
              <a:rPr lang="en-US" dirty="0" smtClean="0"/>
            </a:br>
            <a:r>
              <a:rPr lang="en-US" dirty="0" smtClean="0"/>
              <a:t>Cathy the Price Checker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654296" cy="4572000"/>
          </a:xfrm>
        </p:spPr>
        <p:txBody>
          <a:bodyPr/>
          <a:lstStyle/>
          <a:p>
            <a:r>
              <a:rPr lang="en-US" sz="2200" b="1" dirty="0"/>
              <a:t>Age</a:t>
            </a:r>
            <a:r>
              <a:rPr lang="en-US" sz="2200" dirty="0"/>
              <a:t>: </a:t>
            </a:r>
            <a:r>
              <a:rPr lang="en-US" sz="2200" dirty="0" smtClean="0"/>
              <a:t>54</a:t>
            </a:r>
            <a:endParaRPr lang="en-US" sz="2200" dirty="0"/>
          </a:p>
          <a:p>
            <a:r>
              <a:rPr lang="en-US" sz="2200" b="1" dirty="0" smtClean="0"/>
              <a:t>City/Town</a:t>
            </a:r>
            <a:r>
              <a:rPr lang="en-US" sz="2200" dirty="0" smtClean="0"/>
              <a:t>: Augusta</a:t>
            </a:r>
            <a:endParaRPr lang="en-US" sz="2200" dirty="0"/>
          </a:p>
          <a:p>
            <a:r>
              <a:rPr lang="en-US" sz="2200" b="1" dirty="0" smtClean="0"/>
              <a:t>Family Status</a:t>
            </a:r>
            <a:r>
              <a:rPr lang="en-US" sz="2200" dirty="0" smtClean="0"/>
              <a:t>: Married</a:t>
            </a:r>
            <a:r>
              <a:rPr lang="en-US" sz="2200" b="1" dirty="0" smtClean="0"/>
              <a:t>; </a:t>
            </a:r>
            <a:r>
              <a:rPr lang="en-US" sz="2200" dirty="0" smtClean="0"/>
              <a:t>Children living independently</a:t>
            </a:r>
          </a:p>
          <a:p>
            <a:r>
              <a:rPr lang="en-US" sz="2200" b="1" dirty="0" smtClean="0"/>
              <a:t>Home</a:t>
            </a:r>
            <a:r>
              <a:rPr lang="en-US" sz="2200" dirty="0" smtClean="0"/>
              <a:t>: Home owner</a:t>
            </a:r>
          </a:p>
          <a:p>
            <a:r>
              <a:rPr lang="en-US" sz="2200" b="1" dirty="0" smtClean="0"/>
              <a:t>Income</a:t>
            </a:r>
            <a:r>
              <a:rPr lang="en-US" sz="2200" dirty="0"/>
              <a:t>: </a:t>
            </a:r>
            <a:r>
              <a:rPr lang="en-US" sz="2200" dirty="0" smtClean="0"/>
              <a:t>$</a:t>
            </a:r>
            <a:r>
              <a:rPr lang="en-US" sz="2200" dirty="0"/>
              <a:t>8</a:t>
            </a:r>
            <a:r>
              <a:rPr lang="en-US" sz="2200" dirty="0" smtClean="0"/>
              <a:t>0,000 annual </a:t>
            </a:r>
            <a:r>
              <a:rPr lang="en-US" sz="2200" dirty="0"/>
              <a:t>household</a:t>
            </a:r>
            <a:r>
              <a:rPr lang="en-US" sz="2200" dirty="0" smtClean="0"/>
              <a:t> income</a:t>
            </a:r>
          </a:p>
          <a:p>
            <a:r>
              <a:rPr lang="en-US" sz="2200" b="1" dirty="0" smtClean="0"/>
              <a:t>Education</a:t>
            </a:r>
            <a:r>
              <a:rPr lang="en-US" sz="2200" dirty="0"/>
              <a:t>: </a:t>
            </a:r>
            <a:r>
              <a:rPr lang="en-US" sz="2200" dirty="0" smtClean="0"/>
              <a:t>Master’s Degree</a:t>
            </a:r>
          </a:p>
          <a:p>
            <a:r>
              <a:rPr lang="en-US" sz="2200" b="1" dirty="0" smtClean="0"/>
              <a:t>Employment:</a:t>
            </a:r>
            <a:r>
              <a:rPr lang="en-US" sz="2200" dirty="0" smtClean="0"/>
              <a:t> </a:t>
            </a:r>
            <a:r>
              <a:rPr lang="en-US" sz="2200" dirty="0" smtClean="0"/>
              <a:t>Human Relations </a:t>
            </a:r>
            <a:r>
              <a:rPr lang="en-US" sz="2200" dirty="0" smtClean="0"/>
              <a:t>supervisor</a:t>
            </a:r>
          </a:p>
          <a:p>
            <a:r>
              <a:rPr lang="en-US" sz="2200" b="1" dirty="0" smtClean="0"/>
              <a:t>Health </a:t>
            </a:r>
            <a:r>
              <a:rPr lang="en-US" sz="2200" b="1" dirty="0"/>
              <a:t>Coverage</a:t>
            </a:r>
            <a:r>
              <a:rPr lang="en-US" sz="2200" dirty="0"/>
              <a:t>: </a:t>
            </a:r>
            <a:r>
              <a:rPr lang="en-US" sz="2200" dirty="0" smtClean="0"/>
              <a:t>Insured through employer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7353300" cy="381000"/>
          </a:xfrm>
        </p:spPr>
        <p:txBody>
          <a:bodyPr/>
          <a:lstStyle/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5" t="26738" r="4281" b="-10160"/>
          <a:stretch/>
        </p:blipFill>
        <p:spPr>
          <a:xfrm>
            <a:off x="771906" y="1908048"/>
            <a:ext cx="2961894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Status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545424"/>
            <a:ext cx="7353300" cy="304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1752600"/>
          <a:ext cx="7162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79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Scenario 3: </a:t>
            </a:r>
            <a:br>
              <a:rPr lang="en-US" dirty="0" smtClean="0"/>
            </a:br>
            <a:r>
              <a:rPr lang="en-US" dirty="0" smtClean="0"/>
              <a:t>Patty the Patient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654296" cy="4572000"/>
          </a:xfrm>
        </p:spPr>
        <p:txBody>
          <a:bodyPr/>
          <a:lstStyle/>
          <a:p>
            <a:r>
              <a:rPr lang="en-US" sz="2200" b="1" dirty="0"/>
              <a:t>Age</a:t>
            </a:r>
            <a:r>
              <a:rPr lang="en-US" sz="2200" dirty="0"/>
              <a:t>: </a:t>
            </a:r>
            <a:r>
              <a:rPr lang="en-US" sz="2200" dirty="0" smtClean="0"/>
              <a:t>46</a:t>
            </a:r>
            <a:endParaRPr lang="en-US" sz="2200" dirty="0"/>
          </a:p>
          <a:p>
            <a:r>
              <a:rPr lang="en-US" sz="2200" b="1" dirty="0" smtClean="0"/>
              <a:t>City/Town</a:t>
            </a:r>
            <a:r>
              <a:rPr lang="en-US" sz="2200" dirty="0" smtClean="0"/>
              <a:t>: Bangor</a:t>
            </a:r>
            <a:endParaRPr lang="en-US" sz="2200" dirty="0"/>
          </a:p>
          <a:p>
            <a:r>
              <a:rPr lang="en-US" sz="2200" b="1" dirty="0" smtClean="0"/>
              <a:t>Marital Status</a:t>
            </a:r>
            <a:r>
              <a:rPr lang="en-US" sz="2200" dirty="0" smtClean="0"/>
              <a:t>: Divorced</a:t>
            </a:r>
            <a:endParaRPr lang="en-US" sz="2200" b="1" dirty="0" smtClean="0"/>
          </a:p>
          <a:p>
            <a:r>
              <a:rPr lang="en-US" sz="2200" b="1" dirty="0" smtClean="0"/>
              <a:t>Family</a:t>
            </a:r>
            <a:r>
              <a:rPr lang="en-US" sz="2200" dirty="0" smtClean="0"/>
              <a:t>: Daughter, 16</a:t>
            </a:r>
          </a:p>
          <a:p>
            <a:r>
              <a:rPr lang="en-US" sz="2200" b="1" dirty="0" smtClean="0"/>
              <a:t>Home</a:t>
            </a:r>
            <a:r>
              <a:rPr lang="en-US" sz="2200" dirty="0" smtClean="0"/>
              <a:t>: Apartment</a:t>
            </a:r>
          </a:p>
          <a:p>
            <a:r>
              <a:rPr lang="en-US" sz="2200" b="1" dirty="0" smtClean="0"/>
              <a:t>Income</a:t>
            </a:r>
            <a:r>
              <a:rPr lang="en-US" sz="2200" dirty="0"/>
              <a:t>: </a:t>
            </a:r>
            <a:r>
              <a:rPr lang="en-US" sz="2200" dirty="0" smtClean="0"/>
              <a:t>$25,000</a:t>
            </a:r>
          </a:p>
          <a:p>
            <a:r>
              <a:rPr lang="en-US" sz="2200" b="1" dirty="0" smtClean="0"/>
              <a:t>Education</a:t>
            </a:r>
            <a:r>
              <a:rPr lang="en-US" sz="2200" dirty="0"/>
              <a:t>: </a:t>
            </a:r>
            <a:r>
              <a:rPr lang="en-US" sz="2200" dirty="0" smtClean="0"/>
              <a:t>GED</a:t>
            </a:r>
          </a:p>
          <a:p>
            <a:r>
              <a:rPr lang="en-US" sz="2200" b="1" dirty="0" smtClean="0"/>
              <a:t>Employment: </a:t>
            </a:r>
            <a:r>
              <a:rPr lang="en-US" sz="2200" dirty="0" smtClean="0"/>
              <a:t>Unemployed</a:t>
            </a:r>
          </a:p>
          <a:p>
            <a:r>
              <a:rPr lang="en-US" sz="2200" b="1" dirty="0" smtClean="0"/>
              <a:t>Health </a:t>
            </a:r>
            <a:r>
              <a:rPr lang="en-US" sz="2200" b="1" dirty="0"/>
              <a:t>Coverage</a:t>
            </a:r>
            <a:r>
              <a:rPr lang="en-US" sz="2200" dirty="0"/>
              <a:t>: </a:t>
            </a:r>
            <a:r>
              <a:rPr lang="en-US" sz="2200" dirty="0" smtClean="0"/>
              <a:t>Medicaid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7353300" cy="381000"/>
          </a:xfrm>
        </p:spPr>
        <p:txBody>
          <a:bodyPr/>
          <a:lstStyle/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18382" r="17996" b="13102"/>
          <a:stretch/>
        </p:blipFill>
        <p:spPr>
          <a:xfrm>
            <a:off x="768096" y="1911100"/>
            <a:ext cx="2962656" cy="32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Status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545424"/>
            <a:ext cx="7353300" cy="304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326397"/>
              </p:ext>
            </p:extLst>
          </p:nvPr>
        </p:nvGraphicFramePr>
        <p:xfrm>
          <a:off x="1066800" y="1752600"/>
          <a:ext cx="7162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7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Scenario 4: </a:t>
            </a:r>
            <a:br>
              <a:rPr lang="en-US" dirty="0" smtClean="0"/>
            </a:br>
            <a:r>
              <a:rPr lang="en-US" dirty="0" smtClean="0"/>
              <a:t>Ian the Invincible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654296" cy="4572000"/>
          </a:xfrm>
        </p:spPr>
        <p:txBody>
          <a:bodyPr/>
          <a:lstStyle/>
          <a:p>
            <a:r>
              <a:rPr lang="en-US" sz="2200" b="1" dirty="0"/>
              <a:t>Age</a:t>
            </a:r>
            <a:r>
              <a:rPr lang="en-US" sz="2200" dirty="0"/>
              <a:t>: </a:t>
            </a:r>
            <a:r>
              <a:rPr lang="en-US" sz="2200" dirty="0" smtClean="0"/>
              <a:t>28</a:t>
            </a:r>
            <a:endParaRPr lang="en-US" sz="2200" dirty="0"/>
          </a:p>
          <a:p>
            <a:r>
              <a:rPr lang="en-US" sz="2200" b="1" dirty="0" smtClean="0"/>
              <a:t>City/Town</a:t>
            </a:r>
            <a:r>
              <a:rPr lang="en-US" sz="2200" dirty="0" smtClean="0"/>
              <a:t>: Rumford</a:t>
            </a:r>
            <a:endParaRPr lang="en-US" sz="2200" dirty="0"/>
          </a:p>
          <a:p>
            <a:r>
              <a:rPr lang="en-US" sz="2200" b="1" dirty="0" smtClean="0"/>
              <a:t>Marital Status</a:t>
            </a:r>
            <a:r>
              <a:rPr lang="en-US" sz="2200" dirty="0" smtClean="0"/>
              <a:t>: Single</a:t>
            </a:r>
            <a:endParaRPr lang="en-US" sz="2200" b="1" dirty="0" smtClean="0"/>
          </a:p>
          <a:p>
            <a:r>
              <a:rPr lang="en-US" sz="2200" b="1" dirty="0" smtClean="0"/>
              <a:t>Family</a:t>
            </a:r>
            <a:r>
              <a:rPr lang="en-US" sz="2200" dirty="0" smtClean="0"/>
              <a:t>: No children</a:t>
            </a:r>
          </a:p>
          <a:p>
            <a:r>
              <a:rPr lang="en-US" sz="2200" b="1" dirty="0" smtClean="0"/>
              <a:t>Home</a:t>
            </a:r>
            <a:r>
              <a:rPr lang="en-US" sz="2200" dirty="0" smtClean="0"/>
              <a:t>: Shared apartment</a:t>
            </a:r>
          </a:p>
          <a:p>
            <a:r>
              <a:rPr lang="en-US" sz="2200" b="1" dirty="0" smtClean="0"/>
              <a:t>Income</a:t>
            </a:r>
            <a:r>
              <a:rPr lang="en-US" sz="2200" dirty="0"/>
              <a:t>: </a:t>
            </a:r>
            <a:r>
              <a:rPr lang="en-US" sz="2200" dirty="0" smtClean="0"/>
              <a:t>$23,000</a:t>
            </a:r>
          </a:p>
          <a:p>
            <a:r>
              <a:rPr lang="en-US" sz="2200" b="1" dirty="0" smtClean="0"/>
              <a:t>Education</a:t>
            </a:r>
            <a:r>
              <a:rPr lang="en-US" sz="2200" dirty="0"/>
              <a:t>: </a:t>
            </a:r>
            <a:r>
              <a:rPr lang="en-US" sz="2200" dirty="0" smtClean="0"/>
              <a:t>High School</a:t>
            </a:r>
          </a:p>
          <a:p>
            <a:r>
              <a:rPr lang="en-US" sz="2200" b="1" dirty="0" smtClean="0"/>
              <a:t>Employment:</a:t>
            </a:r>
            <a:r>
              <a:rPr lang="en-US" sz="2200" dirty="0" smtClean="0"/>
              <a:t> Logger</a:t>
            </a:r>
          </a:p>
          <a:p>
            <a:r>
              <a:rPr lang="en-US" sz="2200" b="1" dirty="0" smtClean="0"/>
              <a:t>Health </a:t>
            </a:r>
            <a:r>
              <a:rPr lang="en-US" sz="2200" b="1" dirty="0"/>
              <a:t>Coverage</a:t>
            </a:r>
            <a:r>
              <a:rPr lang="en-US" sz="2200" dirty="0"/>
              <a:t>: </a:t>
            </a:r>
            <a:r>
              <a:rPr lang="en-US" sz="2200" dirty="0" smtClean="0"/>
              <a:t>Uninsured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7353300" cy="381000"/>
          </a:xfrm>
        </p:spPr>
        <p:txBody>
          <a:bodyPr/>
          <a:lstStyle/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8" t="9893" r="33162" b="23263"/>
          <a:stretch/>
        </p:blipFill>
        <p:spPr>
          <a:xfrm>
            <a:off x="768096" y="1911096"/>
            <a:ext cx="3142488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Status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545424"/>
            <a:ext cx="7353300" cy="304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292710"/>
              </p:ext>
            </p:extLst>
          </p:nvPr>
        </p:nvGraphicFramePr>
        <p:xfrm>
          <a:off x="1066800" y="1752600"/>
          <a:ext cx="7162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5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 Scenario </a:t>
            </a:r>
            <a:r>
              <a:rPr lang="en-US" dirty="0"/>
              <a:t>5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Mary the Medicare Beneficiary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654296" cy="4572000"/>
          </a:xfrm>
        </p:spPr>
        <p:txBody>
          <a:bodyPr/>
          <a:lstStyle/>
          <a:p>
            <a:r>
              <a:rPr lang="en-US" sz="2200" b="1" dirty="0"/>
              <a:t>Age</a:t>
            </a:r>
            <a:r>
              <a:rPr lang="en-US" sz="2200" dirty="0"/>
              <a:t>: </a:t>
            </a:r>
            <a:r>
              <a:rPr lang="en-US" sz="2200" dirty="0" smtClean="0"/>
              <a:t>75</a:t>
            </a:r>
            <a:endParaRPr lang="en-US" sz="2200" dirty="0"/>
          </a:p>
          <a:p>
            <a:r>
              <a:rPr lang="en-US" sz="2200" b="1" dirty="0" smtClean="0"/>
              <a:t>City/Town</a:t>
            </a:r>
            <a:r>
              <a:rPr lang="en-US" sz="2200" dirty="0" smtClean="0"/>
              <a:t>: Van Buren</a:t>
            </a:r>
            <a:endParaRPr lang="en-US" sz="2200" dirty="0"/>
          </a:p>
          <a:p>
            <a:r>
              <a:rPr lang="en-US" sz="2200" b="1" dirty="0" smtClean="0"/>
              <a:t>Family Status</a:t>
            </a:r>
            <a:r>
              <a:rPr lang="en-US" sz="2200" dirty="0" smtClean="0"/>
              <a:t>: Widowed; adult daughter lives in Boston</a:t>
            </a:r>
            <a:endParaRPr lang="en-US" sz="2200" b="1" dirty="0" smtClean="0"/>
          </a:p>
          <a:p>
            <a:r>
              <a:rPr lang="en-US" sz="2200" b="1" dirty="0" smtClean="0"/>
              <a:t>Home</a:t>
            </a:r>
            <a:r>
              <a:rPr lang="en-US" sz="2200" dirty="0" smtClean="0"/>
              <a:t>: Apartment</a:t>
            </a:r>
          </a:p>
          <a:p>
            <a:r>
              <a:rPr lang="en-US" sz="2200" b="1" dirty="0" smtClean="0"/>
              <a:t>Income</a:t>
            </a:r>
            <a:r>
              <a:rPr lang="en-US" sz="2200" dirty="0"/>
              <a:t>: </a:t>
            </a:r>
            <a:r>
              <a:rPr lang="en-US" sz="2200" dirty="0" smtClean="0"/>
              <a:t>Social Security; small pension</a:t>
            </a:r>
          </a:p>
          <a:p>
            <a:r>
              <a:rPr lang="en-US" sz="2200" b="1" dirty="0" smtClean="0"/>
              <a:t>Education</a:t>
            </a:r>
            <a:r>
              <a:rPr lang="en-US" sz="2200" dirty="0"/>
              <a:t>: S</a:t>
            </a:r>
            <a:r>
              <a:rPr lang="en-US" sz="2200" dirty="0" smtClean="0"/>
              <a:t>ome college</a:t>
            </a:r>
          </a:p>
          <a:p>
            <a:r>
              <a:rPr lang="en-US" sz="2200" b="1" dirty="0" smtClean="0"/>
              <a:t>Employment:</a:t>
            </a:r>
            <a:r>
              <a:rPr lang="en-US" sz="2200" dirty="0" smtClean="0"/>
              <a:t> Retired, retail salesperson</a:t>
            </a:r>
          </a:p>
          <a:p>
            <a:r>
              <a:rPr lang="en-US" sz="2200" b="1" dirty="0" smtClean="0"/>
              <a:t>Health </a:t>
            </a:r>
            <a:r>
              <a:rPr lang="en-US" sz="2200" b="1" dirty="0"/>
              <a:t>Coverage</a:t>
            </a:r>
            <a:r>
              <a:rPr lang="en-US" sz="2200" dirty="0"/>
              <a:t>: </a:t>
            </a:r>
            <a:r>
              <a:rPr lang="en-US" sz="2200" dirty="0" smtClean="0"/>
              <a:t>Medicare A,B,D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7353300" cy="381000"/>
          </a:xfrm>
        </p:spPr>
        <p:txBody>
          <a:bodyPr/>
          <a:lstStyle/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8" r="15209"/>
          <a:stretch/>
        </p:blipFill>
        <p:spPr>
          <a:xfrm>
            <a:off x="768096" y="1911096"/>
            <a:ext cx="329184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Status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545424"/>
            <a:ext cx="7353300" cy="304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644589"/>
              </p:ext>
            </p:extLst>
          </p:nvPr>
        </p:nvGraphicFramePr>
        <p:xfrm>
          <a:off x="1066800" y="1752600"/>
          <a:ext cx="7162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7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/>
              <a:t>Fictional characters </a:t>
            </a:r>
            <a:r>
              <a:rPr lang="en-US" dirty="0" smtClean="0"/>
              <a:t>based </a:t>
            </a:r>
            <a:r>
              <a:rPr lang="en-US" dirty="0"/>
              <a:t>on research on real users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Information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2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Personas?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lvl="0" indent="-457200"/>
            <a:r>
              <a:rPr lang="en-US" dirty="0"/>
              <a:t>Makes the characteristics of key audience segments less conceptual and more </a:t>
            </a:r>
            <a:r>
              <a:rPr lang="en-US" dirty="0" smtClean="0"/>
              <a:t>tangible</a:t>
            </a:r>
          </a:p>
          <a:p>
            <a:pPr marL="0" lvl="0" indent="0">
              <a:buNone/>
            </a:pPr>
            <a:endParaRPr lang="en-US" dirty="0"/>
          </a:p>
          <a:p>
            <a:pPr marL="457200" lvl="0" indent="-457200"/>
            <a:r>
              <a:rPr lang="en-US" dirty="0"/>
              <a:t>Builds understanding and </a:t>
            </a:r>
            <a:r>
              <a:rPr lang="en-US" dirty="0" smtClean="0"/>
              <a:t>empathy</a:t>
            </a:r>
          </a:p>
          <a:p>
            <a:pPr marL="457200" lvl="0" indent="-457200"/>
            <a:endParaRPr lang="en-US" dirty="0"/>
          </a:p>
          <a:p>
            <a:pPr marL="457200" lvl="0" indent="-457200"/>
            <a:r>
              <a:rPr lang="en-US" dirty="0" smtClean="0"/>
              <a:t>Counteracts tendency to view website development from a personal perspective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457200" lvl="0" indent="-457200"/>
            <a:r>
              <a:rPr lang="en-US" dirty="0" smtClean="0"/>
              <a:t>Surfaces </a:t>
            </a:r>
            <a:r>
              <a:rPr lang="en-US" dirty="0"/>
              <a:t>issues that might have otherwise been overlooked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Information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3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Why Use Personas in </a:t>
            </a:r>
            <a:r>
              <a:rPr lang="en-US" sz="2800" dirty="0" smtClean="0"/>
              <a:t>Website </a:t>
            </a:r>
            <a:r>
              <a:rPr lang="en-US" sz="2800" dirty="0"/>
              <a:t>Development?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55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Research on audiences for websites on health care information conducted for the Centers for Medicare &amp; Medicaid Services (CMS):</a:t>
            </a:r>
          </a:p>
          <a:p>
            <a:pPr marL="0" lvl="0" indent="0">
              <a:buNone/>
            </a:pPr>
            <a:endParaRPr lang="en-US" dirty="0" smtClean="0"/>
          </a:p>
          <a:p>
            <a:pPr marL="457200" lvl="0" indent="-457200"/>
            <a:r>
              <a:rPr lang="en-US" i="1" dirty="0" smtClean="0"/>
              <a:t>Data Source</a:t>
            </a:r>
            <a:r>
              <a:rPr lang="en-US" dirty="0" smtClean="0"/>
              <a:t>: </a:t>
            </a:r>
            <a:r>
              <a:rPr lang="en-US" dirty="0"/>
              <a:t>N</a:t>
            </a:r>
            <a:r>
              <a:rPr lang="en-US" dirty="0" smtClean="0"/>
              <a:t>ationally </a:t>
            </a:r>
            <a:r>
              <a:rPr lang="en-US" dirty="0"/>
              <a:t>representative survey by </a:t>
            </a:r>
            <a:r>
              <a:rPr lang="en-US" dirty="0" smtClean="0"/>
              <a:t>Pew </a:t>
            </a:r>
            <a:r>
              <a:rPr lang="en-US" dirty="0"/>
              <a:t>Internet and American Life Project, fielded </a:t>
            </a:r>
            <a:r>
              <a:rPr lang="en-US" dirty="0" smtClean="0"/>
              <a:t>August </a:t>
            </a:r>
            <a:r>
              <a:rPr lang="en-US" dirty="0"/>
              <a:t>7 to September 6, 2012</a:t>
            </a:r>
            <a:r>
              <a:rPr lang="en-US" dirty="0" smtClean="0"/>
              <a:t>.</a:t>
            </a:r>
          </a:p>
          <a:p>
            <a:pPr marL="457200" lvl="0" indent="-457200"/>
            <a:endParaRPr lang="en-US" dirty="0" smtClean="0"/>
          </a:p>
          <a:p>
            <a:pPr marL="457200" lvl="0" indent="-457200"/>
            <a:r>
              <a:rPr lang="en-US" i="1" dirty="0" smtClean="0"/>
              <a:t>Methodology</a:t>
            </a:r>
            <a:r>
              <a:rPr lang="en-US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tandard </a:t>
            </a:r>
            <a:r>
              <a:rPr lang="en-US" dirty="0"/>
              <a:t>k-means clustering analysis </a:t>
            </a:r>
            <a:endParaRPr lang="en-US" dirty="0" smtClean="0"/>
          </a:p>
          <a:p>
            <a:pPr marL="457200" lvl="0" indent="-45720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Information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4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715"/>
            <a:ext cx="8382000" cy="8318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Research Basis for Personas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056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lvl="0" indent="-457200"/>
            <a:r>
              <a:rPr lang="en-US" dirty="0" smtClean="0"/>
              <a:t>Results: Five audience segments of users of internet health information:</a:t>
            </a:r>
          </a:p>
          <a:p>
            <a:pPr marL="914400" lvl="1" indent="-457200"/>
            <a:r>
              <a:rPr lang="en-US" dirty="0" smtClean="0"/>
              <a:t>Two segments--Working </a:t>
            </a:r>
            <a:r>
              <a:rPr lang="en-US" dirty="0"/>
              <a:t>Couples with Children </a:t>
            </a:r>
            <a:r>
              <a:rPr lang="en-US" dirty="0" smtClean="0"/>
              <a:t>and </a:t>
            </a:r>
            <a:r>
              <a:rPr lang="en-US" dirty="0"/>
              <a:t>Higher Income Couples without </a:t>
            </a:r>
            <a:r>
              <a:rPr lang="en-US" dirty="0" smtClean="0"/>
              <a:t>Children—use </a:t>
            </a:r>
            <a:r>
              <a:rPr lang="en-US" dirty="0"/>
              <a:t>both online health information and ratings.</a:t>
            </a:r>
            <a:r>
              <a:rPr lang="en-US" dirty="0" smtClean="0"/>
              <a:t> </a:t>
            </a:r>
          </a:p>
          <a:p>
            <a:pPr marL="914400" lvl="1" indent="-457200"/>
            <a:r>
              <a:rPr lang="en-US" dirty="0" smtClean="0"/>
              <a:t>Three segments--</a:t>
            </a:r>
            <a:r>
              <a:rPr lang="en-US" dirty="0"/>
              <a:t>Middle-Aged, Sick, with Medicaid </a:t>
            </a:r>
            <a:r>
              <a:rPr lang="en-US" dirty="0" smtClean="0"/>
              <a:t>Coverage; </a:t>
            </a:r>
            <a:r>
              <a:rPr lang="en-US" dirty="0"/>
              <a:t>Young, </a:t>
            </a:r>
            <a:r>
              <a:rPr lang="en-US" dirty="0" smtClean="0"/>
              <a:t>Low Income, </a:t>
            </a:r>
            <a:r>
              <a:rPr lang="en-US" dirty="0"/>
              <a:t>and </a:t>
            </a:r>
            <a:r>
              <a:rPr lang="en-US" dirty="0" smtClean="0"/>
              <a:t>Uninsured; </a:t>
            </a:r>
            <a:r>
              <a:rPr lang="en-US" dirty="0"/>
              <a:t>and Chronically Ill, with Medicare </a:t>
            </a:r>
            <a:r>
              <a:rPr lang="en-US" dirty="0" smtClean="0"/>
              <a:t>Coverage—use </a:t>
            </a:r>
            <a:r>
              <a:rPr lang="en-US" dirty="0"/>
              <a:t>online health information but not ratings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Information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5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715"/>
            <a:ext cx="8382000" cy="8318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Research Results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072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Personas have fictional names, profiles, and health status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Each persona corresponds to </a:t>
            </a:r>
            <a:r>
              <a:rPr lang="en-US" sz="2200" dirty="0" smtClean="0"/>
              <a:t>one of the five segments </a:t>
            </a:r>
            <a:r>
              <a:rPr lang="en-US" sz="2200" dirty="0" smtClean="0"/>
              <a:t>identified through research. Health status developed with clinical input.</a:t>
            </a:r>
          </a:p>
          <a:p>
            <a:pPr marL="0" indent="0">
              <a:buNone/>
            </a:pPr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6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Personas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5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Two </a:t>
            </a:r>
            <a:r>
              <a:rPr lang="en-US" sz="2200" dirty="0" smtClean="0"/>
              <a:t>personas are likely to use online health </a:t>
            </a:r>
            <a:r>
              <a:rPr lang="en-US" sz="2200" i="1" dirty="0" smtClean="0"/>
              <a:t>and</a:t>
            </a:r>
            <a:r>
              <a:rPr lang="en-US" sz="2200" dirty="0" smtClean="0"/>
              <a:t> health care info. They are </a:t>
            </a:r>
            <a:r>
              <a:rPr lang="en-US" sz="2200" u="sng" dirty="0" smtClean="0"/>
              <a:t>more</a:t>
            </a:r>
            <a:r>
              <a:rPr lang="en-US" sz="2200" dirty="0" smtClean="0"/>
              <a:t> likely to be interested in cost info:</a:t>
            </a:r>
          </a:p>
          <a:p>
            <a:pPr lvl="1"/>
            <a:r>
              <a:rPr lang="en-US" u="sng" dirty="0"/>
              <a:t>Sally the Shopper</a:t>
            </a:r>
            <a:r>
              <a:rPr lang="en-US" dirty="0"/>
              <a:t>: Working Couples with Children</a:t>
            </a:r>
          </a:p>
          <a:p>
            <a:pPr lvl="1"/>
            <a:r>
              <a:rPr lang="en-US" u="sng" dirty="0"/>
              <a:t>Cathy the Price Checker</a:t>
            </a:r>
            <a:r>
              <a:rPr lang="en-US" dirty="0"/>
              <a:t>: Higher Income Couples without Children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200" dirty="0" smtClean="0"/>
              <a:t>Three </a:t>
            </a:r>
            <a:r>
              <a:rPr lang="en-US" sz="2200" dirty="0" smtClean="0"/>
              <a:t>personas are likely to use only health info </a:t>
            </a:r>
            <a:r>
              <a:rPr lang="en-US" sz="2200" i="1" dirty="0" smtClean="0"/>
              <a:t>only</a:t>
            </a:r>
            <a:r>
              <a:rPr lang="en-US" sz="2200" dirty="0" smtClean="0"/>
              <a:t>. They are </a:t>
            </a:r>
            <a:r>
              <a:rPr lang="en-US" sz="2200" u="sng" dirty="0" smtClean="0"/>
              <a:t>potentially</a:t>
            </a:r>
            <a:r>
              <a:rPr lang="en-US" sz="2200" dirty="0" smtClean="0"/>
              <a:t> likely to be interested in cost info:</a:t>
            </a:r>
          </a:p>
          <a:p>
            <a:pPr lvl="1"/>
            <a:r>
              <a:rPr lang="en-US" u="sng" dirty="0" smtClean="0"/>
              <a:t>Patty the Patient</a:t>
            </a:r>
            <a:r>
              <a:rPr lang="en-US" dirty="0" smtClean="0"/>
              <a:t>: Middle-Aged</a:t>
            </a:r>
            <a:r>
              <a:rPr lang="en-US" dirty="0"/>
              <a:t>, Sick, with Medicaid </a:t>
            </a:r>
            <a:r>
              <a:rPr lang="en-US" dirty="0" smtClean="0"/>
              <a:t>Coverage</a:t>
            </a:r>
          </a:p>
          <a:p>
            <a:pPr lvl="1"/>
            <a:r>
              <a:rPr lang="en-US" u="sng" dirty="0" smtClean="0"/>
              <a:t>Ian the Invincible</a:t>
            </a:r>
            <a:r>
              <a:rPr lang="en-US" dirty="0" smtClean="0"/>
              <a:t>: </a:t>
            </a:r>
            <a:r>
              <a:rPr lang="en-US" dirty="0"/>
              <a:t>Young, </a:t>
            </a:r>
            <a:r>
              <a:rPr lang="en-US" dirty="0" smtClean="0"/>
              <a:t>Low Income</a:t>
            </a:r>
            <a:r>
              <a:rPr lang="en-US" dirty="0" smtClean="0"/>
              <a:t>, </a:t>
            </a:r>
            <a:r>
              <a:rPr lang="en-US" dirty="0"/>
              <a:t>and Uninsured </a:t>
            </a:r>
            <a:endParaRPr lang="en-US" dirty="0" smtClean="0"/>
          </a:p>
          <a:p>
            <a:pPr lvl="1"/>
            <a:r>
              <a:rPr lang="en-US" u="sng" dirty="0" smtClean="0"/>
              <a:t>Mary the Medicare Beneficiary</a:t>
            </a:r>
            <a:r>
              <a:rPr lang="en-US" dirty="0" smtClean="0"/>
              <a:t>: </a:t>
            </a:r>
            <a:r>
              <a:rPr lang="en-US" dirty="0"/>
              <a:t>Chronically Ill, with Medicare Coverage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7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Personas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Scenario 1: </a:t>
            </a:r>
            <a:br>
              <a:rPr lang="en-US" dirty="0" smtClean="0"/>
            </a:br>
            <a:r>
              <a:rPr lang="en-US" dirty="0" smtClean="0"/>
              <a:t>Sally the Shopper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11104" y="1599014"/>
            <a:ext cx="4651896" cy="4573185"/>
          </a:xfrm>
        </p:spPr>
        <p:txBody>
          <a:bodyPr/>
          <a:lstStyle/>
          <a:p>
            <a:r>
              <a:rPr lang="en-US" sz="2200" b="1" dirty="0" smtClean="0"/>
              <a:t>Age</a:t>
            </a:r>
            <a:r>
              <a:rPr lang="en-US" sz="2200" dirty="0" smtClean="0"/>
              <a:t>: 41</a:t>
            </a:r>
          </a:p>
          <a:p>
            <a:r>
              <a:rPr lang="en-US" sz="2200" b="1" dirty="0" smtClean="0"/>
              <a:t>City/Town</a:t>
            </a:r>
            <a:r>
              <a:rPr lang="en-US" sz="2200" dirty="0" smtClean="0"/>
              <a:t>: Portland</a:t>
            </a:r>
          </a:p>
          <a:p>
            <a:r>
              <a:rPr lang="en-US" sz="2200" b="1" dirty="0" smtClean="0"/>
              <a:t>Family Status</a:t>
            </a:r>
            <a:r>
              <a:rPr lang="en-US" sz="2200" dirty="0" smtClean="0"/>
              <a:t>: Married, 2 children:</a:t>
            </a:r>
            <a:r>
              <a:rPr lang="en-US" sz="2200" dirty="0"/>
              <a:t> b</a:t>
            </a:r>
            <a:r>
              <a:rPr lang="en-US" sz="2200" dirty="0" smtClean="0"/>
              <a:t>oy (14), girl (10)</a:t>
            </a:r>
          </a:p>
          <a:p>
            <a:r>
              <a:rPr lang="en-US" sz="2200" b="1" dirty="0" smtClean="0"/>
              <a:t>Home</a:t>
            </a:r>
            <a:r>
              <a:rPr lang="en-US" sz="2200" dirty="0" smtClean="0"/>
              <a:t>: Condo Owner</a:t>
            </a:r>
          </a:p>
          <a:p>
            <a:r>
              <a:rPr lang="en-US" sz="2200" b="1" dirty="0" smtClean="0"/>
              <a:t>Income</a:t>
            </a:r>
            <a:r>
              <a:rPr lang="en-US" sz="2200" dirty="0" smtClean="0"/>
              <a:t>: $58,000 annual household income</a:t>
            </a:r>
          </a:p>
          <a:p>
            <a:r>
              <a:rPr lang="en-US" sz="2200" b="1" dirty="0" smtClean="0"/>
              <a:t>Education</a:t>
            </a:r>
            <a:r>
              <a:rPr lang="en-US" sz="2200" dirty="0" smtClean="0"/>
              <a:t>: Associate’s Degree</a:t>
            </a:r>
          </a:p>
          <a:p>
            <a:r>
              <a:rPr lang="en-US" sz="2200" b="1" dirty="0" smtClean="0"/>
              <a:t>Employment:</a:t>
            </a:r>
            <a:r>
              <a:rPr lang="en-US" sz="2200" dirty="0" smtClean="0"/>
              <a:t> Office Manager</a:t>
            </a:r>
          </a:p>
          <a:p>
            <a:r>
              <a:rPr lang="en-US" sz="2200" b="1" dirty="0" smtClean="0"/>
              <a:t>Health Coverage</a:t>
            </a:r>
            <a:r>
              <a:rPr lang="en-US" sz="2200" dirty="0" smtClean="0"/>
              <a:t>: Insured through employer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3" name="Content Placeholder 12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4785" r="41176" b="-267"/>
          <a:stretch/>
        </p:blipFill>
        <p:spPr>
          <a:xfrm>
            <a:off x="768096" y="1911096"/>
            <a:ext cx="2962656" cy="3270504"/>
          </a:xfrm>
        </p:spPr>
      </p:pic>
    </p:spTree>
    <p:extLst>
      <p:ext uri="{BB962C8B-B14F-4D97-AF65-F5344CB8AC3E}">
        <p14:creationId xmlns:p14="http://schemas.microsoft.com/office/powerpoint/2010/main" val="15435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Status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545424"/>
            <a:ext cx="7353300" cy="304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462012"/>
              </p:ext>
            </p:extLst>
          </p:nvPr>
        </p:nvGraphicFramePr>
        <p:xfrm>
          <a:off x="1066800" y="1752600"/>
          <a:ext cx="7162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3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C Template PowerPoint">
  <a:themeElements>
    <a:clrScheme name="NORC Color Scheme">
      <a:dk1>
        <a:srgbClr val="404040"/>
      </a:dk1>
      <a:lt1>
        <a:srgbClr val="FFFFFF"/>
      </a:lt1>
      <a:dk2>
        <a:srgbClr val="404040"/>
      </a:dk2>
      <a:lt2>
        <a:srgbClr val="CCCCCC"/>
      </a:lt2>
      <a:accent1>
        <a:srgbClr val="717074"/>
      </a:accent1>
      <a:accent2>
        <a:srgbClr val="F3901D"/>
      </a:accent2>
      <a:accent3>
        <a:srgbClr val="5C7F92"/>
      </a:accent3>
      <a:accent4>
        <a:srgbClr val="C6BF70"/>
      </a:accent4>
      <a:accent5>
        <a:srgbClr val="70A489"/>
      </a:accent5>
      <a:accent6>
        <a:srgbClr val="98002E"/>
      </a:accent6>
      <a:hlink>
        <a:srgbClr val="F3901D"/>
      </a:hlink>
      <a:folHlink>
        <a:srgbClr val="71707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 bwMode="auto">
        <a:noFill/>
        <a:ln>
          <a:noFill/>
        </a:ln>
      </a:spPr>
      <a:bodyPr vert="horz" wrap="square" lIns="91440" tIns="91440" rIns="91440" bIns="0" numCol="1" anchor="t" anchorCtr="0" compatLnSpc="1">
        <a:prstTxWarp prst="textNoShape">
          <a:avLst/>
        </a:prstTxWarp>
      </a:bodyPr>
      <a:lstStyle>
        <a:defPPr>
          <a:lnSpc>
            <a:spcPts val="2500"/>
          </a:lnSpc>
          <a:defRPr sz="1800" b="1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RC Template PowerPoint">
  <a:themeElements>
    <a:clrScheme name="NORC Color Scheme">
      <a:dk1>
        <a:srgbClr val="404040"/>
      </a:dk1>
      <a:lt1>
        <a:srgbClr val="FFFFFF"/>
      </a:lt1>
      <a:dk2>
        <a:srgbClr val="404040"/>
      </a:dk2>
      <a:lt2>
        <a:srgbClr val="CCCCCC"/>
      </a:lt2>
      <a:accent1>
        <a:srgbClr val="717074"/>
      </a:accent1>
      <a:accent2>
        <a:srgbClr val="F3901D"/>
      </a:accent2>
      <a:accent3>
        <a:srgbClr val="5C7F92"/>
      </a:accent3>
      <a:accent4>
        <a:srgbClr val="C6BF70"/>
      </a:accent4>
      <a:accent5>
        <a:srgbClr val="70A489"/>
      </a:accent5>
      <a:accent6>
        <a:srgbClr val="98002E"/>
      </a:accent6>
      <a:hlink>
        <a:srgbClr val="F3901D"/>
      </a:hlink>
      <a:folHlink>
        <a:srgbClr val="71707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>
        <a:solidFill>
          <a:schemeClr val="bg2"/>
        </a:solidFill>
        <a:ln>
          <a:noFill/>
        </a:ln>
      </a:spPr>
      <a:bodyPr lIns="228600" anchor="ctr" anchorCtr="0"/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8E575E95FE341B5954C427979F220" ma:contentTypeVersion="5" ma:contentTypeDescription="Create a new document." ma:contentTypeScope="" ma:versionID="94db8f5e4a904c252199f146abc08d84">
  <xsd:schema xmlns:xsd="http://www.w3.org/2001/XMLSchema" xmlns:p="http://schemas.microsoft.com/office/2006/metadata/properties" targetNamespace="http://schemas.microsoft.com/office/2006/metadata/properties" ma:root="true" ma:fieldsID="daff7a8922ca223246d6f9669ee62a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7068973-7E75-4DE3-82DF-4AF7B14DCA0C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652C612-C4E1-4B6D-A9F1-EBCE80115A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9C96C9-F9F9-4339-81AE-C8C37BE52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 Template PowerPoint</Template>
  <TotalTime>821</TotalTime>
  <Words>813</Words>
  <Application>Microsoft Office PowerPoint</Application>
  <PresentationFormat>On-screen Show (4:3)</PresentationFormat>
  <Paragraphs>138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NORC Template PowerPoint</vt:lpstr>
      <vt:lpstr>1_NORC Template PowerPoint</vt:lpstr>
      <vt:lpstr>PowerPoint Presentation</vt:lpstr>
      <vt:lpstr>What are Personas?</vt:lpstr>
      <vt:lpstr>Why Use Personas in Website Development? </vt:lpstr>
      <vt:lpstr>Research Basis for Personas  </vt:lpstr>
      <vt:lpstr>Research Results </vt:lpstr>
      <vt:lpstr>About the Personas</vt:lpstr>
      <vt:lpstr>About the Personas (cont.)</vt:lpstr>
      <vt:lpstr>Patient Scenario 1:  Sally the Shopper</vt:lpstr>
      <vt:lpstr>Health Status </vt:lpstr>
      <vt:lpstr>Patient Scenario 2:  Cathy the Price Checker</vt:lpstr>
      <vt:lpstr>Health Status </vt:lpstr>
      <vt:lpstr>Patient Scenario 3:  Patty the Patient</vt:lpstr>
      <vt:lpstr>Health Status </vt:lpstr>
      <vt:lpstr>Patient Scenario 4:  Ian the Invincible</vt:lpstr>
      <vt:lpstr>Health Status </vt:lpstr>
      <vt:lpstr> Patient Scenario 5:  Mary the Medicare Beneficiary  </vt:lpstr>
      <vt:lpstr>Health Status </vt:lpstr>
    </vt:vector>
  </TitlesOfParts>
  <Company>NORC at the Univeristy of Chicago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Lanier</dc:creator>
  <cp:lastModifiedBy>Elaine Swift</cp:lastModifiedBy>
  <cp:revision>92</cp:revision>
  <cp:lastPrinted>2013-03-25T16:01:35Z</cp:lastPrinted>
  <dcterms:created xsi:type="dcterms:W3CDTF">2011-01-21T18:17:35Z</dcterms:created>
  <dcterms:modified xsi:type="dcterms:W3CDTF">2014-09-12T03:20:12Z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0x0101001B78E575E95FE341B5954C427979F220</vt:lpwstr>
  </property>
</Properties>
</file>