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4"/>
  </p:notesMasterIdLst>
  <p:sldIdLst>
    <p:sldId id="256" r:id="rId2"/>
    <p:sldId id="257" r:id="rId3"/>
    <p:sldId id="276" r:id="rId4"/>
    <p:sldId id="277" r:id="rId5"/>
    <p:sldId id="278" r:id="rId6"/>
    <p:sldId id="279" r:id="rId7"/>
    <p:sldId id="280" r:id="rId8"/>
    <p:sldId id="281" r:id="rId9"/>
    <p:sldId id="282" r:id="rId10"/>
    <p:sldId id="285" r:id="rId11"/>
    <p:sldId id="283" r:id="rId12"/>
    <p:sldId id="284"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38" d="100"/>
          <a:sy n="38" d="100"/>
        </p:scale>
        <p:origin x="-2386" y="-11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C51721D-FE74-4937-AFA3-EDEA76864D15}" type="datetimeFigureOut">
              <a:rPr lang="en-US" smtClean="0"/>
              <a:t>2/24/2017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F13529E-598B-4780-B315-0810095E5A43}" type="slidenum">
              <a:rPr lang="en-US" smtClean="0"/>
              <a:t>‹#›</a:t>
            </a:fld>
            <a:endParaRPr lang="en-US"/>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a:p>
        </p:txBody>
      </p:sp>
    </p:spTree>
    <p:extLst>
      <p:ext uri="{BB962C8B-B14F-4D97-AF65-F5344CB8AC3E}">
        <p14:creationId xmlns:p14="http://schemas.microsoft.com/office/powerpoint/2010/main" val="37193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13529E-598B-4780-B315-0810095E5A43}" type="slidenum">
              <a:rPr lang="en-US" smtClean="0"/>
              <a:t>2</a:t>
            </a:fld>
            <a:endParaRPr lang="en-US"/>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B3F8321-C156-4961-8963-3387FA270D11}"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D607E-D0B0-466F-8593-A5BE1B2742E0}"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D7074-05FA-4867-89BF-54E361F31081}"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smtClean="0"/>
              <a:t>Click to edit Master title style</a:t>
            </a:r>
            <a:endParaRPr lang="en-US" dirty="0"/>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D5D94F6D-28C8-4E33-8AA3-EF40A74D8222}"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D334EF-60EA-461B-A053-0403FA19CEB6}" type="datetime1">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C38D51-6C89-4C56-A351-FE9EED2B374A}" type="datetime1">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167F9F-A094-42FE-9926-F301820A79A5}" type="datetime1">
              <a:rPr lang="en-US" smtClean="0"/>
              <a:t>2/24/2017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1A47A1-2A73-4359-86CF-D841532A0198}" type="datetime1">
              <a:rPr lang="en-US" smtClean="0"/>
              <a:t>2/24/2017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4B6061-F60C-460B-B6AC-722A8BDB3C5D}" type="datetime1">
              <a:rPr lang="en-US" smtClean="0"/>
              <a:t>2/24/2017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7DE8012-8B75-447F-8E54-C7ECFCB98E9D}" type="datetime1">
              <a:rPr lang="en-US" smtClean="0"/>
              <a:t>2/24/2017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CC381-7308-4E1D-9747-A157E6AE3304}" type="datetime1">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B507AED-9B59-4F64-810D-A41512334C6B}" type="datetime1">
              <a:rPr lang="en-US" smtClean="0"/>
              <a:t>2/24/2017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6915" y="1879599"/>
            <a:ext cx="10058400" cy="2385877"/>
          </a:xfrm>
        </p:spPr>
        <p:txBody>
          <a:bodyPr/>
          <a:lstStyle/>
          <a:p>
            <a:r>
              <a:rPr lang="en-US" dirty="0" smtClean="0"/>
              <a:t>Alternative Payment Models (APMs)</a:t>
            </a:r>
            <a:endParaRPr lang="en-US" dirty="0"/>
          </a:p>
        </p:txBody>
      </p:sp>
      <p:pic>
        <p:nvPicPr>
          <p:cNvPr id="5" name="Picture 4"/>
          <p:cNvPicPr/>
          <p:nvPr/>
        </p:nvPicPr>
        <p:blipFill>
          <a:blip r:embed="rId3">
            <a:duotone>
              <a:prstClr val="black"/>
              <a:schemeClr val="bg1">
                <a:tint val="45000"/>
                <a:satMod val="400000"/>
              </a:schemeClr>
            </a:duotone>
            <a:extLst>
              <a:ext uri="{BEBA8EAE-BF5A-486C-A8C5-ECC9F3942E4B}">
                <a14:imgProps xmlns:a14="http://schemas.microsoft.com/office/drawing/2010/main">
                  <a14:imgLayer r:embed="rId4">
                    <a14:imgEffect>
                      <a14:colorTemperature colorTemp="5300"/>
                    </a14:imgEffect>
                  </a14:imgLayer>
                </a14:imgProps>
              </a:ext>
            </a:extLst>
          </a:blip>
          <a:stretch>
            <a:fillRect/>
          </a:stretch>
        </p:blipFill>
        <p:spPr>
          <a:xfrm>
            <a:off x="1283334" y="187960"/>
            <a:ext cx="3949065" cy="1234440"/>
          </a:xfrm>
          <a:prstGeom prst="rect">
            <a:avLst/>
          </a:prstGeom>
          <a:solidFill>
            <a:schemeClr val="bg1">
              <a:lumMod val="95000"/>
            </a:schemeClr>
          </a:solidFill>
          <a:ln>
            <a:noFill/>
          </a:ln>
          <a:effectLst>
            <a:glow rad="127000">
              <a:schemeClr val="bg1"/>
            </a:glow>
          </a:effectLst>
        </p:spPr>
      </p:pic>
      <p:sp>
        <p:nvSpPr>
          <p:cNvPr id="3" name="Subtitle 2"/>
          <p:cNvSpPr>
            <a:spLocks noGrp="1"/>
          </p:cNvSpPr>
          <p:nvPr>
            <p:ph type="subTitle" idx="1"/>
          </p:nvPr>
        </p:nvSpPr>
        <p:spPr/>
        <p:txBody>
          <a:bodyPr>
            <a:normAutofit fontScale="70000" lnSpcReduction="20000"/>
          </a:bodyPr>
          <a:lstStyle/>
          <a:p>
            <a:r>
              <a:rPr lang="en-US" dirty="0" smtClean="0"/>
              <a:t>Discussion Guide</a:t>
            </a:r>
          </a:p>
          <a:p>
            <a:r>
              <a:rPr lang="en-US" dirty="0" smtClean="0"/>
              <a:t>MHDO Board of Directors</a:t>
            </a:r>
          </a:p>
          <a:p>
            <a:r>
              <a:rPr lang="en-US" dirty="0" smtClean="0"/>
              <a:t>March 2, 2017</a:t>
            </a:r>
            <a:endParaRPr lang="en-US" dirty="0"/>
          </a:p>
        </p:txBody>
      </p:sp>
    </p:spTree>
    <p:extLst>
      <p:ext uri="{BB962C8B-B14F-4D97-AF65-F5344CB8AC3E}">
        <p14:creationId xmlns:p14="http://schemas.microsoft.com/office/powerpoint/2010/main" val="1320871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Maryland-The </a:t>
            </a:r>
            <a:r>
              <a:rPr lang="en-US" dirty="0"/>
              <a:t>Maryland Medical Care Data Base (MCDB) </a:t>
            </a:r>
            <a:r>
              <a:rPr lang="en-US" dirty="0" smtClean="0"/>
              <a:t>All Payer </a:t>
            </a:r>
            <a:r>
              <a:rPr lang="en-US" dirty="0"/>
              <a:t>Claims </a:t>
            </a:r>
            <a:r>
              <a:rPr lang="en-US" dirty="0" smtClean="0"/>
              <a:t>Database</a:t>
            </a:r>
          </a:p>
          <a:p>
            <a:r>
              <a:rPr lang="en-US" dirty="0" smtClean="0"/>
              <a:t>MCDB plans to collect data for non-fee-for-service </a:t>
            </a:r>
            <a:r>
              <a:rPr lang="en-US" dirty="0"/>
              <a:t>payments made to providers. These may include shared savings payments, incentive or performance payments, fixed transformation payments, etc. This report is under development. Reporting entities that are required to provide this report will be provided an opportunity to participate in the development and testing of this report.</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42664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Next Steps</a:t>
            </a:r>
            <a:endParaRPr lang="en-US" dirty="0"/>
          </a:p>
        </p:txBody>
      </p:sp>
      <p:sp>
        <p:nvSpPr>
          <p:cNvPr id="3" name="Content Placeholder 2"/>
          <p:cNvSpPr>
            <a:spLocks noGrp="1"/>
          </p:cNvSpPr>
          <p:nvPr>
            <p:ph idx="1"/>
          </p:nvPr>
        </p:nvSpPr>
        <p:spPr/>
        <p:txBody>
          <a:bodyPr/>
          <a:lstStyle/>
          <a:p>
            <a:r>
              <a:rPr lang="en-US" dirty="0" smtClean="0"/>
              <a:t>Survey MHDO’s top ten payers with an end goal of understanding the current mix and impact of payments that have transitioned from a FFS claims payment to an APM</a:t>
            </a:r>
          </a:p>
          <a:p>
            <a:r>
              <a:rPr lang="en-US" dirty="0" smtClean="0"/>
              <a:t>Refine use case with data users including how this information may impact the payment information reported in CompareMaine</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1077862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ontinued</a:t>
            </a:r>
            <a:endParaRPr lang="en-US" dirty="0"/>
          </a:p>
        </p:txBody>
      </p:sp>
      <p:sp>
        <p:nvSpPr>
          <p:cNvPr id="3" name="Content Placeholder 2"/>
          <p:cNvSpPr>
            <a:spLocks noGrp="1"/>
          </p:cNvSpPr>
          <p:nvPr>
            <p:ph idx="1"/>
          </p:nvPr>
        </p:nvSpPr>
        <p:spPr/>
        <p:txBody>
          <a:bodyPr/>
          <a:lstStyle/>
          <a:p>
            <a:r>
              <a:rPr lang="en-US" dirty="0" smtClean="0"/>
              <a:t>Present the findings of the survey and a recommendation for next steps to the MHDO Board at its June 2017 retreat</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3429493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22, Chapter 1683</a:t>
            </a:r>
            <a:endParaRPr lang="en-US" dirty="0"/>
          </a:p>
        </p:txBody>
      </p:sp>
      <p:sp>
        <p:nvSpPr>
          <p:cNvPr id="3" name="Content Placeholder 2"/>
          <p:cNvSpPr>
            <a:spLocks noGrp="1"/>
          </p:cNvSpPr>
          <p:nvPr>
            <p:ph idx="1"/>
          </p:nvPr>
        </p:nvSpPr>
        <p:spPr/>
        <p:txBody>
          <a:bodyPr>
            <a:normAutofit/>
          </a:bodyPr>
          <a:lstStyle/>
          <a:p>
            <a:r>
              <a:rPr lang="en-US" sz="3200" dirty="0"/>
              <a:t>The purpose of the MHDO as defined in Title 22, Chapter 1683, is to create and maintain a useful, objective, reliable, and comprehensive health information database that is used to improve the health care quality for Maine people </a:t>
            </a:r>
            <a:r>
              <a:rPr lang="en-US" sz="3200" b="1" dirty="0"/>
              <a:t>and</a:t>
            </a:r>
            <a:r>
              <a:rPr lang="en-US" sz="3200" dirty="0"/>
              <a:t> to promote the transparency of the cost and quality of healthcare in the </a:t>
            </a:r>
            <a:r>
              <a:rPr lang="en-US" sz="3200" dirty="0" smtClean="0"/>
              <a:t>State….</a:t>
            </a:r>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spTree>
    <p:extLst>
      <p:ext uri="{BB962C8B-B14F-4D97-AF65-F5344CB8AC3E}">
        <p14:creationId xmlns:p14="http://schemas.microsoft.com/office/powerpoint/2010/main" val="2542654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MHDO Priorities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priorities of the MHDO as established by the MHDO Board </a:t>
            </a:r>
            <a:r>
              <a:rPr lang="en-US" dirty="0" smtClean="0"/>
              <a:t>are </a:t>
            </a:r>
            <a:r>
              <a:rPr lang="en-US" dirty="0"/>
              <a:t>as follows</a:t>
            </a:r>
            <a:r>
              <a:rPr lang="en-US" dirty="0" smtClean="0"/>
              <a:t>:</a:t>
            </a:r>
            <a:endParaRPr lang="en-US" dirty="0"/>
          </a:p>
          <a:p>
            <a:r>
              <a:rPr lang="en-US" dirty="0"/>
              <a:t>1. Manage a high-quality, comprehensive health information data warehouse</a:t>
            </a:r>
          </a:p>
          <a:p>
            <a:r>
              <a:rPr lang="en-US" dirty="0"/>
              <a:t>2. Promote the appropriate release of healthcare data and information</a:t>
            </a:r>
          </a:p>
          <a:p>
            <a:r>
              <a:rPr lang="en-US" dirty="0"/>
              <a:t>3. Promote the transparency of healthcare cost and quality information</a:t>
            </a:r>
          </a:p>
          <a:p>
            <a:r>
              <a:rPr lang="en-US" dirty="0"/>
              <a:t>4. Support ongoing stakeholder engagement with our data providers, data users and consumers</a:t>
            </a:r>
          </a:p>
          <a:p>
            <a:r>
              <a:rPr lang="en-US" dirty="0"/>
              <a:t>5. Support a culture of change based on our stakeholders’ needs</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1977508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Payment Models (APMs)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smtClean="0"/>
              <a:t>APMs is a payment model that moves </a:t>
            </a:r>
            <a:r>
              <a:rPr lang="en-US" sz="3200" dirty="0"/>
              <a:t>away from paying health care providers for quantity of care (fee-for-service) towards quality of care they provide to patients</a:t>
            </a:r>
            <a:r>
              <a:rPr lang="en-US" sz="3200" dirty="0" smtClean="0"/>
              <a:t>.</a:t>
            </a:r>
          </a:p>
          <a:p>
            <a:pPr marL="0" indent="0">
              <a:buNone/>
            </a:pPr>
            <a:r>
              <a:rPr lang="en-US" sz="3200" dirty="0" smtClean="0"/>
              <a:t>An </a:t>
            </a:r>
            <a:r>
              <a:rPr lang="en-US" sz="3200" dirty="0"/>
              <a:t>APM is a payment approach that gives added incentive payments to provide high-quality and cost-efficient care. </a:t>
            </a:r>
            <a:endParaRPr lang="en-US" sz="3200" dirty="0" smtClean="0"/>
          </a:p>
          <a:p>
            <a:pPr marL="0" indent="0">
              <a:buNone/>
            </a:pPr>
            <a:r>
              <a:rPr lang="en-US" sz="3200" dirty="0" smtClean="0"/>
              <a:t>APMs </a:t>
            </a:r>
            <a:r>
              <a:rPr lang="en-US" sz="3200" dirty="0"/>
              <a:t>can apply to a specific clinical condition, a care episode, or a population</a:t>
            </a:r>
            <a:r>
              <a:rPr lang="en-US" sz="3200" dirty="0" smtClean="0"/>
              <a:t>.</a:t>
            </a:r>
          </a:p>
          <a:p>
            <a:pPr marL="0" indent="0">
              <a:buNone/>
            </a:pPr>
            <a:r>
              <a:rPr lang="en-US" sz="2400" dirty="0" smtClean="0"/>
              <a:t>Source: CMS</a:t>
            </a:r>
            <a:endParaRPr lang="en-US" sz="24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4</a:t>
            </a:fld>
            <a:endParaRPr lang="en-US" dirty="0"/>
          </a:p>
        </p:txBody>
      </p:sp>
    </p:spTree>
    <p:extLst>
      <p:ext uri="{BB962C8B-B14F-4D97-AF65-F5344CB8AC3E}">
        <p14:creationId xmlns:p14="http://schemas.microsoft.com/office/powerpoint/2010/main" val="148614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from Data Users Regarding APM’s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APMs represent an important and growing category of </a:t>
            </a:r>
            <a:r>
              <a:rPr lang="en-US" dirty="0" smtClean="0"/>
              <a:t>payments to </a:t>
            </a:r>
            <a:r>
              <a:rPr lang="en-US" dirty="0"/>
              <a:t>providers</a:t>
            </a:r>
          </a:p>
          <a:p>
            <a:r>
              <a:rPr lang="en-US" dirty="0"/>
              <a:t>Understanding APMs will be important in the ongoing transition from </a:t>
            </a:r>
            <a:r>
              <a:rPr lang="en-US" dirty="0" smtClean="0"/>
              <a:t> fee for service (FFS) payments to </a:t>
            </a:r>
            <a:r>
              <a:rPr lang="en-US" dirty="0"/>
              <a:t>value-based purchasing (VBP)</a:t>
            </a:r>
          </a:p>
          <a:p>
            <a:r>
              <a:rPr lang="en-US" dirty="0"/>
              <a:t>Information on APMs contributes to a more complete understanding of Total Cost of Care</a:t>
            </a:r>
          </a:p>
          <a:p>
            <a:r>
              <a:rPr lang="en-US" dirty="0"/>
              <a:t>CMS, through </a:t>
            </a:r>
            <a:r>
              <a:rPr lang="en-US" dirty="0" smtClean="0"/>
              <a:t>various programs like MACRA </a:t>
            </a:r>
            <a:r>
              <a:rPr lang="en-US" dirty="0"/>
              <a:t>and Episode-based Payment Initiatives is signaling a shift toward APMs </a:t>
            </a:r>
          </a:p>
          <a:p>
            <a:r>
              <a:rPr lang="en-US" dirty="0" smtClean="0"/>
              <a:t>Both Payers </a:t>
            </a:r>
            <a:r>
              <a:rPr lang="en-US" dirty="0"/>
              <a:t>and providers </a:t>
            </a:r>
            <a:r>
              <a:rPr lang="en-US" dirty="0" smtClean="0"/>
              <a:t>will </a:t>
            </a:r>
            <a:r>
              <a:rPr lang="en-US" dirty="0"/>
              <a:t>benefit from a greater understanding of opportunities related to APMs</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406200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APM Categories</a:t>
            </a:r>
            <a:endParaRPr lang="en-US" dirty="0"/>
          </a:p>
        </p:txBody>
      </p:sp>
      <p:sp>
        <p:nvSpPr>
          <p:cNvPr id="3" name="Content Placeholder 2"/>
          <p:cNvSpPr>
            <a:spLocks noGrp="1"/>
          </p:cNvSpPr>
          <p:nvPr>
            <p:ph idx="1"/>
          </p:nvPr>
        </p:nvSpPr>
        <p:spPr/>
        <p:txBody>
          <a:bodyPr/>
          <a:lstStyle/>
          <a:p>
            <a:pPr lvl="1"/>
            <a:r>
              <a:rPr lang="en-US" sz="2800" dirty="0">
                <a:solidFill>
                  <a:schemeClr val="tx1"/>
                </a:solidFill>
              </a:rPr>
              <a:t>Global Payments</a:t>
            </a:r>
          </a:p>
          <a:p>
            <a:pPr lvl="1"/>
            <a:r>
              <a:rPr lang="en-US" sz="2800" dirty="0">
                <a:solidFill>
                  <a:schemeClr val="tx1"/>
                </a:solidFill>
              </a:rPr>
              <a:t>Limited Budgets</a:t>
            </a:r>
          </a:p>
          <a:p>
            <a:pPr lvl="1"/>
            <a:r>
              <a:rPr lang="en-US" sz="2800" dirty="0">
                <a:solidFill>
                  <a:schemeClr val="tx1"/>
                </a:solidFill>
              </a:rPr>
              <a:t>Bundled Payments </a:t>
            </a:r>
          </a:p>
          <a:p>
            <a:pPr lvl="1"/>
            <a:r>
              <a:rPr lang="en-US" sz="2800" dirty="0">
                <a:solidFill>
                  <a:schemeClr val="tx1"/>
                </a:solidFill>
              </a:rPr>
              <a:t>Other non-FFS</a:t>
            </a:r>
          </a:p>
          <a:p>
            <a:pPr lvl="1"/>
            <a:r>
              <a:rPr lang="en-US" sz="2800" dirty="0">
                <a:solidFill>
                  <a:schemeClr val="tx1"/>
                </a:solidFill>
              </a:rPr>
              <a:t>Pay for performance programs</a:t>
            </a:r>
          </a:p>
          <a:p>
            <a:pPr lvl="1"/>
            <a:r>
              <a:rPr lang="en-US" sz="2800" dirty="0">
                <a:solidFill>
                  <a:schemeClr val="tx1"/>
                </a:solidFill>
              </a:rPr>
              <a:t>Shared savings/risk programs</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164333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APMs in the Maine Market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Are providers currently being reimbursed in Maine under an APM?  </a:t>
            </a:r>
          </a:p>
          <a:p>
            <a:r>
              <a:rPr lang="en-US" dirty="0" smtClean="0"/>
              <a:t>How do the APMs breakdown by payer type -commercial vs public payer and more specifically by payer and provider?  </a:t>
            </a:r>
          </a:p>
          <a:p>
            <a:r>
              <a:rPr lang="en-US" dirty="0" smtClean="0"/>
              <a:t>What percent of total FFS claims payments have transitioned to an APM?  </a:t>
            </a:r>
          </a:p>
          <a:p>
            <a:r>
              <a:rPr lang="en-US" dirty="0" smtClean="0"/>
              <a:t>How does the payer account for the utilization and the payments made under an APM?</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199042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State APCD’s Collecting APM Data</a:t>
            </a:r>
            <a:endParaRPr lang="en-US" dirty="0"/>
          </a:p>
        </p:txBody>
      </p:sp>
      <p:sp>
        <p:nvSpPr>
          <p:cNvPr id="3" name="Content Placeholder 2"/>
          <p:cNvSpPr>
            <a:spLocks noGrp="1"/>
          </p:cNvSpPr>
          <p:nvPr>
            <p:ph idx="1"/>
          </p:nvPr>
        </p:nvSpPr>
        <p:spPr/>
        <p:txBody>
          <a:bodyPr>
            <a:normAutofit fontScale="62500" lnSpcReduction="20000"/>
          </a:bodyPr>
          <a:lstStyle/>
          <a:p>
            <a:r>
              <a:rPr lang="en-US" sz="3200" b="1" dirty="0" smtClean="0"/>
              <a:t>Massachusetts-</a:t>
            </a:r>
            <a:r>
              <a:rPr lang="en-US" sz="3200" dirty="0" smtClean="0"/>
              <a:t>Center for Health Information Analysis (CHIA)</a:t>
            </a:r>
          </a:p>
          <a:p>
            <a:r>
              <a:rPr lang="en-US" sz="3200" dirty="0"/>
              <a:t>Why: More complete picture of Total Cost of Care </a:t>
            </a:r>
          </a:p>
          <a:p>
            <a:r>
              <a:rPr lang="en-US" sz="3200" dirty="0"/>
              <a:t>When: Began collecting APM data in 2013</a:t>
            </a:r>
          </a:p>
          <a:p>
            <a:r>
              <a:rPr lang="en-US" sz="3200" dirty="0"/>
              <a:t>Frequency: Payers submit a supplemental file once/year</a:t>
            </a:r>
          </a:p>
          <a:p>
            <a:r>
              <a:rPr lang="en-US" sz="3200" dirty="0">
                <a:solidFill>
                  <a:schemeClr val="tx1"/>
                </a:solidFill>
              </a:rPr>
              <a:t>APM categories include: </a:t>
            </a:r>
          </a:p>
          <a:p>
            <a:pPr lvl="1"/>
            <a:r>
              <a:rPr lang="en-US" sz="3200" dirty="0">
                <a:solidFill>
                  <a:schemeClr val="tx1"/>
                </a:solidFill>
              </a:rPr>
              <a:t>Global Payments</a:t>
            </a:r>
          </a:p>
          <a:p>
            <a:pPr lvl="1"/>
            <a:r>
              <a:rPr lang="en-US" sz="3200" dirty="0">
                <a:solidFill>
                  <a:schemeClr val="tx1"/>
                </a:solidFill>
              </a:rPr>
              <a:t>Limited Budgets</a:t>
            </a:r>
          </a:p>
          <a:p>
            <a:pPr lvl="1"/>
            <a:r>
              <a:rPr lang="en-US" sz="3200" dirty="0">
                <a:solidFill>
                  <a:schemeClr val="tx1"/>
                </a:solidFill>
              </a:rPr>
              <a:t>Bundled Payments and</a:t>
            </a:r>
          </a:p>
          <a:p>
            <a:pPr lvl="1"/>
            <a:r>
              <a:rPr lang="en-US" sz="3200" dirty="0">
                <a:solidFill>
                  <a:schemeClr val="tx1"/>
                </a:solidFill>
              </a:rPr>
              <a:t>Other non-FFS</a:t>
            </a:r>
          </a:p>
          <a:p>
            <a:r>
              <a:rPr lang="en-US" sz="3200" dirty="0" smtClean="0">
                <a:solidFill>
                  <a:schemeClr val="tx1"/>
                </a:solidFill>
              </a:rPr>
              <a:t>How this information is used:  CHIA </a:t>
            </a:r>
            <a:r>
              <a:rPr lang="en-US" sz="3200" dirty="0">
                <a:solidFill>
                  <a:schemeClr val="tx1"/>
                </a:solidFill>
              </a:rPr>
              <a:t>produces an annual report summarizing:</a:t>
            </a:r>
          </a:p>
          <a:p>
            <a:pPr lvl="1"/>
            <a:r>
              <a:rPr lang="en-US" sz="3200" dirty="0">
                <a:solidFill>
                  <a:schemeClr val="tx1"/>
                </a:solidFill>
              </a:rPr>
              <a:t>Percent of members receiving care under </a:t>
            </a:r>
            <a:r>
              <a:rPr lang="en-US" sz="3200" dirty="0" smtClean="0">
                <a:solidFill>
                  <a:schemeClr val="tx1"/>
                </a:solidFill>
              </a:rPr>
              <a:t>APMs by  </a:t>
            </a:r>
            <a:r>
              <a:rPr lang="en-US" sz="3200" dirty="0">
                <a:solidFill>
                  <a:schemeClr val="tx1"/>
                </a:solidFill>
              </a:rPr>
              <a:t>payer type, region and provider group</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969867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Oregon-</a:t>
            </a:r>
            <a:r>
              <a:rPr lang="en-US" dirty="0" smtClean="0"/>
              <a:t>All payer Claims Database (office for Oregon Health Policy and Research)</a:t>
            </a:r>
          </a:p>
          <a:p>
            <a:r>
              <a:rPr lang="en-US" dirty="0" smtClean="0"/>
              <a:t>Why</a:t>
            </a:r>
            <a:r>
              <a:rPr lang="en-US" dirty="0"/>
              <a:t>: More complete view of payment for Primary Care services</a:t>
            </a:r>
          </a:p>
          <a:p>
            <a:r>
              <a:rPr lang="en-US" dirty="0"/>
              <a:t>When: </a:t>
            </a:r>
            <a:r>
              <a:rPr lang="en-US" dirty="0" smtClean="0"/>
              <a:t>September 2017 will begin collecting </a:t>
            </a:r>
            <a:r>
              <a:rPr lang="en-US" dirty="0"/>
              <a:t>payment information for health care services not billed on a claim</a:t>
            </a:r>
            <a:r>
              <a:rPr lang="en-US" dirty="0" smtClean="0"/>
              <a:t>.</a:t>
            </a:r>
          </a:p>
          <a:p>
            <a:r>
              <a:rPr lang="en-US" dirty="0" smtClean="0"/>
              <a:t>Frequency</a:t>
            </a:r>
            <a:r>
              <a:rPr lang="en-US" dirty="0"/>
              <a:t>: </a:t>
            </a:r>
            <a:r>
              <a:rPr lang="en-US" dirty="0" smtClean="0"/>
              <a:t>Payers will submit </a:t>
            </a:r>
            <a:r>
              <a:rPr lang="en-US" dirty="0"/>
              <a:t>a supplemental file once/year</a:t>
            </a:r>
          </a:p>
          <a:p>
            <a:r>
              <a:rPr lang="en-US" dirty="0" smtClean="0"/>
              <a:t>APM </a:t>
            </a:r>
            <a:r>
              <a:rPr lang="en-US" dirty="0"/>
              <a:t>categories </a:t>
            </a:r>
            <a:r>
              <a:rPr lang="en-US" b="1" i="1" u="sng" dirty="0"/>
              <a:t>also</a:t>
            </a:r>
            <a:r>
              <a:rPr lang="en-US" dirty="0"/>
              <a:t> include:</a:t>
            </a:r>
          </a:p>
          <a:p>
            <a:pPr lvl="1"/>
            <a:r>
              <a:rPr lang="en-US" dirty="0"/>
              <a:t>Pay for performance programs</a:t>
            </a:r>
          </a:p>
          <a:p>
            <a:pPr lvl="1"/>
            <a:r>
              <a:rPr lang="en-US" dirty="0"/>
              <a:t>Shared savings/risk programs</a:t>
            </a:r>
          </a:p>
          <a:p>
            <a:r>
              <a:rPr lang="en-US" dirty="0" smtClean="0"/>
              <a:t>How this information will be used:  Oregon Health Policy and Research </a:t>
            </a:r>
            <a:r>
              <a:rPr lang="en-US" dirty="0"/>
              <a:t>will produce a report on the percent of total primary care provider reimbursement that occurs under APMs</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2621770792"/>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372</TotalTime>
  <Words>737</Words>
  <Application>Microsoft Office PowerPoint</Application>
  <PresentationFormat>Custom</PresentationFormat>
  <Paragraphs>79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Alternative Payment Models (APMs)</vt:lpstr>
      <vt:lpstr>Title 22, Chapter 1683</vt:lpstr>
      <vt:lpstr>MHDO Priorities</vt:lpstr>
      <vt:lpstr>Alternative Payment Models (APMs)</vt:lpstr>
      <vt:lpstr>Feedback from Data Users Regarding APM’s</vt:lpstr>
      <vt:lpstr>Examples of APM Categories</vt:lpstr>
      <vt:lpstr>APMs in the Maine Market</vt:lpstr>
      <vt:lpstr>Two State APCD’s Collecting APM Data</vt:lpstr>
      <vt:lpstr>continued</vt:lpstr>
      <vt:lpstr>continued</vt:lpstr>
      <vt:lpstr>Proposed Next Steps</vt:lpstr>
      <vt:lpstr>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Jessica Maloney</dc:creator>
  <cp:lastModifiedBy>Harrington, Karynlee</cp:lastModifiedBy>
  <cp:revision>57</cp:revision>
  <cp:lastPrinted>2017-02-24T16:06:11Z</cp:lastPrinted>
  <dcterms:created xsi:type="dcterms:W3CDTF">2014-01-30T19:11:03Z</dcterms:created>
  <dcterms:modified xsi:type="dcterms:W3CDTF">2017-02-24T16:23:48Z</dcterms:modified>
</cp:coreProperties>
</file>