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  <p:sldMasterId id="2147483661" r:id="rId2"/>
    <p:sldMasterId id="2147483663" r:id="rId3"/>
  </p:sldMasterIdLst>
  <p:notesMasterIdLst>
    <p:notesMasterId r:id="rId44"/>
  </p:notesMasterIdLst>
  <p:sldIdLst>
    <p:sldId id="256" r:id="rId4"/>
    <p:sldId id="257" r:id="rId5"/>
    <p:sldId id="259" r:id="rId6"/>
    <p:sldId id="261" r:id="rId7"/>
    <p:sldId id="275" r:id="rId8"/>
    <p:sldId id="272" r:id="rId9"/>
    <p:sldId id="278" r:id="rId10"/>
    <p:sldId id="286" r:id="rId11"/>
    <p:sldId id="276" r:id="rId12"/>
    <p:sldId id="277" r:id="rId13"/>
    <p:sldId id="289" r:id="rId14"/>
    <p:sldId id="274" r:id="rId15"/>
    <p:sldId id="304" r:id="rId16"/>
    <p:sldId id="263" r:id="rId17"/>
    <p:sldId id="279" r:id="rId18"/>
    <p:sldId id="284" r:id="rId19"/>
    <p:sldId id="287" r:id="rId20"/>
    <p:sldId id="280" r:id="rId21"/>
    <p:sldId id="288" r:id="rId22"/>
    <p:sldId id="265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267" r:id="rId38"/>
    <p:sldId id="283" r:id="rId39"/>
    <p:sldId id="285" r:id="rId40"/>
    <p:sldId id="305" r:id="rId41"/>
    <p:sldId id="282" r:id="rId42"/>
    <p:sldId id="258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  <a:srgbClr val="FF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852" autoAdjust="0"/>
  </p:normalViewPr>
  <p:slideViewPr>
    <p:cSldViewPr snapToGrid="0">
      <p:cViewPr varScale="1">
        <p:scale>
          <a:sx n="80" d="100"/>
          <a:sy n="80" d="100"/>
        </p:scale>
        <p:origin x="-108" y="-4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7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1721D-FE74-4937-AFA3-EDEA76864D15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3529E-598B-4780-B315-0810095E5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63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3529E-598B-4780-B315-0810095E5A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33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3529E-598B-4780-B315-0810095E5A4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986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3529E-598B-4780-B315-0810095E5A4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6357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3529E-598B-4780-B315-0810095E5A4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2241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3529E-598B-4780-B315-0810095E5A4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5560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3529E-598B-4780-B315-0810095E5A4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495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3529E-598B-4780-B315-0810095E5A4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505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3529E-598B-4780-B315-0810095E5A4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335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3529E-598B-4780-B315-0810095E5A4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1218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3529E-598B-4780-B315-0810095E5A4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8761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3529E-598B-4780-B315-0810095E5A4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629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3529E-598B-4780-B315-0810095E5A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4904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3529E-598B-4780-B315-0810095E5A4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132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3529E-598B-4780-B315-0810095E5A4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7636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3529E-598B-4780-B315-0810095E5A4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223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3529E-598B-4780-B315-0810095E5A4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545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3529E-598B-4780-B315-0810095E5A4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94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3529E-598B-4780-B315-0810095E5A4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4610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3529E-598B-4780-B315-0810095E5A4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789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3529E-598B-4780-B315-0810095E5A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55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3529E-598B-4780-B315-0810095E5A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67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3529E-598B-4780-B315-0810095E5A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711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3529E-598B-4780-B315-0810095E5A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661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3529E-598B-4780-B315-0810095E5A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91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3529E-598B-4780-B315-0810095E5A4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19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3529E-598B-4780-B315-0810095E5A4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32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800" cap="none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F8321-C156-4961-8963-3387FA270D11}" type="datetime1">
              <a:rPr lang="en-US" smtClean="0"/>
              <a:t>12/10/2014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D607E-D0B0-466F-8593-A5BE1B2742E0}" type="datetime1">
              <a:rPr lang="en-US" smtClean="0"/>
              <a:t>12/10/2014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D7074-05FA-4867-89BF-54E361F31081}" type="datetime1">
              <a:rPr lang="en-US" smtClean="0"/>
              <a:t>12/10/2014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B69FA-BD28-0340-A4F0-C38CEA11AF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534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2387DE5-933C-BF43-9E58-AC06F6270654}" type="datetimeFigureOut">
              <a:rPr lang="en-US" smtClean="0">
                <a:solidFill>
                  <a:prstClr val="black"/>
                </a:solidFill>
              </a:rPr>
              <a:pPr/>
              <a:t>12/10/2014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6534-4107-7643-9FD1-A9FC5EB2D0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913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2387DE5-933C-BF43-9E58-AC06F6270654}" type="datetimeFigureOut">
              <a:rPr lang="en-US" smtClean="0">
                <a:solidFill>
                  <a:prstClr val="black"/>
                </a:solidFill>
              </a:rPr>
              <a:pPr/>
              <a:t>12/10/2014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6534-4107-7643-9FD1-A9FC5EB2D0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186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2387DE5-933C-BF43-9E58-AC06F6270654}" type="datetimeFigureOut">
              <a:rPr lang="en-US" smtClean="0">
                <a:solidFill>
                  <a:prstClr val="black"/>
                </a:solidFill>
              </a:rPr>
              <a:pPr/>
              <a:t>12/10/2014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6534-4107-7643-9FD1-A9FC5EB2D0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492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Neutra Display Expert-Light"/>
                <a:cs typeface="Neutra Display Expert-Light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Neutra Display Expert-Light"/>
                <a:cs typeface="Neutra Display Expert-Light"/>
              </a:defRPr>
            </a:lvl1pPr>
            <a:lvl2pPr>
              <a:defRPr sz="2400" b="0" i="0">
                <a:latin typeface="Neutra Display Expert-Light"/>
                <a:cs typeface="Neutra Display Expert-Light"/>
              </a:defRPr>
            </a:lvl2pPr>
            <a:lvl3pPr>
              <a:defRPr sz="2000" b="0" i="0">
                <a:latin typeface="Neutra Display Expert-Light"/>
                <a:cs typeface="Neutra Display Expert-Light"/>
              </a:defRPr>
            </a:lvl3pPr>
            <a:lvl4pPr>
              <a:defRPr sz="1800" b="0" i="0">
                <a:latin typeface="Neutra Display Expert-Light"/>
                <a:cs typeface="Neutra Display Expert-Light"/>
              </a:defRPr>
            </a:lvl4pPr>
            <a:lvl5pPr>
              <a:defRPr sz="1800" b="0" i="0">
                <a:latin typeface="Neutra Display Expert-Light"/>
                <a:cs typeface="Neutra Display Expert-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Neutra Display Expert-Light"/>
                <a:cs typeface="Neutra Display Expert-Light"/>
              </a:defRPr>
            </a:lvl1pPr>
            <a:lvl2pPr>
              <a:defRPr sz="2400" b="0" i="0">
                <a:latin typeface="Neutra Display Expert-Light"/>
                <a:cs typeface="Neutra Display Expert-Light"/>
              </a:defRPr>
            </a:lvl2pPr>
            <a:lvl3pPr>
              <a:defRPr sz="2000" b="0" i="0">
                <a:latin typeface="Neutra Display Expert-Light"/>
                <a:cs typeface="Neutra Display Expert-Light"/>
              </a:defRPr>
            </a:lvl3pPr>
            <a:lvl4pPr>
              <a:defRPr sz="1800" b="0" i="0">
                <a:latin typeface="Neutra Display Expert-Light"/>
                <a:cs typeface="Neutra Display Expert-Light"/>
              </a:defRPr>
            </a:lvl4pPr>
            <a:lvl5pPr>
              <a:defRPr sz="1800" b="0" i="0">
                <a:latin typeface="Neutra Display Expert-Light"/>
                <a:cs typeface="Neutra Display Expert-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2387DE5-933C-BF43-9E58-AC06F6270654}" type="datetimeFigureOut">
              <a:rPr lang="en-US" smtClean="0">
                <a:solidFill>
                  <a:prstClr val="black"/>
                </a:solidFill>
              </a:rPr>
              <a:pPr/>
              <a:t>12/10/2014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6534-4107-7643-9FD1-A9FC5EB2D0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867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2387DE5-933C-BF43-9E58-AC06F6270654}" type="datetimeFigureOut">
              <a:rPr lang="en-US" smtClean="0">
                <a:solidFill>
                  <a:prstClr val="black"/>
                </a:solidFill>
              </a:rPr>
              <a:pPr/>
              <a:t>12/10/2014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6534-4107-7643-9FD1-A9FC5EB2D0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2736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2387DE5-933C-BF43-9E58-AC06F6270654}" type="datetimeFigureOut">
              <a:rPr lang="en-US" smtClean="0">
                <a:solidFill>
                  <a:prstClr val="black"/>
                </a:solidFill>
              </a:rPr>
              <a:pPr/>
              <a:t>12/10/2014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6534-4107-7643-9FD1-A9FC5EB2D0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6396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2387DE5-933C-BF43-9E58-AC06F6270654}" type="datetimeFigureOut">
              <a:rPr lang="en-US" smtClean="0">
                <a:solidFill>
                  <a:prstClr val="black"/>
                </a:solidFill>
              </a:rPr>
              <a:pPr/>
              <a:t>12/10/2014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6534-4107-7643-9FD1-A9FC5EB2D0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293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286603"/>
            <a:ext cx="10115203" cy="1450757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39814"/>
            <a:ext cx="10115202" cy="3829279"/>
          </a:xfrm>
        </p:spPr>
        <p:txBody>
          <a:bodyPr/>
          <a:lstStyle>
            <a:lvl1pPr>
              <a:defRPr sz="3400"/>
            </a:lvl1pPr>
            <a:lvl2pPr>
              <a:defRPr sz="2400">
                <a:solidFill>
                  <a:schemeClr val="accent3">
                    <a:lumMod val="75000"/>
                  </a:schemeClr>
                </a:solidFill>
              </a:defRPr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4F6D-28C8-4E33-8AA3-EF40A74D8222}" type="datetime1">
              <a:rPr lang="en-US" smtClean="0"/>
              <a:t>12/10/2014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200"/>
            </a:lvl1pPr>
          </a:lstStyle>
          <a:p>
            <a:fld id="{4CE482DC-2269-4F26-9D2A-7E44B1A4CD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2387DE5-933C-BF43-9E58-AC06F6270654}" type="datetimeFigureOut">
              <a:rPr lang="en-US" smtClean="0">
                <a:solidFill>
                  <a:prstClr val="black"/>
                </a:solidFill>
              </a:rPr>
              <a:pPr/>
              <a:t>12/10/2014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6534-4107-7643-9FD1-A9FC5EB2D0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24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2387DE5-933C-BF43-9E58-AC06F6270654}" type="datetimeFigureOut">
              <a:rPr lang="en-US" smtClean="0">
                <a:solidFill>
                  <a:prstClr val="black"/>
                </a:solidFill>
              </a:rPr>
              <a:pPr/>
              <a:t>12/10/2014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6534-4107-7643-9FD1-A9FC5EB2D0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4094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2387DE5-933C-BF43-9E58-AC06F6270654}" type="datetimeFigureOut">
              <a:rPr lang="en-US" smtClean="0">
                <a:solidFill>
                  <a:prstClr val="black"/>
                </a:solidFill>
              </a:rPr>
              <a:pPr/>
              <a:t>12/10/2014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6534-4107-7643-9FD1-A9FC5EB2D0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0272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2387DE5-933C-BF43-9E58-AC06F6270654}" type="datetimeFigureOut">
              <a:rPr lang="en-US" smtClean="0">
                <a:solidFill>
                  <a:prstClr val="black"/>
                </a:solidFill>
              </a:rPr>
              <a:pPr/>
              <a:t>12/10/2014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6534-4107-7643-9FD1-A9FC5EB2D0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251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334EF-60EA-461B-A053-0403FA19CEB6}" type="datetime1">
              <a:rPr lang="en-US" smtClean="0"/>
              <a:t>12/10/2014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197703"/>
            <a:ext cx="10058400" cy="1450757"/>
          </a:xfrm>
        </p:spPr>
        <p:txBody>
          <a:bodyPr/>
          <a:lstStyle>
            <a:lvl1pPr>
              <a:defRPr lang="en-US" dirty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38D51-6C89-4C56-A351-FE9EED2B374A}" type="datetime1">
              <a:rPr lang="en-US" smtClean="0"/>
              <a:t>12/10/2014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67F9F-A094-42FE-9926-F301820A79A5}" type="datetime1">
              <a:rPr lang="en-US" smtClean="0"/>
              <a:t>12/10/2014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A47A1-2A73-4359-86CF-D841532A0198}" type="datetime1">
              <a:rPr lang="en-US" smtClean="0"/>
              <a:t>12/10/2014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B6061-F60C-460B-B6AC-722A8BDB3C5D}" type="datetime1">
              <a:rPr lang="en-US" smtClean="0"/>
              <a:t>12/10/2014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2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600" b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7DE8012-8B75-447F-8E54-C7ECFCB98E9D}" type="datetime1">
              <a:rPr lang="en-US" smtClean="0"/>
              <a:t>12/10/2014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CC381-7308-4E1D-9747-A157E6AE3304}" type="datetime1">
              <a:rPr lang="en-US" smtClean="0"/>
              <a:t>12/10/2014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B507AED-9B59-4F64-810D-A41512334C6B}" type="datetime1">
              <a:rPr lang="en-US" smtClean="0"/>
              <a:t>12/10/2014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69FA-BD28-0340-A4F0-C38CEA11AF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Picture 1" descr="title slide B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140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555040" y="1539485"/>
            <a:ext cx="1104617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Neutra Display Expert-Bold"/>
                <a:cs typeface="Neutra Display Expert-Bold"/>
              </a:rPr>
              <a:t>PRESENTATION TITLE</a:t>
            </a:r>
            <a:endParaRPr lang="en-US" sz="3200" dirty="0">
              <a:solidFill>
                <a:prstClr val="black">
                  <a:lumMod val="65000"/>
                  <a:lumOff val="35000"/>
                </a:prstClr>
              </a:solidFill>
              <a:latin typeface="Neutra Display Expert-Bold"/>
              <a:cs typeface="Neutra Display Expert-Bold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60672" y="3745181"/>
            <a:ext cx="11046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Neutra Display Expert-Light"/>
                <a:cs typeface="Neutra Display Expert-Light"/>
              </a:rPr>
              <a:t>JOHN DOE, MPH</a:t>
            </a:r>
          </a:p>
          <a:p>
            <a:pPr algn="ctr"/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Neutra Display Expert-Light"/>
                <a:cs typeface="Neutra Display Expert-Light"/>
              </a:rPr>
              <a:t>DIRECTOR OF SLIDE TEMPATES</a:t>
            </a:r>
            <a:endParaRPr lang="en-US" sz="2000" dirty="0">
              <a:solidFill>
                <a:prstClr val="black">
                  <a:lumMod val="65000"/>
                  <a:lumOff val="35000"/>
                </a:prstClr>
              </a:solidFill>
              <a:latin typeface="Neutra Display Expert-Light"/>
              <a:cs typeface="Neutra Display Expert-Light"/>
            </a:endParaRPr>
          </a:p>
        </p:txBody>
      </p:sp>
    </p:spTree>
    <p:extLst>
      <p:ext uri="{BB962C8B-B14F-4D97-AF65-F5344CB8AC3E}">
        <p14:creationId xmlns:p14="http://schemas.microsoft.com/office/powerpoint/2010/main" val="3302720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56534-4107-7643-9FD1-A9FC5EB2D0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slide template B.pd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11" y="0"/>
            <a:ext cx="12267260" cy="6873394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-124176" y="1"/>
            <a:ext cx="12519376" cy="1278470"/>
          </a:xfrm>
          <a:prstGeom prst="rect">
            <a:avLst/>
          </a:prstGeom>
          <a:solidFill>
            <a:srgbClr val="8FB2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Oval 1"/>
          <p:cNvSpPr/>
          <p:nvPr userDrawn="1"/>
        </p:nvSpPr>
        <p:spPr>
          <a:xfrm>
            <a:off x="-124175" y="1193801"/>
            <a:ext cx="361244" cy="27093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Oval 3"/>
          <p:cNvSpPr/>
          <p:nvPr userDrawn="1"/>
        </p:nvSpPr>
        <p:spPr>
          <a:xfrm>
            <a:off x="-62087" y="1244602"/>
            <a:ext cx="237067" cy="177800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1020" y="1332511"/>
            <a:ext cx="12254937" cy="7831"/>
          </a:xfrm>
          <a:prstGeom prst="line">
            <a:avLst/>
          </a:prstGeom>
          <a:ln w="508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V="1">
            <a:off x="174132" y="1332511"/>
            <a:ext cx="12254937" cy="3913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-18811" y="6340957"/>
            <a:ext cx="12254937" cy="7831"/>
          </a:xfrm>
          <a:prstGeom prst="line">
            <a:avLst/>
          </a:prstGeom>
          <a:ln w="508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V="1">
            <a:off x="1" y="6336439"/>
            <a:ext cx="12254937" cy="3913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-124175" y="6371744"/>
            <a:ext cx="12379113" cy="501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-31134" y="6356417"/>
            <a:ext cx="12267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Neutraface Text Light"/>
                <a:cs typeface="Neutraface Text Light"/>
              </a:rPr>
              <a:t>Maine Health Management Coalition </a:t>
            </a:r>
            <a:r>
              <a:rPr lang="en-US" sz="1000" dirty="0" smtClean="0">
                <a:solidFill>
                  <a:srgbClr val="8FB23E"/>
                </a:solidFill>
                <a:latin typeface="Neutraface Text Light"/>
                <a:cs typeface="Neutraface Text Light"/>
              </a:rPr>
              <a:t>|</a:t>
            </a:r>
            <a:r>
              <a:rPr lang="en-US" sz="1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Neutraface Text Light"/>
                <a:cs typeface="Neutraface Text Light"/>
              </a:rPr>
              <a:t> Maine Health Management Coalition-Foundation</a:t>
            </a:r>
          </a:p>
          <a:p>
            <a:pPr algn="ctr"/>
            <a:r>
              <a:rPr lang="en-US" sz="1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Neutraface Text Light"/>
                <a:cs typeface="Neutraface Text Light"/>
              </a:rPr>
              <a:t>11 Bowdoin Mill Island, Suite 260 </a:t>
            </a:r>
            <a:r>
              <a:rPr lang="en-US" sz="1000" dirty="0" smtClean="0">
                <a:solidFill>
                  <a:srgbClr val="8FB23E"/>
                </a:solidFill>
                <a:latin typeface="Neutraface Text Light"/>
                <a:cs typeface="Neutraface Text Light"/>
              </a:rPr>
              <a:t>| </a:t>
            </a:r>
            <a:r>
              <a:rPr lang="en-US" sz="1000" dirty="0" smtClean="0">
                <a:solidFill>
                  <a:srgbClr val="595959"/>
                </a:solidFill>
                <a:latin typeface="Neutraface Text Light"/>
                <a:cs typeface="Neutraface Text Light"/>
              </a:rPr>
              <a:t>Topsham, ME 04086 </a:t>
            </a:r>
            <a:r>
              <a:rPr lang="en-US" sz="1000" dirty="0" smtClean="0">
                <a:solidFill>
                  <a:srgbClr val="8FB23E"/>
                </a:solidFill>
                <a:latin typeface="Neutraface Text Light"/>
                <a:cs typeface="Neutraface Text Light"/>
              </a:rPr>
              <a:t>| </a:t>
            </a:r>
            <a:r>
              <a:rPr lang="en-US" sz="1000" dirty="0" smtClean="0">
                <a:solidFill>
                  <a:srgbClr val="595959"/>
                </a:solidFill>
                <a:latin typeface="Neutraface Text Light"/>
                <a:cs typeface="Neutraface Text Light"/>
              </a:rPr>
              <a:t>(207) 899-1971 </a:t>
            </a:r>
            <a:r>
              <a:rPr lang="en-US" sz="1000" dirty="0" smtClean="0">
                <a:solidFill>
                  <a:srgbClr val="8FB23E"/>
                </a:solidFill>
                <a:latin typeface="Neutraface Text Light"/>
                <a:cs typeface="Neutraface Text Light"/>
              </a:rPr>
              <a:t>| </a:t>
            </a:r>
            <a:r>
              <a:rPr lang="en-US" sz="1000" dirty="0" err="1" smtClean="0">
                <a:solidFill>
                  <a:srgbClr val="595959"/>
                </a:solidFill>
                <a:latin typeface="Neutraface Text Light"/>
                <a:cs typeface="Neutraface Text Light"/>
              </a:rPr>
              <a:t>www.mehmc.org</a:t>
            </a:r>
            <a:r>
              <a:rPr lang="en-US" sz="1000" dirty="0" smtClean="0">
                <a:solidFill>
                  <a:srgbClr val="8FB23E"/>
                </a:solidFill>
                <a:latin typeface="Neutraface Text Light"/>
                <a:cs typeface="Neutraface Text Light"/>
              </a:rPr>
              <a:t> | </a:t>
            </a:r>
            <a:r>
              <a:rPr lang="en-US" sz="10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Neutraface Text Light"/>
                <a:cs typeface="Neutraface Text Light"/>
              </a:rPr>
              <a:t>www.getbettermaine.org</a:t>
            </a:r>
            <a:endParaRPr lang="en-US" sz="1000" dirty="0">
              <a:solidFill>
                <a:prstClr val="black">
                  <a:lumMod val="65000"/>
                  <a:lumOff val="35000"/>
                </a:prstClr>
              </a:solidFill>
              <a:latin typeface="Neutraface Text Light"/>
              <a:cs typeface="Neutraface Text Light"/>
            </a:endParaRPr>
          </a:p>
        </p:txBody>
      </p:sp>
    </p:spTree>
    <p:extLst>
      <p:ext uri="{BB962C8B-B14F-4D97-AF65-F5344CB8AC3E}">
        <p14:creationId xmlns:p14="http://schemas.microsoft.com/office/powerpoint/2010/main" val="3731484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hdo.maine.gov/portal/Home/FAQ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mhdo.maine.gov/portal/Home/SampleFiles" TargetMode="External"/><Relationship Id="rId4" Type="http://schemas.openxmlformats.org/officeDocument/2006/relationships/hyperlink" Target="https://mhdo.maine.gov/portal/Home/UserManua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hdo.maine.gov/portal/Home/Contac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mailto:philippe.bonneau@maine.gov" TargetMode="External"/><Relationship Id="rId4" Type="http://schemas.openxmlformats.org/officeDocument/2006/relationships/hyperlink" Target="mailto:mhdohelp@norc.or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mhdo.maine.gov/healthcost2014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mhdo.maine.gov/rules.htm#recentlyproposed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hdo.maine.gov/rules.ht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351914"/>
            <a:ext cx="10058400" cy="2569221"/>
          </a:xfrm>
        </p:spPr>
        <p:txBody>
          <a:bodyPr/>
          <a:lstStyle/>
          <a:p>
            <a:r>
              <a:rPr lang="en-US" dirty="0" smtClean="0"/>
              <a:t>Payer User Group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5046083"/>
            <a:ext cx="10058400" cy="1143000"/>
          </a:xfrm>
        </p:spPr>
        <p:txBody>
          <a:bodyPr/>
          <a:lstStyle/>
          <a:p>
            <a:r>
              <a:rPr lang="en-US" dirty="0" smtClean="0"/>
              <a:t>Webinar – 12/11/2014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7709" y="904601"/>
            <a:ext cx="3427886" cy="103159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97280" y="1936191"/>
            <a:ext cx="10058400" cy="415724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87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286603"/>
            <a:ext cx="10314792" cy="145075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Portal Resources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2039814"/>
            <a:ext cx="10173233" cy="4116437"/>
          </a:xfrm>
        </p:spPr>
        <p:txBody>
          <a:bodyPr>
            <a:normAutofit/>
          </a:bodyPr>
          <a:lstStyle/>
          <a:p>
            <a:pPr marL="201168" lvl="1" indent="0">
              <a:buNone/>
            </a:pPr>
            <a:r>
              <a:rPr lang="en-US" sz="2800" dirty="0" smtClean="0"/>
              <a:t>FAQs </a:t>
            </a:r>
            <a:r>
              <a:rPr lang="en-US" sz="2800" dirty="0"/>
              <a:t>and User </a:t>
            </a:r>
            <a:r>
              <a:rPr lang="en-US" sz="2800" dirty="0" smtClean="0"/>
              <a:t>Manual</a:t>
            </a:r>
          </a:p>
          <a:p>
            <a:pPr marL="201168" lvl="1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HSRI </a:t>
            </a:r>
            <a:r>
              <a:rPr lang="en-US" sz="2800" dirty="0">
                <a:solidFill>
                  <a:schemeClr val="tx1"/>
                </a:solidFill>
              </a:rPr>
              <a:t>maintains both FAQs and a User </a:t>
            </a:r>
            <a:r>
              <a:rPr lang="en-US" sz="2800" dirty="0" smtClean="0">
                <a:solidFill>
                  <a:schemeClr val="tx1"/>
                </a:solidFill>
              </a:rPr>
              <a:t>Manual with the latest information and questions. Each can be accessed in the Portal</a:t>
            </a:r>
            <a:r>
              <a:rPr lang="en-US" sz="2800" dirty="0" smtClean="0"/>
              <a:t>.</a:t>
            </a:r>
          </a:p>
          <a:p>
            <a:pPr marL="384048" lvl="2" indent="0">
              <a:buNone/>
            </a:pPr>
            <a:r>
              <a:rPr lang="en-US" sz="2200" dirty="0">
                <a:solidFill>
                  <a:schemeClr val="tx1"/>
                </a:solidFill>
              </a:rPr>
              <a:t>FAQs </a:t>
            </a:r>
            <a:r>
              <a:rPr lang="en-US" sz="2200" dirty="0">
                <a:solidFill>
                  <a:schemeClr val="tx1"/>
                </a:solidFill>
                <a:hlinkClick r:id="rId3"/>
              </a:rPr>
              <a:t>https://</a:t>
            </a:r>
            <a:r>
              <a:rPr lang="en-US" sz="2200" dirty="0" smtClean="0">
                <a:solidFill>
                  <a:schemeClr val="tx1"/>
                </a:solidFill>
                <a:hlinkClick r:id="rId3"/>
              </a:rPr>
              <a:t>mhdo.maine.gov/portal/Home/FAQ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endParaRPr lang="en-US" sz="2200" dirty="0">
              <a:solidFill>
                <a:schemeClr val="tx1"/>
              </a:solidFill>
            </a:endParaRPr>
          </a:p>
          <a:p>
            <a:pPr marL="384048" lvl="2" indent="0">
              <a:buNone/>
            </a:pPr>
            <a:r>
              <a:rPr lang="en-US" sz="2200" dirty="0">
                <a:solidFill>
                  <a:schemeClr val="tx1"/>
                </a:solidFill>
              </a:rPr>
              <a:t>User Manual </a:t>
            </a:r>
            <a:r>
              <a:rPr lang="en-US" sz="2200" dirty="0">
                <a:solidFill>
                  <a:schemeClr val="tx1"/>
                </a:solidFill>
                <a:hlinkClick r:id="rId4"/>
              </a:rPr>
              <a:t>https://</a:t>
            </a:r>
            <a:r>
              <a:rPr lang="en-US" sz="2200" dirty="0" smtClean="0">
                <a:solidFill>
                  <a:schemeClr val="tx1"/>
                </a:solidFill>
                <a:hlinkClick r:id="rId4"/>
              </a:rPr>
              <a:t>mhdo.maine.gov/portal/Home/UserManual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endParaRPr lang="en-US" sz="2200" dirty="0">
              <a:solidFill>
                <a:schemeClr val="tx1"/>
              </a:solidFill>
            </a:endParaRPr>
          </a:p>
          <a:p>
            <a:pPr marL="201168" lvl="1" indent="0">
              <a:buNone/>
            </a:pPr>
            <a:endParaRPr lang="en-US" sz="2800" dirty="0"/>
          </a:p>
          <a:p>
            <a:pPr marL="201168" lvl="1" indent="0">
              <a:buNone/>
            </a:pPr>
            <a:r>
              <a:rPr lang="en-US" sz="2800" dirty="0" smtClean="0"/>
              <a:t>Sample Files</a:t>
            </a:r>
            <a:endParaRPr lang="en-US" sz="2800" dirty="0"/>
          </a:p>
          <a:p>
            <a:pPr marL="201168" lvl="1" indent="0">
              <a:buNone/>
            </a:pPr>
            <a:r>
              <a:rPr lang="en-US" sz="2900" dirty="0" smtClean="0">
                <a:solidFill>
                  <a:schemeClr val="tx1"/>
                </a:solidFill>
              </a:rPr>
              <a:t>Sample files of the current file layout are available in the portal: </a:t>
            </a:r>
            <a:r>
              <a:rPr lang="en-US" sz="2200" dirty="0" smtClean="0">
                <a:solidFill>
                  <a:srgbClr val="FF0000"/>
                </a:solidFill>
                <a:hlinkClick r:id="rId5"/>
              </a:rPr>
              <a:t>https</a:t>
            </a:r>
            <a:r>
              <a:rPr lang="en-US" sz="2200" dirty="0">
                <a:solidFill>
                  <a:srgbClr val="FF0000"/>
                </a:solidFill>
                <a:hlinkClick r:id="rId5"/>
              </a:rPr>
              <a:t>://</a:t>
            </a:r>
            <a:r>
              <a:rPr lang="en-US" sz="2200" dirty="0" smtClean="0">
                <a:solidFill>
                  <a:srgbClr val="FF0000"/>
                </a:solidFill>
                <a:hlinkClick r:id="rId5"/>
              </a:rPr>
              <a:t>mhdo.maine.gov/portal/Home/SampleFiles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060" y="145951"/>
            <a:ext cx="1702008" cy="148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1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286603"/>
            <a:ext cx="10314792" cy="145075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Portal Resources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2039814"/>
            <a:ext cx="10173233" cy="4116437"/>
          </a:xfrm>
        </p:spPr>
        <p:txBody>
          <a:bodyPr>
            <a:normAutofit fontScale="92500" lnSpcReduction="10000"/>
          </a:bodyPr>
          <a:lstStyle/>
          <a:p>
            <a:pPr marL="201168" lvl="1" indent="0">
              <a:buNone/>
            </a:pPr>
            <a:r>
              <a:rPr lang="en-US" sz="2800" dirty="0" smtClean="0"/>
              <a:t>Help Desk</a:t>
            </a:r>
          </a:p>
          <a:p>
            <a:pPr marL="201168" lvl="1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The Help Desk is available to </a:t>
            </a:r>
            <a:r>
              <a:rPr lang="en-US" sz="2800" dirty="0" smtClean="0">
                <a:solidFill>
                  <a:schemeClr val="tx1"/>
                </a:solidFill>
              </a:rPr>
              <a:t>answer technical questions related to portal submissions. </a:t>
            </a:r>
          </a:p>
          <a:p>
            <a:pPr marL="384048" lvl="2" indent="0">
              <a:buNone/>
            </a:pPr>
            <a:r>
              <a:rPr lang="en-US" sz="2100" dirty="0">
                <a:solidFill>
                  <a:schemeClr val="tx1"/>
                </a:solidFill>
              </a:rPr>
              <a:t>Online: </a:t>
            </a:r>
            <a:r>
              <a:rPr lang="en-US" sz="2100" dirty="0">
                <a:solidFill>
                  <a:schemeClr val="tx1"/>
                </a:solidFill>
                <a:hlinkClick r:id="rId3"/>
              </a:rPr>
              <a:t>https://</a:t>
            </a:r>
            <a:r>
              <a:rPr lang="en-US" sz="2100" dirty="0" smtClean="0">
                <a:solidFill>
                  <a:schemeClr val="tx1"/>
                </a:solidFill>
                <a:hlinkClick r:id="rId3"/>
              </a:rPr>
              <a:t>mhdo.maine.gov/portal/Home/Contact</a:t>
            </a:r>
            <a:r>
              <a:rPr lang="en-US" sz="2100" dirty="0" smtClean="0">
                <a:solidFill>
                  <a:schemeClr val="tx1"/>
                </a:solidFill>
              </a:rPr>
              <a:t>  </a:t>
            </a:r>
            <a:endParaRPr lang="en-US" sz="2100" dirty="0">
              <a:solidFill>
                <a:schemeClr val="tx1"/>
              </a:solidFill>
            </a:endParaRPr>
          </a:p>
          <a:p>
            <a:pPr marL="384048" lvl="2" indent="0">
              <a:buNone/>
            </a:pPr>
            <a:r>
              <a:rPr lang="en-US" sz="2100" dirty="0">
                <a:solidFill>
                  <a:schemeClr val="tx1"/>
                </a:solidFill>
              </a:rPr>
              <a:t>Email: </a:t>
            </a:r>
            <a:r>
              <a:rPr lang="en-US" sz="2100" dirty="0" smtClean="0">
                <a:solidFill>
                  <a:schemeClr val="tx1"/>
                </a:solidFill>
                <a:hlinkClick r:id="rId4"/>
              </a:rPr>
              <a:t>mhdohelp@norc.org</a:t>
            </a:r>
            <a:r>
              <a:rPr lang="en-US" sz="2100" dirty="0" smtClean="0">
                <a:solidFill>
                  <a:schemeClr val="tx1"/>
                </a:solidFill>
              </a:rPr>
              <a:t>  </a:t>
            </a:r>
            <a:endParaRPr lang="en-US" sz="2100" dirty="0">
              <a:solidFill>
                <a:schemeClr val="tx1"/>
              </a:solidFill>
            </a:endParaRPr>
          </a:p>
          <a:p>
            <a:pPr marL="384048" lvl="2" indent="0">
              <a:buNone/>
            </a:pPr>
            <a:r>
              <a:rPr lang="en-US" sz="2100" dirty="0">
                <a:solidFill>
                  <a:schemeClr val="tx1"/>
                </a:solidFill>
              </a:rPr>
              <a:t>Phone: (866) </a:t>
            </a:r>
            <a:r>
              <a:rPr lang="en-US" sz="2100" dirty="0" smtClean="0">
                <a:solidFill>
                  <a:schemeClr val="tx1"/>
                </a:solidFill>
              </a:rPr>
              <a:t>315-7125</a:t>
            </a:r>
          </a:p>
          <a:p>
            <a:pPr marL="384048" lvl="2" indent="0">
              <a:buNone/>
            </a:pPr>
            <a:endParaRPr lang="en-US" sz="2100" dirty="0">
              <a:solidFill>
                <a:schemeClr val="tx1"/>
              </a:solidFill>
            </a:endParaRPr>
          </a:p>
          <a:p>
            <a:pPr marL="201168" lvl="1" indent="0">
              <a:buNone/>
            </a:pPr>
            <a:r>
              <a:rPr lang="en-US" sz="2800" dirty="0"/>
              <a:t>Compliance </a:t>
            </a:r>
            <a:r>
              <a:rPr lang="en-US" sz="2800" dirty="0" smtClean="0"/>
              <a:t>Issues</a:t>
            </a:r>
          </a:p>
          <a:p>
            <a:pPr marL="201168" lvl="1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For compliance related </a:t>
            </a:r>
            <a:r>
              <a:rPr lang="en-US" sz="2800" dirty="0" smtClean="0">
                <a:solidFill>
                  <a:schemeClr val="tx1"/>
                </a:solidFill>
              </a:rPr>
              <a:t>issues contact:</a:t>
            </a:r>
          </a:p>
          <a:p>
            <a:pPr marL="201168" lvl="1" indent="0">
              <a:buNone/>
            </a:pPr>
            <a:r>
              <a:rPr lang="en-US" sz="2100" dirty="0">
                <a:solidFill>
                  <a:schemeClr val="tx1"/>
                </a:solidFill>
              </a:rPr>
              <a:t>Philippe Bonneau, Compliance Officer, Maine Health Data </a:t>
            </a:r>
            <a:r>
              <a:rPr lang="en-US" sz="2100" dirty="0" smtClean="0">
                <a:solidFill>
                  <a:schemeClr val="tx1"/>
                </a:solidFill>
              </a:rPr>
              <a:t>Organization</a:t>
            </a:r>
          </a:p>
          <a:p>
            <a:pPr marL="201168" lvl="1" indent="0">
              <a:buNone/>
            </a:pPr>
            <a:r>
              <a:rPr lang="en-US" sz="2100" dirty="0" smtClean="0">
                <a:solidFill>
                  <a:schemeClr val="tx1"/>
                </a:solidFill>
              </a:rPr>
              <a:t>Email: </a:t>
            </a:r>
            <a:r>
              <a:rPr lang="en-US" sz="2000" dirty="0" smtClean="0">
                <a:hlinkClick r:id="rId5"/>
              </a:rPr>
              <a:t>philippe.bonneau@maine.gov</a:t>
            </a:r>
            <a:endParaRPr lang="en-US" sz="2000" dirty="0" smtClean="0"/>
          </a:p>
          <a:p>
            <a:pPr marL="201168" lvl="1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Phone</a:t>
            </a:r>
            <a:r>
              <a:rPr lang="en-US" sz="2100" dirty="0">
                <a:solidFill>
                  <a:schemeClr val="tx1"/>
                </a:solidFill>
              </a:rPr>
              <a:t>: (207) 287-6743</a:t>
            </a:r>
          </a:p>
          <a:p>
            <a:pPr marL="201168" lvl="1" indent="0">
              <a:buNone/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11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060" y="145951"/>
            <a:ext cx="1702008" cy="148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46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8" y="286603"/>
            <a:ext cx="10741795" cy="1450757"/>
          </a:xfrm>
        </p:spPr>
        <p:txBody>
          <a:bodyPr/>
          <a:lstStyle/>
          <a:p>
            <a:r>
              <a:rPr lang="en-US" dirty="0" smtClean="0"/>
              <a:t>Timeline for Annual Changes to Chapter 243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1" y="2039814"/>
            <a:ext cx="7828058" cy="3829279"/>
          </a:xfrm>
        </p:spPr>
        <p:txBody>
          <a:bodyPr>
            <a:normAutofit/>
          </a:bodyPr>
          <a:lstStyle/>
          <a:p>
            <a:pPr marL="457200" lvl="1" indent="-457200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Changes will be made no more than </a:t>
            </a:r>
            <a:r>
              <a:rPr lang="en-US" sz="3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annually, </a:t>
            </a:r>
            <a:r>
              <a:rPr lang="en-US" sz="3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unless there is a change in federal law.</a:t>
            </a:r>
          </a:p>
          <a:p>
            <a:pPr marL="457200" lvl="1" indent="-457200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goal is for changes to occur on the same schedule every year.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467" y="2303605"/>
            <a:ext cx="1880006" cy="179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03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0054439"/>
              </p:ext>
            </p:extLst>
          </p:nvPr>
        </p:nvGraphicFramePr>
        <p:xfrm>
          <a:off x="1632858" y="2265150"/>
          <a:ext cx="9035144" cy="2225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50990"/>
                <a:gridCol w="698415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Timeframe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Task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January - February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Vet Proposed Rule Change(s) with Payers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March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Present Proposed Rule Change(s) to MHDO Board of Directors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Public Hearing on Proposed Rule Change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July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MHDO Board Approves</a:t>
                      </a:r>
                      <a:r>
                        <a:rPr lang="en-US" baseline="0" dirty="0" smtClean="0"/>
                        <a:t> Adoption of Rule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January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Changes go into Effect</a:t>
                      </a:r>
                      <a:r>
                        <a:rPr lang="en-US" baseline="0" dirty="0" smtClean="0"/>
                        <a:t> (beginning with the submission of January data)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13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29052" b="27950"/>
          <a:stretch/>
        </p:blipFill>
        <p:spPr>
          <a:xfrm>
            <a:off x="3501188" y="830179"/>
            <a:ext cx="7121987" cy="109487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53984" y="4809198"/>
            <a:ext cx="9002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Note: </a:t>
            </a:r>
            <a:r>
              <a:rPr lang="en-US" dirty="0" smtClean="0"/>
              <a:t>The </a:t>
            </a:r>
            <a:r>
              <a:rPr lang="en-US" dirty="0"/>
              <a:t>above is a high level overview of the key steps in the process and the anticipated </a:t>
            </a:r>
            <a:r>
              <a:rPr lang="en-US" dirty="0" smtClean="0"/>
              <a:t>timeline-subject </a:t>
            </a:r>
            <a:r>
              <a:rPr lang="en-US" dirty="0"/>
              <a:t>to change as the process unfolds. </a:t>
            </a:r>
          </a:p>
        </p:txBody>
      </p:sp>
    </p:spTree>
    <p:extLst>
      <p:ext uri="{BB962C8B-B14F-4D97-AF65-F5344CB8AC3E}">
        <p14:creationId xmlns:p14="http://schemas.microsoft.com/office/powerpoint/2010/main" val="96607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950254" y="1589631"/>
            <a:ext cx="3212432" cy="2683043"/>
            <a:chOff x="8398042" y="2141621"/>
            <a:chExt cx="3212432" cy="268304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31" t="8069" r="5533" b="8624"/>
            <a:stretch/>
          </p:blipFill>
          <p:spPr>
            <a:xfrm>
              <a:off x="8398042" y="2141621"/>
              <a:ext cx="3212432" cy="2683043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 rot="20900935">
              <a:off x="8643664" y="3198637"/>
              <a:ext cx="2721188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 smtClean="0">
                  <a:latin typeface="Segoe Script" panose="020B0504020000000003" pitchFamily="34" charset="0"/>
                </a:rPr>
                <a:t>Update registration</a:t>
              </a:r>
            </a:p>
            <a:p>
              <a:pPr algn="ctr"/>
              <a:r>
                <a:rPr lang="en-US" sz="2100" dirty="0" smtClean="0">
                  <a:latin typeface="Segoe Script" panose="020B0504020000000003" pitchFamily="34" charset="0"/>
                </a:rPr>
                <a:t> info 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Registration Updates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2039814"/>
            <a:ext cx="8278539" cy="3829279"/>
          </a:xfrm>
        </p:spPr>
        <p:txBody>
          <a:bodyPr>
            <a:normAutofit/>
          </a:bodyPr>
          <a:lstStyle/>
          <a:p>
            <a:pPr marL="201168" lvl="1" indent="0">
              <a:lnSpc>
                <a:spcPct val="100000"/>
              </a:lnSpc>
              <a:buNone/>
            </a:pPr>
            <a:r>
              <a:rPr lang="en-US" sz="2800" dirty="0"/>
              <a:t>Updates to Registration Information</a:t>
            </a:r>
          </a:p>
          <a:p>
            <a:pPr marL="457200" lvl="1" indent="-457200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portal registration information needs to be reviewed and updated annually. </a:t>
            </a:r>
          </a:p>
          <a:p>
            <a:pPr marL="457200" lvl="1" indent="-457200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will occur for the first time in the Portal in February 2015. MHDO is considering the addition of a few </a:t>
            </a:r>
            <a:r>
              <a:rPr lang="en-US" sz="3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questions. </a:t>
            </a:r>
            <a:endParaRPr lang="en-US" sz="3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38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" y="0"/>
            <a:ext cx="12192000" cy="864704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Registration </a:t>
            </a:r>
            <a:r>
              <a:rPr lang="en-US" dirty="0" smtClean="0">
                <a:solidFill>
                  <a:schemeClr val="tx1"/>
                </a:solidFill>
              </a:rPr>
              <a:t>Updates: Summary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697" y="864703"/>
            <a:ext cx="8052668" cy="586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42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Registration </a:t>
            </a:r>
            <a:r>
              <a:rPr lang="en-US" dirty="0" smtClean="0">
                <a:solidFill>
                  <a:schemeClr val="tx1"/>
                </a:solidFill>
              </a:rPr>
              <a:t>Updates: Payer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1" indent="0">
              <a:lnSpc>
                <a:spcPct val="130000"/>
              </a:lnSpc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en-US" sz="8800" dirty="0"/>
              <a:t>Company Business</a:t>
            </a:r>
          </a:p>
          <a:p>
            <a:pPr marL="457200" lvl="1" indent="-457200">
              <a:lnSpc>
                <a:spcPct val="13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Does </a:t>
            </a:r>
            <a:r>
              <a:rPr lang="en-US" sz="7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company conduct business for 200 or more Maine-resident members for every month during a calendar year and for $500,000 or more worth of adjusted premiums or claims processed per calendar year?</a:t>
            </a:r>
          </a:p>
          <a:p>
            <a:pPr marL="457200" lvl="1" indent="-457200">
              <a:lnSpc>
                <a:spcPct val="13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7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Please select all the types of claims your company will be submitting or will be submitted on your behalf and specify coverage details as 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appropriate.</a:t>
            </a:r>
          </a:p>
          <a:p>
            <a:pPr marL="0" lvl="1" indent="0">
              <a:lnSpc>
                <a:spcPct val="130000"/>
              </a:lnSpc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en-US" sz="8600" dirty="0" smtClean="0"/>
              <a:t>Monthly Medical Claims Details</a:t>
            </a:r>
          </a:p>
          <a:p>
            <a:pPr marL="457200" lvl="1" indent="-457200">
              <a:lnSpc>
                <a:spcPct val="13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Enter </a:t>
            </a:r>
            <a:r>
              <a:rPr lang="en-US" sz="7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minimum monthly total of Maine-resident members for whom medical claims are being paid.</a:t>
            </a:r>
          </a:p>
          <a:p>
            <a:pPr marL="457200" lvl="1" indent="-457200">
              <a:lnSpc>
                <a:spcPct val="13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7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Enter the number of Medicare Part C Maine covered lives for one 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month</a:t>
            </a:r>
            <a:endParaRPr lang="en-US" sz="7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88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Registration </a:t>
            </a:r>
            <a:r>
              <a:rPr lang="en-US" dirty="0" smtClean="0">
                <a:solidFill>
                  <a:schemeClr val="tx1"/>
                </a:solidFill>
              </a:rPr>
              <a:t>Updates: Payer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lvl="1" indent="0">
              <a:lnSpc>
                <a:spcPct val="130000"/>
              </a:lnSpc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en-US" sz="7100" dirty="0"/>
              <a:t>Monthly Pharmacy Claims Details</a:t>
            </a:r>
          </a:p>
          <a:p>
            <a:pPr marL="457200" lvl="1" indent="-457200">
              <a:lnSpc>
                <a:spcPct val="13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5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Enter the number of Medicare Part C Maine covered lives for one month.</a:t>
            </a:r>
          </a:p>
          <a:p>
            <a:pPr marL="457200" lvl="1" indent="-457200">
              <a:lnSpc>
                <a:spcPct val="13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5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Enter the number of Medicare Part D Maine covered lives for one month.</a:t>
            </a:r>
          </a:p>
          <a:p>
            <a:pPr marL="457200" lvl="1" indent="-457200">
              <a:lnSpc>
                <a:spcPct val="13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5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Enter the minimum monthly total of Maine-resident members for whom pharmacy claims are being </a:t>
            </a:r>
            <a:r>
              <a:rPr lang="en-US" sz="5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paid.</a:t>
            </a:r>
          </a:p>
          <a:p>
            <a:pPr marL="0" lvl="1" indent="0">
              <a:lnSpc>
                <a:spcPct val="130000"/>
              </a:lnSpc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en-US" sz="7100" dirty="0" smtClean="0"/>
              <a:t>Monthly </a:t>
            </a:r>
            <a:r>
              <a:rPr lang="en-US" sz="7100" dirty="0"/>
              <a:t>Dental Claims Details</a:t>
            </a:r>
          </a:p>
          <a:p>
            <a:pPr marL="457200" lvl="1" indent="-457200">
              <a:lnSpc>
                <a:spcPct val="13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5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Enter the minimum monthly total of Maine-resident members for whom dental claims are being paid.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49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019827" y="1589631"/>
            <a:ext cx="3212432" cy="2683043"/>
            <a:chOff x="8467615" y="2141621"/>
            <a:chExt cx="3212432" cy="268304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31" t="8069" r="5533" b="8624"/>
            <a:stretch/>
          </p:blipFill>
          <p:spPr>
            <a:xfrm>
              <a:off x="8467615" y="2141621"/>
              <a:ext cx="3212432" cy="2683043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 rot="20900935">
              <a:off x="8643664" y="3198637"/>
              <a:ext cx="2721188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 smtClean="0">
                  <a:latin typeface="Segoe Script" panose="020B0504020000000003" pitchFamily="34" charset="0"/>
                </a:rPr>
                <a:t>Submit new override </a:t>
              </a:r>
            </a:p>
            <a:p>
              <a:pPr algn="ctr"/>
              <a:r>
                <a:rPr lang="en-US" sz="2100" dirty="0" smtClean="0">
                  <a:latin typeface="Segoe Script" panose="020B0504020000000003" pitchFamily="34" charset="0"/>
                </a:rPr>
                <a:t>requests</a:t>
              </a:r>
              <a:endParaRPr lang="en-US" sz="2100" dirty="0">
                <a:latin typeface="Segoe Script" panose="020B0504020000000003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Validation Profile Updates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2039814"/>
            <a:ext cx="8278539" cy="3829279"/>
          </a:xfrm>
        </p:spPr>
        <p:txBody>
          <a:bodyPr>
            <a:normAutofit lnSpcReduction="10000"/>
          </a:bodyPr>
          <a:lstStyle/>
          <a:p>
            <a:pPr marL="201168" lvl="1" indent="0">
              <a:lnSpc>
                <a:spcPct val="110000"/>
              </a:lnSpc>
              <a:buNone/>
            </a:pPr>
            <a:r>
              <a:rPr lang="en-US" sz="2800" dirty="0" smtClean="0"/>
              <a:t>Annual </a:t>
            </a:r>
            <a:r>
              <a:rPr lang="en-US" sz="2800" dirty="0"/>
              <a:t>Profile and Exemption Resets</a:t>
            </a:r>
          </a:p>
          <a:p>
            <a:pPr marL="457200" lvl="1" indent="-457200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existing profile and exemption-level overrides will expire as of February 1, 2015. Submissions that occur after this reset (January </a:t>
            </a:r>
            <a:r>
              <a:rPr lang="en-US" sz="3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2015 data</a:t>
            </a:r>
            <a:r>
              <a:rPr lang="en-US" sz="3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will be evaluated against all validation rules. </a:t>
            </a:r>
          </a:p>
          <a:p>
            <a:pPr marL="457200" lvl="1" indent="-457200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New profile and exemption-level overrides will have to be requested as needed.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34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 Update: City Name 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lvl="1" indent="-457200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Starting with January 2015 data, we will no longer validate a City Name where there is a valid Zip Code. </a:t>
            </a:r>
          </a:p>
          <a:p>
            <a:pPr marL="457200" lvl="1" indent="-457200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City Names will only be validated against a threshold where there is not a valid </a:t>
            </a:r>
            <a:r>
              <a:rPr lang="en-US" sz="3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Zip Code</a:t>
            </a:r>
            <a:r>
              <a:rPr lang="en-US" sz="3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457200" lvl="1" indent="-457200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adjustment will impact </a:t>
            </a:r>
            <a:r>
              <a:rPr lang="en-US" sz="3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validation of all city name fields. (ME015, DC014, DC027, MC014, MC033, MC082, MC089, PC014, PC022)</a:t>
            </a:r>
            <a:endParaRPr lang="en-US" sz="3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34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613" y="286603"/>
            <a:ext cx="10426870" cy="1450757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 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612" y="2039814"/>
            <a:ext cx="10818253" cy="3829279"/>
          </a:xfrm>
        </p:spPr>
        <p:txBody>
          <a:bodyPr numCol="2">
            <a:normAutofit fontScale="77500" lnSpcReduction="20000"/>
          </a:bodyPr>
          <a:lstStyle/>
          <a:p>
            <a:pPr marL="0" indent="0">
              <a:buNone/>
            </a:pPr>
            <a:r>
              <a:rPr lang="en-US" sz="3100" dirty="0" smtClean="0"/>
              <a:t>Welcome (</a:t>
            </a:r>
            <a:r>
              <a:rPr lang="en-US" sz="3100" dirty="0"/>
              <a:t>5 minutes)</a:t>
            </a:r>
          </a:p>
          <a:p>
            <a:pPr lvl="1"/>
            <a:r>
              <a:rPr lang="en-US" dirty="0"/>
              <a:t>Opening </a:t>
            </a:r>
            <a:r>
              <a:rPr lang="en-US" dirty="0" smtClean="0"/>
              <a:t>Comments/Review Agenda</a:t>
            </a:r>
            <a:endParaRPr lang="en-US" dirty="0"/>
          </a:p>
          <a:p>
            <a:pPr lvl="1"/>
            <a:r>
              <a:rPr lang="en-US" dirty="0"/>
              <a:t>Meeting Goals </a:t>
            </a:r>
          </a:p>
          <a:p>
            <a:pPr marL="0" indent="0">
              <a:buNone/>
            </a:pPr>
            <a:r>
              <a:rPr lang="en-US" sz="3100" dirty="0" smtClean="0"/>
              <a:t>Portal Implementation of Chapter 243 Changes (10 minutes)</a:t>
            </a:r>
          </a:p>
          <a:p>
            <a:pPr lvl="1"/>
            <a:r>
              <a:rPr lang="en-US" dirty="0" smtClean="0"/>
              <a:t>Status of Changes</a:t>
            </a:r>
          </a:p>
          <a:p>
            <a:pPr lvl="1"/>
            <a:r>
              <a:rPr lang="en-US" dirty="0" smtClean="0"/>
              <a:t>Tips and Helpful Hints</a:t>
            </a:r>
          </a:p>
          <a:p>
            <a:pPr marL="0" lvl="1" indent="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en-US" sz="3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Timeline for Annual Changes to         Chapter 243  (5 minutes)</a:t>
            </a:r>
            <a:endParaRPr lang="en-US" sz="3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buSzPct val="100000"/>
            </a:pPr>
            <a:r>
              <a:rPr lang="en-US" sz="2500" dirty="0"/>
              <a:t>Overview</a:t>
            </a:r>
            <a:endParaRPr lang="en-US" sz="3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1" indent="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endParaRPr lang="en-US" sz="3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1" indent="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en-US" sz="3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Registration and Validation Profile Updates                (10 minutes)</a:t>
            </a:r>
            <a:endParaRPr lang="en-US" sz="3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dirty="0" smtClean="0"/>
              <a:t>Updates to Form</a:t>
            </a:r>
          </a:p>
          <a:p>
            <a:pPr lvl="1"/>
            <a:r>
              <a:rPr lang="en-US" dirty="0" smtClean="0"/>
              <a:t>Validation Profile Resets</a:t>
            </a:r>
          </a:p>
          <a:p>
            <a:pPr marL="0" lvl="1" indent="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en-US" sz="3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 Case Overview (15 minutes)</a:t>
            </a:r>
          </a:p>
          <a:p>
            <a:pPr lvl="1">
              <a:buSzPct val="100000"/>
            </a:pPr>
            <a:r>
              <a:rPr lang="en-US" sz="2500" dirty="0" smtClean="0"/>
              <a:t>High-level overview of different projects data users are working on using MHDO claims data</a:t>
            </a:r>
            <a:endParaRPr lang="en-US" dirty="0" smtClean="0"/>
          </a:p>
          <a:p>
            <a:pPr marL="0" lvl="1" indent="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en-US" sz="3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Activities at MHDO (10 minutes)</a:t>
            </a:r>
          </a:p>
          <a:p>
            <a:pPr lvl="1">
              <a:buSzPct val="100000"/>
            </a:pPr>
            <a:r>
              <a:rPr lang="en-US" sz="2500" dirty="0" err="1" smtClean="0"/>
              <a:t>HealthCost</a:t>
            </a:r>
            <a:endParaRPr lang="en-US" sz="2500" dirty="0" smtClean="0"/>
          </a:p>
          <a:p>
            <a:pPr lvl="1">
              <a:buSzPct val="100000"/>
            </a:pPr>
            <a:r>
              <a:rPr lang="en-US" sz="2500" dirty="0" smtClean="0"/>
              <a:t>Status of New Proposed Data Release Rule</a:t>
            </a:r>
          </a:p>
          <a:p>
            <a:pPr marL="0" lvl="1" indent="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en-US" sz="3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Q&amp;A </a:t>
            </a:r>
            <a:r>
              <a:rPr lang="en-US" sz="3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(10 minutes)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65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01168" lvl="1" indent="0">
              <a:lnSpc>
                <a:spcPct val="110000"/>
              </a:lnSpc>
              <a:buNone/>
            </a:pPr>
            <a:r>
              <a:rPr lang="en-US" sz="2800" dirty="0"/>
              <a:t>Introduction</a:t>
            </a:r>
          </a:p>
          <a:p>
            <a:pPr marL="0" lvl="1" indent="0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en-US" sz="3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Judy </a:t>
            </a:r>
            <a:r>
              <a:rPr lang="en-US" sz="3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Loren, Senior Researcher</a:t>
            </a:r>
          </a:p>
          <a:p>
            <a:pPr marL="0" lvl="1" indent="0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en-US" sz="3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Maine </a:t>
            </a:r>
            <a:r>
              <a:rPr lang="en-US" sz="3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Health Management Coalition</a:t>
            </a:r>
          </a:p>
          <a:p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51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36381" y="1513116"/>
            <a:ext cx="5109390" cy="5314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9299" y="1090443"/>
            <a:ext cx="8304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Neutraface Text Book"/>
                <a:cs typeface="Neutraface Text Book"/>
              </a:rPr>
              <a:t>The APCD’s Role in Achieving the Triple Aim</a:t>
            </a:r>
          </a:p>
        </p:txBody>
      </p:sp>
      <p:sp>
        <p:nvSpPr>
          <p:cNvPr id="5" name="Rectangle 4"/>
          <p:cNvSpPr/>
          <p:nvPr/>
        </p:nvSpPr>
        <p:spPr>
          <a:xfrm>
            <a:off x="4032350" y="3707186"/>
            <a:ext cx="4098025" cy="7033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9297" y="4244372"/>
            <a:ext cx="8304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Neutraface Text Light"/>
                <a:cs typeface="Neutraface Text Light"/>
              </a:rPr>
              <a:t>Judy Loren</a:t>
            </a:r>
          </a:p>
          <a:p>
            <a:pPr algn="ctr"/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Neutraface Text Light"/>
                <a:cs typeface="Neutraface Text Light"/>
              </a:rPr>
              <a:t>Senior Researcher</a:t>
            </a:r>
          </a:p>
          <a:p>
            <a:pPr algn="ctr"/>
            <a:endParaRPr lang="en-US" sz="1600" dirty="0">
              <a:solidFill>
                <a:prstClr val="black">
                  <a:lumMod val="65000"/>
                  <a:lumOff val="35000"/>
                </a:prstClr>
              </a:solidFill>
              <a:latin typeface="Neutraface Text Light"/>
              <a:cs typeface="Neutraface Text Light"/>
            </a:endParaRPr>
          </a:p>
        </p:txBody>
      </p:sp>
    </p:spTree>
    <p:extLst>
      <p:ext uri="{BB962C8B-B14F-4D97-AF65-F5344CB8AC3E}">
        <p14:creationId xmlns:p14="http://schemas.microsoft.com/office/powerpoint/2010/main" val="230615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8854" y="281078"/>
            <a:ext cx="9144000" cy="72158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Neutra Display Expert-Light"/>
                <a:cs typeface="Neutra Display Expert-Light"/>
              </a:rPr>
              <a:t>Triple Aim</a:t>
            </a:r>
            <a:endParaRPr lang="en-US" dirty="0">
              <a:solidFill>
                <a:schemeClr val="bg1"/>
              </a:solidFill>
              <a:latin typeface="Neutra Display Expert-Light"/>
              <a:cs typeface="Neutra Display Expert-Ligh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1600200"/>
            <a:ext cx="4191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38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8854" y="281078"/>
            <a:ext cx="9144000" cy="72158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Neutra Display Expert-Light"/>
                <a:cs typeface="Neutra Display Expert-Light"/>
              </a:rPr>
              <a:t>The APCD Difference</a:t>
            </a:r>
            <a:endParaRPr lang="en-US" dirty="0">
              <a:solidFill>
                <a:schemeClr val="bg1"/>
              </a:solidFill>
              <a:latin typeface="Neutra Display Expert-Light"/>
              <a:cs typeface="Neutra Display Expert-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34633" y="1828893"/>
            <a:ext cx="7822529" cy="4191897"/>
          </a:xfrm>
        </p:spPr>
        <p:txBody>
          <a:bodyPr/>
          <a:lstStyle/>
          <a:p>
            <a:pPr marL="457200" indent="-457200" algn="l">
              <a:buFont typeface="Arial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Neutra Display Expert-Light"/>
                <a:cs typeface="Neutra Display Expert-Light"/>
              </a:rPr>
              <a:t>The only source of </a:t>
            </a:r>
            <a:r>
              <a: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Neutra Display Expert-Light"/>
                <a:cs typeface="Neutra Display Expert-Light"/>
              </a:rPr>
              <a:t>complete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Neutra Display Expert-Light"/>
                <a:cs typeface="Neutra Display Expert-Light"/>
              </a:rPr>
              <a:t> utilization and cost information for each patient.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Neutra Display Expert-Light"/>
                <a:cs typeface="Neutra Display Expert-Light"/>
              </a:rPr>
              <a:t>Across provider systems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Neutra Display Expert-Light"/>
                <a:cs typeface="Neutra Display Expert-Light"/>
              </a:rPr>
              <a:t>Across plans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Neutra Display Expert-Light"/>
                <a:cs typeface="Neutra Display Expert-Light"/>
              </a:rPr>
              <a:t>Across time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Neutra Display Expert-Light"/>
                <a:cs typeface="Neutra Display Expert-Light"/>
              </a:rPr>
              <a:t>Measures process quality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Neutra Display Expert-Light"/>
                <a:cs typeface="Neutra Display Expert-Light"/>
              </a:rPr>
              <a:t>Merge with clinical to get outcome quality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Neutra Display Expert-Light"/>
                <a:cs typeface="Neutra Display Expert-Light"/>
              </a:rPr>
              <a:t>Indirectly supports patient satisfaction</a:t>
            </a:r>
          </a:p>
        </p:txBody>
      </p:sp>
    </p:spTree>
    <p:extLst>
      <p:ext uri="{BB962C8B-B14F-4D97-AF65-F5344CB8AC3E}">
        <p14:creationId xmlns:p14="http://schemas.microsoft.com/office/powerpoint/2010/main" val="152361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8854" y="281078"/>
            <a:ext cx="9144000" cy="72158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Neutra Display Expert-Light"/>
                <a:cs typeface="Neutra Display Expert-Light"/>
              </a:rPr>
              <a:t>MHDO Super Users Group</a:t>
            </a:r>
            <a:endParaRPr lang="en-US" dirty="0">
              <a:solidFill>
                <a:schemeClr val="bg1"/>
              </a:solidFill>
              <a:latin typeface="Neutra Display Expert-Light"/>
              <a:cs typeface="Neutra Display Expert-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34633" y="1828893"/>
            <a:ext cx="7822529" cy="4191897"/>
          </a:xfrm>
        </p:spPr>
        <p:txBody>
          <a:bodyPr/>
          <a:lstStyle/>
          <a:p>
            <a:pPr marL="457200" indent="-457200" algn="l">
              <a:buFont typeface="Arial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Neutra Display Expert-Light"/>
                <a:cs typeface="Neutra Display Expert-Light"/>
              </a:rPr>
              <a:t>Public sector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Neutra Display Expert-Light"/>
                <a:cs typeface="Neutra Display Expert-Light"/>
              </a:rPr>
              <a:t>Maine CDC, USM Muskie School of Public Service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Neutra Display Expert-Light"/>
                <a:cs typeface="Neutra Display Expert-Light"/>
              </a:rPr>
              <a:t>Private sector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eutra Display Expert-Light"/>
                <a:cs typeface="Neutra Display Expert-Light"/>
              </a:rPr>
              <a:t>MaineHealth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Neutra Display Expert-Light"/>
                <a:cs typeface="Neutra Display Expert-Light"/>
              </a:rPr>
              <a:t>, </a:t>
            </a: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Neutra Display Expert-Light"/>
                <a:cs typeface="Neutra Display Expert-Light"/>
              </a:rPr>
              <a:t>MHMC, </a:t>
            </a:r>
            <a:r>
              <a:rPr lang="en-US" sz="24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Neutra Display Expert-Light"/>
                <a:cs typeface="Neutra Display Expert-Light"/>
              </a:rPr>
              <a:t>Onpoint</a:t>
            </a: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Neutra Display Expert-Light"/>
                <a:cs typeface="Neutra Display Expert-Light"/>
              </a:rPr>
              <a:t> Health Data, SAS, NNEACC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Neutra Display Expert-Light"/>
                <a:cs typeface="Neutra Display Expert-Light"/>
              </a:rPr>
              <a:t>Other States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Neutra Display Expert-Light"/>
                <a:cs typeface="Neutra Display Expert-Light"/>
              </a:rPr>
              <a:t>Vermont, New Hampshire, Virginia</a:t>
            </a:r>
          </a:p>
        </p:txBody>
      </p:sp>
    </p:spTree>
    <p:extLst>
      <p:ext uri="{BB962C8B-B14F-4D97-AF65-F5344CB8AC3E}">
        <p14:creationId xmlns:p14="http://schemas.microsoft.com/office/powerpoint/2010/main" val="138220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8854" y="281078"/>
            <a:ext cx="9144000" cy="72158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Neutra Display Expert-Light"/>
                <a:cs typeface="Neutra Display Expert-Light"/>
              </a:rPr>
              <a:t>PCMH Evaluation</a:t>
            </a:r>
            <a:endParaRPr lang="en-US" dirty="0">
              <a:solidFill>
                <a:schemeClr val="bg1"/>
              </a:solidFill>
              <a:latin typeface="Neutra Display Expert-Light"/>
              <a:cs typeface="Neutra Display Expert-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34633" y="1828893"/>
            <a:ext cx="7822529" cy="4191897"/>
          </a:xfrm>
        </p:spPr>
        <p:txBody>
          <a:bodyPr/>
          <a:lstStyle/>
          <a:p>
            <a:pPr marL="457200" indent="-457200" algn="l"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Neutra Display Expert-Light"/>
                <a:cs typeface="Neutra Display Expert-Light"/>
              </a:rPr>
              <a:t>Purpose:  Does the PCMH model work?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eutra Display Expert-Light"/>
                <a:cs typeface="Neutra Display Expert-Light"/>
              </a:rPr>
              <a:t>Quality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eutra Display Expert-Light"/>
                <a:cs typeface="Neutra Display Expert-Light"/>
              </a:rPr>
              <a:t>Efficiency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Neutra Display Expert-Light"/>
                <a:cs typeface="Neutra Display Expert-Light"/>
              </a:rPr>
              <a:t>Scope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eutra Display Expert-Light"/>
                <a:cs typeface="Neutra Display Expert-Light"/>
              </a:rPr>
              <a:t>Comparison over time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eutra Display Expert-Light"/>
                <a:cs typeface="Neutra Display Expert-Light"/>
              </a:rPr>
              <a:t>Comparison with control group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Neutra Display Expert-Light"/>
                <a:cs typeface="Neutra Display Expert-Light"/>
              </a:rPr>
              <a:t>Impact: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eutra Display Expert-Light"/>
                <a:cs typeface="Neutra Display Expert-Light"/>
              </a:rPr>
              <a:t>Multiple payers involved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eutra Display Expert-Light"/>
                <a:cs typeface="Neutra Display Expert-Light"/>
              </a:rPr>
              <a:t>Funded by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eutra Display Expert-Light"/>
                <a:cs typeface="Neutra Display Expert-Light"/>
              </a:rPr>
              <a:t>MaineCare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eutra Display Expert-Light"/>
                <a:cs typeface="Neutra Display Expert-Light"/>
              </a:rPr>
              <a:t>, Quality Counts, MQF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eutra Display Expert-Light"/>
                <a:cs typeface="Neutra Display Expert-Light"/>
              </a:rPr>
              <a:t>Entire state</a:t>
            </a:r>
          </a:p>
          <a:p>
            <a:pPr marL="457200" indent="-457200" algn="l">
              <a:buFont typeface="Arial"/>
              <a:buChar char="•"/>
            </a:pPr>
            <a:endParaRPr lang="en-US" sz="2400" dirty="0">
              <a:solidFill>
                <a:prstClr val="black">
                  <a:lumMod val="65000"/>
                  <a:lumOff val="35000"/>
                </a:prstClr>
              </a:solidFill>
              <a:latin typeface="Neutra Display Expert-Light"/>
              <a:cs typeface="Neutra Display Expert-Light"/>
            </a:endParaRPr>
          </a:p>
        </p:txBody>
      </p:sp>
    </p:spTree>
    <p:extLst>
      <p:ext uri="{BB962C8B-B14F-4D97-AF65-F5344CB8AC3E}">
        <p14:creationId xmlns:p14="http://schemas.microsoft.com/office/powerpoint/2010/main" val="376020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8854" y="281078"/>
            <a:ext cx="9144000" cy="72158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Neutra Display Expert-Light"/>
                <a:cs typeface="Neutra Display Expert-Light"/>
              </a:rPr>
              <a:t>Practice Reports</a:t>
            </a:r>
            <a:endParaRPr lang="en-US" dirty="0">
              <a:solidFill>
                <a:schemeClr val="bg1"/>
              </a:solidFill>
              <a:latin typeface="Neutra Display Expert-Light"/>
              <a:cs typeface="Neutra Display Expert-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34633" y="1828893"/>
            <a:ext cx="7822529" cy="4191897"/>
          </a:xfrm>
        </p:spPr>
        <p:txBody>
          <a:bodyPr/>
          <a:lstStyle/>
          <a:p>
            <a:pPr marL="457200" indent="-457200" algn="l"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Neutra Display Expert-Light"/>
                <a:cs typeface="Neutra Display Expert-Light"/>
              </a:rPr>
              <a:t>Purpose:  Individual practice operations review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eutra Display Expert-Light"/>
                <a:cs typeface="Neutra Display Expert-Light"/>
              </a:rPr>
              <a:t>Quality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eutra Display Expert-Light"/>
                <a:cs typeface="Neutra Display Expert-Light"/>
              </a:rPr>
              <a:t>Efficiency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Neutra Display Expert-Light"/>
                <a:cs typeface="Neutra Display Expert-Light"/>
              </a:rPr>
              <a:t>Scope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eutra Display Expert-Light"/>
                <a:cs typeface="Neutra Display Expert-Light"/>
              </a:rPr>
              <a:t>Total cost/utilization for each patient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eutra Display Expert-Light"/>
                <a:cs typeface="Neutra Display Expert-Light"/>
              </a:rPr>
              <a:t>Comparison with benchmarks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Neutra Display Expert-Light"/>
                <a:cs typeface="Neutra Display Expert-Light"/>
              </a:rPr>
              <a:t>Impact: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eutra Display Expert-Light"/>
                <a:cs typeface="Neutra Display Expert-Light"/>
              </a:rPr>
              <a:t>Every primary care practice in the state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eutra Display Expert-Light"/>
                <a:cs typeface="Neutra Display Expert-Light"/>
              </a:rPr>
              <a:t>Multiple funders, multiple producers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eutra Display Expert-Light"/>
                <a:cs typeface="Neutra Display Expert-Light"/>
              </a:rPr>
              <a:t>Annual, since 2010</a:t>
            </a:r>
          </a:p>
          <a:p>
            <a:pPr marL="457200" indent="-457200" algn="l">
              <a:buFont typeface="Arial"/>
              <a:buChar char="•"/>
            </a:pPr>
            <a:endParaRPr lang="en-US" sz="2400" dirty="0">
              <a:solidFill>
                <a:prstClr val="black">
                  <a:lumMod val="65000"/>
                  <a:lumOff val="35000"/>
                </a:prstClr>
              </a:solidFill>
              <a:latin typeface="Neutra Display Expert-Light"/>
              <a:cs typeface="Neutra Display Expert-Light"/>
            </a:endParaRPr>
          </a:p>
        </p:txBody>
      </p:sp>
    </p:spTree>
    <p:extLst>
      <p:ext uri="{BB962C8B-B14F-4D97-AF65-F5344CB8AC3E}">
        <p14:creationId xmlns:p14="http://schemas.microsoft.com/office/powerpoint/2010/main" val="262770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8854" y="281078"/>
            <a:ext cx="9144000" cy="72158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Neutra Display Expert-Light"/>
                <a:cs typeface="Neutra Display Expert-Light"/>
              </a:rPr>
              <a:t>Worksite Wellness</a:t>
            </a:r>
            <a:endParaRPr lang="en-US" dirty="0">
              <a:solidFill>
                <a:schemeClr val="bg1"/>
              </a:solidFill>
              <a:latin typeface="Neutra Display Expert-Light"/>
              <a:cs typeface="Neutra Display Expert-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34633" y="1828893"/>
            <a:ext cx="7822529" cy="4191897"/>
          </a:xfrm>
        </p:spPr>
        <p:txBody>
          <a:bodyPr/>
          <a:lstStyle/>
          <a:p>
            <a:pPr marL="457200" indent="-457200" algn="l"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Neutra Display Expert-Light"/>
                <a:cs typeface="Neutra Display Expert-Light"/>
              </a:rPr>
              <a:t>Purpose:  Does this wellness program reduce medical cost?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eutra Display Expert-Light"/>
                <a:cs typeface="Neutra Display Expert-Light"/>
              </a:rPr>
              <a:t>Medical and pharmacy costs (ROI)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Neutra Display Expert-Light"/>
                <a:cs typeface="Neutra Display Expert-Light"/>
              </a:rPr>
              <a:t>Scope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eutra Display Expert-Light"/>
                <a:cs typeface="Neutra Display Expert-Light"/>
              </a:rPr>
              <a:t>Comparison with control group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Neutra Display Expert-Light"/>
                <a:cs typeface="Neutra Display Expert-Light"/>
              </a:rPr>
              <a:t>Impact: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eutra Display Expert-Light"/>
                <a:cs typeface="Neutra Display Expert-Light"/>
              </a:rPr>
              <a:t>Continuation/modification of program for one employer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eutra Display Expert-Light"/>
                <a:cs typeface="Neutra Display Expert-Light"/>
              </a:rPr>
              <a:t>Potential for expansion of program </a:t>
            </a:r>
          </a:p>
          <a:p>
            <a:pPr marL="457200" indent="-457200" algn="l">
              <a:buFont typeface="Arial"/>
              <a:buChar char="•"/>
            </a:pPr>
            <a:endParaRPr lang="en-US" sz="2400" dirty="0">
              <a:solidFill>
                <a:prstClr val="black">
                  <a:lumMod val="65000"/>
                  <a:lumOff val="35000"/>
                </a:prstClr>
              </a:solidFill>
              <a:latin typeface="Neutra Display Expert-Light"/>
              <a:cs typeface="Neutra Display Expert-Light"/>
            </a:endParaRPr>
          </a:p>
        </p:txBody>
      </p:sp>
    </p:spTree>
    <p:extLst>
      <p:ext uri="{BB962C8B-B14F-4D97-AF65-F5344CB8AC3E}">
        <p14:creationId xmlns:p14="http://schemas.microsoft.com/office/powerpoint/2010/main" val="138926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8854" y="281078"/>
            <a:ext cx="9144000" cy="72158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Neutra Display Expert-Light"/>
                <a:cs typeface="Neutra Display Expert-Light"/>
              </a:rPr>
              <a:t>Provider System Improvement</a:t>
            </a:r>
            <a:endParaRPr lang="en-US" dirty="0">
              <a:solidFill>
                <a:schemeClr val="bg1"/>
              </a:solidFill>
              <a:latin typeface="Neutra Display Expert-Light"/>
              <a:cs typeface="Neutra Display Expert-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34633" y="1828893"/>
            <a:ext cx="7822529" cy="4191897"/>
          </a:xfrm>
        </p:spPr>
        <p:txBody>
          <a:bodyPr/>
          <a:lstStyle/>
          <a:p>
            <a:pPr marL="457200" indent="-457200" algn="l"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Neutra Display Expert-Light"/>
                <a:cs typeface="Neutra Display Expert-Light"/>
              </a:rPr>
              <a:t>Purpose:  Manage the total cost of care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eutra Display Expert-Light"/>
                <a:cs typeface="Neutra Display Expert-Light"/>
              </a:rPr>
              <a:t>Across the area serviced by the system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Neutra Display Expert-Light"/>
                <a:cs typeface="Neutra Display Expert-Light"/>
              </a:rPr>
              <a:t>Scope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eutra Display Expert-Light"/>
                <a:cs typeface="Neutra Display Expert-Light"/>
              </a:rPr>
              <a:t>Measure variation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eutra Display Expert-Light"/>
                <a:cs typeface="Neutra Display Expert-Light"/>
              </a:rPr>
              <a:t>Research contributing factors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Neutra Display Expert-Light"/>
                <a:cs typeface="Neutra Display Expert-Light"/>
              </a:rPr>
              <a:t>Impact: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eutra Display Expert-Light"/>
                <a:cs typeface="Neutra Display Expert-Light"/>
              </a:rPr>
              <a:t>Provider systems accepting risk/global payments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Neutra Display Expert-Light"/>
                <a:cs typeface="Neutra Display Expert-Light"/>
              </a:rPr>
              <a:t>Requires meaningful rendering and servicing provider identification</a:t>
            </a:r>
          </a:p>
          <a:p>
            <a:pPr marL="457200" indent="-457200" algn="l">
              <a:buFont typeface="Arial"/>
              <a:buChar char="•"/>
            </a:pPr>
            <a:endParaRPr lang="en-US" sz="2400" dirty="0">
              <a:solidFill>
                <a:prstClr val="black">
                  <a:lumMod val="65000"/>
                  <a:lumOff val="35000"/>
                </a:prstClr>
              </a:solidFill>
              <a:latin typeface="Neutra Display Expert-Light"/>
              <a:cs typeface="Neutra Display Expert-Light"/>
            </a:endParaRPr>
          </a:p>
        </p:txBody>
      </p:sp>
    </p:spTree>
    <p:extLst>
      <p:ext uri="{BB962C8B-B14F-4D97-AF65-F5344CB8AC3E}">
        <p14:creationId xmlns:p14="http://schemas.microsoft.com/office/powerpoint/2010/main" val="139740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8854" y="281078"/>
            <a:ext cx="9144000" cy="72158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Neutra Display Expert-Light"/>
                <a:cs typeface="Neutra Display Expert-Light"/>
              </a:rPr>
              <a:t>Practice Improvement</a:t>
            </a:r>
            <a:endParaRPr lang="en-US" dirty="0">
              <a:solidFill>
                <a:schemeClr val="bg1"/>
              </a:solidFill>
              <a:latin typeface="Neutra Display Expert-Light"/>
              <a:cs typeface="Neutra Display Expert-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34633" y="1828893"/>
            <a:ext cx="7822529" cy="4191897"/>
          </a:xfrm>
        </p:spPr>
        <p:txBody>
          <a:bodyPr/>
          <a:lstStyle/>
          <a:p>
            <a:pPr marL="457200" indent="-457200" algn="l"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Neutra Display Expert-Light"/>
                <a:cs typeface="Neutra Display Expert-Light"/>
              </a:rPr>
              <a:t>Purpose:  Reduce cost, improve outcomes 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eutra Display Expert-Light"/>
                <a:cs typeface="Neutra Display Expert-Light"/>
              </a:rPr>
              <a:t>Specific to orthopedic procedures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Neutra Display Expert-Light"/>
                <a:cs typeface="Neutra Display Expert-Light"/>
              </a:rPr>
              <a:t>Scope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eutra Display Expert-Light"/>
                <a:cs typeface="Neutra Display Expert-Light"/>
              </a:rPr>
              <a:t>Measure cost at specific stages of procedure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eutra Display Expert-Light"/>
                <a:cs typeface="Neutra Display Expert-Light"/>
              </a:rPr>
              <a:t>Compare one practice with all others 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Neutra Display Expert-Light"/>
                <a:cs typeface="Neutra Display Expert-Light"/>
              </a:rPr>
              <a:t>Impact: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eutra Display Expert-Light"/>
                <a:cs typeface="Neutra Display Expert-Light"/>
              </a:rPr>
              <a:t>Individual practice can assess effectiveness of specific strategies such as extended PT</a:t>
            </a:r>
          </a:p>
        </p:txBody>
      </p:sp>
    </p:spTree>
    <p:extLst>
      <p:ext uri="{BB962C8B-B14F-4D97-AF65-F5344CB8AC3E}">
        <p14:creationId xmlns:p14="http://schemas.microsoft.com/office/powerpoint/2010/main" val="138324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Review Portal Implementation of Chapter 243 Changes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Review Timeline for Future Chapter 243 Changes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Review Upcoming Registration and Profile Updates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Present Claims Data Use Cases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MHDO Updates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18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8854" y="281078"/>
            <a:ext cx="9144000" cy="72158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Neutra Display Expert-Light"/>
                <a:cs typeface="Neutra Display Expert-Light"/>
              </a:rPr>
              <a:t>Payment Reform</a:t>
            </a:r>
            <a:endParaRPr lang="en-US" dirty="0">
              <a:solidFill>
                <a:schemeClr val="bg1"/>
              </a:solidFill>
              <a:latin typeface="Neutra Display Expert-Light"/>
              <a:cs typeface="Neutra Display Expert-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34633" y="1828893"/>
            <a:ext cx="7822529" cy="4191897"/>
          </a:xfrm>
        </p:spPr>
        <p:txBody>
          <a:bodyPr/>
          <a:lstStyle/>
          <a:p>
            <a:pPr marL="457200" indent="-457200" algn="l"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Neutra Display Expert-Light"/>
                <a:cs typeface="Neutra Display Expert-Light"/>
              </a:rPr>
              <a:t>Purpose:  Assess payment reform proposal 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eutra Display Expert-Light"/>
                <a:cs typeface="Neutra Display Expert-Light"/>
              </a:rPr>
              <a:t>Specific to oncology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Neutra Display Expert-Light"/>
                <a:cs typeface="Neutra Display Expert-Light"/>
              </a:rPr>
              <a:t>Scope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eutra Display Expert-Light"/>
                <a:cs typeface="Neutra Display Expert-Light"/>
              </a:rPr>
              <a:t>Measure cost at specific stages of illness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eutra Display Expert-Light"/>
                <a:cs typeface="Neutra Display Expert-Light"/>
              </a:rPr>
              <a:t>Timing relative to initial chemotherapy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Neutra Display Expert-Light"/>
                <a:cs typeface="Neutra Display Expert-Light"/>
              </a:rPr>
              <a:t>Impact: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eutra Display Expert-Light"/>
                <a:cs typeface="Neutra Display Expert-Light"/>
              </a:rPr>
              <a:t>Immediate:  changes to proposal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eutra Display Expert-Light"/>
                <a:cs typeface="Neutra Display Expert-Light"/>
              </a:rPr>
              <a:t>Long-term:  aligned incentives, reduced cost</a:t>
            </a:r>
          </a:p>
        </p:txBody>
      </p:sp>
    </p:spTree>
    <p:extLst>
      <p:ext uri="{BB962C8B-B14F-4D97-AF65-F5344CB8AC3E}">
        <p14:creationId xmlns:p14="http://schemas.microsoft.com/office/powerpoint/2010/main" val="369231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8854" y="281078"/>
            <a:ext cx="9144000" cy="72158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Neutra Display Expert-Light"/>
                <a:cs typeface="Neutra Display Expert-Light"/>
              </a:rPr>
              <a:t>Managing Specific Conditions</a:t>
            </a:r>
            <a:endParaRPr lang="en-US" dirty="0">
              <a:solidFill>
                <a:schemeClr val="bg1"/>
              </a:solidFill>
              <a:latin typeface="Neutra Display Expert-Light"/>
              <a:cs typeface="Neutra Display Expert-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34633" y="1828893"/>
            <a:ext cx="7822529" cy="4191897"/>
          </a:xfrm>
        </p:spPr>
        <p:txBody>
          <a:bodyPr/>
          <a:lstStyle/>
          <a:p>
            <a:pPr marL="457200" indent="-457200" algn="l"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Neutra Display Expert-Light"/>
                <a:cs typeface="Neutra Display Expert-Light"/>
              </a:rPr>
              <a:t>Purpose:  Reduce inpatient utilization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eutra Display Expert-Light"/>
                <a:cs typeface="Neutra Display Expert-Light"/>
              </a:rPr>
              <a:t>Develop initiatives targeted at common causes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Neutra Display Expert-Light"/>
                <a:cs typeface="Neutra Display Expert-Light"/>
              </a:rPr>
              <a:t>Scope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eutra Display Expert-Light"/>
                <a:cs typeface="Neutra Display Expert-Light"/>
              </a:rPr>
              <a:t>Measure utilization and cost 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eutra Display Expert-Light"/>
                <a:cs typeface="Neutra Display Expert-Light"/>
              </a:rPr>
              <a:t>Detect patterns by condition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Neutra Display Expert-Light"/>
                <a:cs typeface="Neutra Display Expert-Light"/>
              </a:rPr>
              <a:t>Impact: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eutra Display Expert-Light"/>
                <a:cs typeface="Neutra Display Expert-Light"/>
              </a:rPr>
              <a:t>Improve health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eutra Display Expert-Light"/>
                <a:cs typeface="Neutra Display Expert-Light"/>
              </a:rPr>
              <a:t>Reduce cost</a:t>
            </a:r>
          </a:p>
        </p:txBody>
      </p:sp>
    </p:spTree>
    <p:extLst>
      <p:ext uri="{BB962C8B-B14F-4D97-AF65-F5344CB8AC3E}">
        <p14:creationId xmlns:p14="http://schemas.microsoft.com/office/powerpoint/2010/main" val="38647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8854" y="281078"/>
            <a:ext cx="9144000" cy="72158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Neutra Display Expert-Light"/>
                <a:cs typeface="Neutra Display Expert-Light"/>
              </a:rPr>
              <a:t>Resource Allocation</a:t>
            </a:r>
            <a:endParaRPr lang="en-US" dirty="0">
              <a:solidFill>
                <a:schemeClr val="bg1"/>
              </a:solidFill>
              <a:latin typeface="Neutra Display Expert-Light"/>
              <a:cs typeface="Neutra Display Expert-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34633" y="1828893"/>
            <a:ext cx="7822529" cy="4191897"/>
          </a:xfrm>
        </p:spPr>
        <p:txBody>
          <a:bodyPr/>
          <a:lstStyle/>
          <a:p>
            <a:pPr marL="457200" indent="-457200" algn="l"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Neutra Display Expert-Light"/>
                <a:cs typeface="Neutra Display Expert-Light"/>
              </a:rPr>
              <a:t>Purpose:  Control costs, improve access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eutra Display Expert-Light"/>
                <a:cs typeface="Neutra Display Expert-Light"/>
              </a:rPr>
              <a:t>Place resources strategically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Neutra Display Expert-Light"/>
                <a:cs typeface="Neutra Display Expert-Light"/>
              </a:rPr>
              <a:t>Scope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eutra Display Expert-Light"/>
                <a:cs typeface="Neutra Display Expert-Light"/>
              </a:rPr>
              <a:t>Measure utilization patterns by geography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eutra Display Expert-Light"/>
                <a:cs typeface="Neutra Display Expert-Light"/>
              </a:rPr>
              <a:t>Analyze referral patterns from primary to specialty care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Neutra Display Expert-Light"/>
                <a:cs typeface="Neutra Display Expert-Light"/>
              </a:rPr>
              <a:t>Impact: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eutra Display Expert-Light"/>
                <a:cs typeface="Neutra Display Expert-Light"/>
              </a:rPr>
              <a:t>Reduce investment in high value equipment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eutra Display Expert-Light"/>
                <a:cs typeface="Neutra Display Expert-Light"/>
              </a:rPr>
              <a:t>Locate primary care services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eutra Display Expert-Light"/>
                <a:cs typeface="Neutra Display Expert-Light"/>
              </a:rPr>
              <a:t>Improve care coordination</a:t>
            </a:r>
          </a:p>
        </p:txBody>
      </p:sp>
    </p:spTree>
    <p:extLst>
      <p:ext uri="{BB962C8B-B14F-4D97-AF65-F5344CB8AC3E}">
        <p14:creationId xmlns:p14="http://schemas.microsoft.com/office/powerpoint/2010/main" val="111184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8854" y="281078"/>
            <a:ext cx="9144000" cy="72158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Neutra Display Expert-Light"/>
                <a:cs typeface="Neutra Display Expert-Light"/>
              </a:rPr>
              <a:t>National TCOC</a:t>
            </a:r>
            <a:endParaRPr lang="en-US" dirty="0">
              <a:solidFill>
                <a:schemeClr val="bg1"/>
              </a:solidFill>
              <a:latin typeface="Neutra Display Expert-Light"/>
              <a:cs typeface="Neutra Display Expert-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34633" y="1828893"/>
            <a:ext cx="7822529" cy="4191897"/>
          </a:xfrm>
        </p:spPr>
        <p:txBody>
          <a:bodyPr/>
          <a:lstStyle/>
          <a:p>
            <a:pPr marL="457200" indent="-457200" algn="l"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Neutra Display Expert-Light"/>
                <a:cs typeface="Neutra Display Expert-Light"/>
              </a:rPr>
              <a:t>Purpose:  National comparison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eutra Display Expert-Light"/>
                <a:cs typeface="Neutra Display Expert-Light"/>
              </a:rPr>
              <a:t>Develop reference points to assess regional cost of care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eutra Display Expert-Light"/>
                <a:cs typeface="Neutra Display Expert-Light"/>
              </a:rPr>
              <a:t>Risk-adjusted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Neutra Display Expert-Light"/>
                <a:cs typeface="Neutra Display Expert-Light"/>
              </a:rPr>
              <a:t>Scope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eutra Display Expert-Light"/>
                <a:cs typeface="Neutra Display Expert-Light"/>
              </a:rPr>
              <a:t>Measure utilization and cost 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eutra Display Expert-Light"/>
                <a:cs typeface="Neutra Display Expert-Light"/>
              </a:rPr>
              <a:t>Standardize populations 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Neutra Display Expert-Light"/>
                <a:cs typeface="Neutra Display Expert-Light"/>
              </a:rPr>
              <a:t>Impact: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eutra Display Expert-Light"/>
                <a:cs typeface="Neutra Display Expert-Light"/>
              </a:rPr>
              <a:t>Multi-level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Neutra Display Expert-Light"/>
                <a:cs typeface="Neutra Display Expert-Light"/>
              </a:rPr>
              <a:t>Need comparable information on cost for all regions.</a:t>
            </a:r>
          </a:p>
        </p:txBody>
      </p:sp>
    </p:spTree>
    <p:extLst>
      <p:ext uri="{BB962C8B-B14F-4D97-AF65-F5344CB8AC3E}">
        <p14:creationId xmlns:p14="http://schemas.microsoft.com/office/powerpoint/2010/main" val="99465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8854" y="281078"/>
            <a:ext cx="9144000" cy="72158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Neutra Display Expert-Light"/>
                <a:cs typeface="Neutra Display Expert-Light"/>
              </a:rPr>
              <a:t>Aligning Forces for Quality</a:t>
            </a:r>
            <a:endParaRPr lang="en-US" dirty="0">
              <a:solidFill>
                <a:schemeClr val="bg1"/>
              </a:solidFill>
              <a:latin typeface="Neutra Display Expert-Light"/>
              <a:cs typeface="Neutra Display Expert-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34633" y="1828893"/>
            <a:ext cx="7822529" cy="4191897"/>
          </a:xfrm>
        </p:spPr>
        <p:txBody>
          <a:bodyPr/>
          <a:lstStyle/>
          <a:p>
            <a:pPr marL="457200" indent="-457200" algn="l"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Neutra Display Expert-Light"/>
                <a:cs typeface="Neutra Display Expert-Light"/>
              </a:rPr>
              <a:t>Purpose:  Determine whether goals were achieved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eutra Display Expert-Light"/>
                <a:cs typeface="Neutra Display Expert-Light"/>
              </a:rPr>
              <a:t>Measure performance of participating practices to determine whether goals were met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Neutra Display Expert-Light"/>
                <a:cs typeface="Neutra Display Expert-Light"/>
              </a:rPr>
              <a:t>Scope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eutra Display Expert-Light"/>
                <a:cs typeface="Neutra Display Expert-Light"/>
              </a:rPr>
              <a:t>Measure utilization, cost and quality 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eutra Display Expert-Light"/>
                <a:cs typeface="Neutra Display Expert-Light"/>
              </a:rPr>
              <a:t>Specific areas such as Ambulatory Care Sensitive ED visits, readmissions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Neutra Display Expert-Light"/>
                <a:cs typeface="Neutra Display Expert-Light"/>
              </a:rPr>
              <a:t>Impact: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eutra Display Expert-Light"/>
                <a:cs typeface="Neutra Display Expert-Light"/>
              </a:rPr>
              <a:t>Brought in over $4 million 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eutra Display Expert-Light"/>
                <a:cs typeface="Neutra Display Expert-Light"/>
              </a:rPr>
              <a:t>Helped support the PCMH 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eutra Display Expert-Light"/>
                <a:cs typeface="Neutra Display Expert-Light"/>
              </a:rPr>
              <a:t>Helped prepare Maine for the State Innovation 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Neutra Display Expert-Light"/>
                <a:cs typeface="Neutra Display Expert-Light"/>
              </a:rPr>
              <a:t>Model grant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Neutra Display Expert-Light"/>
              <a:cs typeface="Neutra Display Expert-Light"/>
            </a:endParaRPr>
          </a:p>
        </p:txBody>
      </p:sp>
    </p:spTree>
    <p:extLst>
      <p:ext uri="{BB962C8B-B14F-4D97-AF65-F5344CB8AC3E}">
        <p14:creationId xmlns:p14="http://schemas.microsoft.com/office/powerpoint/2010/main" val="33360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 at MHDO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HealthCost</a:t>
            </a:r>
            <a:r>
              <a:rPr lang="en-US" dirty="0" smtClean="0"/>
              <a:t> (</a:t>
            </a:r>
            <a:r>
              <a:rPr lang="en-US" dirty="0" smtClean="0">
                <a:hlinkClick r:id="rId3"/>
              </a:rPr>
              <a:t>mhdo.maine.gov/healthcost2014</a:t>
            </a:r>
            <a:r>
              <a:rPr lang="en-US" dirty="0" smtClean="0"/>
              <a:t>) 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Improving methodology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Incorporating </a:t>
            </a:r>
            <a:r>
              <a:rPr lang="en-US" sz="2200" dirty="0" smtClean="0"/>
              <a:t>quality data</a:t>
            </a:r>
          </a:p>
          <a:p>
            <a:pPr lvl="1">
              <a:lnSpc>
                <a:spcPct val="100000"/>
              </a:lnSpc>
            </a:pPr>
            <a:r>
              <a:rPr lang="en-US" sz="2200" dirty="0" smtClean="0"/>
              <a:t>Improving website design and usability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/>
              <a:t>Increasing </a:t>
            </a:r>
            <a:r>
              <a:rPr lang="en-US" sz="2000" dirty="0"/>
              <a:t>the number of links </a:t>
            </a:r>
            <a:r>
              <a:rPr lang="en-US" sz="2000" dirty="0" smtClean="0"/>
              <a:t>to </a:t>
            </a:r>
            <a:r>
              <a:rPr lang="en-US" sz="2000" dirty="0"/>
              <a:t>payers cost </a:t>
            </a:r>
            <a:r>
              <a:rPr lang="en-US" sz="2000" dirty="0" smtClean="0"/>
              <a:t>calculators </a:t>
            </a:r>
            <a:r>
              <a:rPr lang="en-US" sz="2000" dirty="0"/>
              <a:t>on the resource page </a:t>
            </a:r>
            <a:endParaRPr lang="en-US" sz="2200" dirty="0" smtClean="0"/>
          </a:p>
          <a:p>
            <a:pPr lvl="1">
              <a:lnSpc>
                <a:spcPct val="100000"/>
              </a:lnSpc>
            </a:pPr>
            <a:r>
              <a:rPr lang="en-US" sz="2200" dirty="0" smtClean="0"/>
              <a:t>Working with a Consumer Advisory Group</a:t>
            </a:r>
          </a:p>
          <a:p>
            <a:pPr lvl="1">
              <a:lnSpc>
                <a:spcPct val="100000"/>
              </a:lnSpc>
            </a:pPr>
            <a:r>
              <a:rPr lang="en-US" sz="2200" dirty="0" smtClean="0"/>
              <a:t>Launch of new website in September 2015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54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1010093"/>
          </a:xfrm>
        </p:spPr>
        <p:txBody>
          <a:bodyPr/>
          <a:lstStyle/>
          <a:p>
            <a:pPr algn="ctr"/>
            <a:r>
              <a:rPr lang="en-US" dirty="0" err="1" smtClean="0"/>
              <a:t>HealthCost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737" y="890133"/>
            <a:ext cx="7760721" cy="575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33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1010093"/>
          </a:xfrm>
        </p:spPr>
        <p:txBody>
          <a:bodyPr/>
          <a:lstStyle/>
          <a:p>
            <a:pPr algn="ctr"/>
            <a:r>
              <a:rPr lang="en-US" dirty="0" err="1" smtClean="0"/>
              <a:t>HealthCost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802" y="1010093"/>
            <a:ext cx="9481141" cy="5249888"/>
          </a:xfrm>
        </p:spPr>
      </p:pic>
    </p:spTree>
    <p:extLst>
      <p:ext uri="{BB962C8B-B14F-4D97-AF65-F5344CB8AC3E}">
        <p14:creationId xmlns:p14="http://schemas.microsoft.com/office/powerpoint/2010/main" val="100062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12192000" cy="10100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mtClean="0"/>
              <a:t>HealthCost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18" y="893863"/>
            <a:ext cx="8102564" cy="593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78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 at MHDO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Status of new proposed data release rule (Chapter 120)</a:t>
            </a:r>
          </a:p>
          <a:p>
            <a:pPr lvl="1"/>
            <a:r>
              <a:rPr lang="en-US" sz="2200" dirty="0"/>
              <a:t>Public Hearing </a:t>
            </a:r>
            <a:r>
              <a:rPr lang="en-US" sz="2200" dirty="0" smtClean="0"/>
              <a:t>- December </a:t>
            </a:r>
            <a:r>
              <a:rPr lang="en-US" sz="2200" dirty="0"/>
              <a:t>18, </a:t>
            </a:r>
            <a:r>
              <a:rPr lang="en-US" sz="2200" dirty="0" smtClean="0"/>
              <a:t>2014</a:t>
            </a:r>
          </a:p>
          <a:p>
            <a:pPr lvl="1"/>
            <a:r>
              <a:rPr lang="en-US" sz="2200" dirty="0" smtClean="0"/>
              <a:t>Deadline for Public Comments - December 29, 2014</a:t>
            </a:r>
          </a:p>
          <a:p>
            <a:pPr lvl="1"/>
            <a:r>
              <a:rPr lang="en-US" sz="2200" dirty="0" smtClean="0"/>
              <a:t>Proposed rule can be found here</a:t>
            </a:r>
            <a:r>
              <a:rPr lang="en-US" sz="2200" dirty="0"/>
              <a:t>: </a:t>
            </a:r>
            <a:r>
              <a:rPr lang="en-US" sz="2200" dirty="0">
                <a:hlinkClick r:id="rId3"/>
              </a:rPr>
              <a:t>https://</a:t>
            </a:r>
            <a:r>
              <a:rPr lang="en-US" sz="2200" dirty="0" smtClean="0">
                <a:hlinkClick r:id="rId3"/>
              </a:rPr>
              <a:t>mhdo.maine.gov/rules.htm#recentlyproposed</a:t>
            </a:r>
            <a:r>
              <a:rPr lang="en-US" sz="2200" dirty="0" smtClean="0"/>
              <a:t> 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20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243 Portal </a:t>
            </a:r>
            <a:r>
              <a:rPr lang="en-US" dirty="0" smtClean="0">
                <a:solidFill>
                  <a:schemeClr val="tx1"/>
                </a:solidFill>
              </a:rPr>
              <a:t>Implementation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79570"/>
            <a:ext cx="6927783" cy="3829279"/>
          </a:xfrm>
        </p:spPr>
        <p:txBody>
          <a:bodyPr>
            <a:normAutofit/>
          </a:bodyPr>
          <a:lstStyle/>
          <a:p>
            <a:pPr marL="457200" lvl="1" indent="-457200"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Payers began submitting data in the new Chapter 243 layout November 6. </a:t>
            </a:r>
          </a:p>
          <a:p>
            <a:pPr marL="457200" lvl="1" indent="-457200"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The transition has been a success due to payer participation in the September testing period.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4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039" y="2655961"/>
            <a:ext cx="1237320" cy="123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96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94359"/>
            <a:ext cx="3676919" cy="2286000"/>
          </a:xfrm>
        </p:spPr>
        <p:txBody>
          <a:bodyPr>
            <a:normAutofit/>
          </a:bodyPr>
          <a:lstStyle/>
          <a:p>
            <a:r>
              <a:rPr lang="en-US" dirty="0" smtClean="0"/>
              <a:t>Questions?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400" dirty="0" smtClean="0"/>
              <a:t>mhdo.maine.gov</a:t>
            </a:r>
            <a:r>
              <a:rPr lang="en-US" sz="3400" b="1" dirty="0" smtClean="0"/>
              <a:t/>
            </a:r>
            <a:br>
              <a:rPr lang="en-US" sz="3400" b="1" dirty="0" smtClean="0"/>
            </a:br>
            <a:r>
              <a:rPr lang="en-US" sz="3400" dirty="0" smtClean="0"/>
              <a:t>or</a:t>
            </a:r>
            <a:endParaRPr lang="en-US" sz="3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16675" y="4707870"/>
            <a:ext cx="4769809" cy="1435429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880359"/>
            <a:ext cx="3200400" cy="3379124"/>
          </a:xfrm>
        </p:spPr>
        <p:txBody>
          <a:bodyPr/>
          <a:lstStyle/>
          <a:p>
            <a:r>
              <a:rPr lang="en-US" dirty="0"/>
              <a:t>Philippe Bonneau </a:t>
            </a:r>
            <a:r>
              <a:rPr lang="en-US" sz="1800" dirty="0"/>
              <a:t>Philippe.Bonneau@maine.gov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1800" dirty="0"/>
              <a:t>(207) 287-6743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6675" y="734096"/>
            <a:ext cx="3571875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97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953691" y="2420946"/>
            <a:ext cx="4903277" cy="3355252"/>
            <a:chOff x="6305910" y="2079570"/>
            <a:chExt cx="5420587" cy="342137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r="9858"/>
            <a:stretch/>
          </p:blipFill>
          <p:spPr>
            <a:xfrm>
              <a:off x="6305910" y="2079570"/>
              <a:ext cx="5420587" cy="3421372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</p:pic>
        <p:sp>
          <p:nvSpPr>
            <p:cNvPr id="7" name="Rectangle 6"/>
            <p:cNvSpPr/>
            <p:nvPr/>
          </p:nvSpPr>
          <p:spPr>
            <a:xfrm>
              <a:off x="7400319" y="5296929"/>
              <a:ext cx="4326178" cy="204013"/>
            </a:xfrm>
            <a:prstGeom prst="rect">
              <a:avLst/>
            </a:prstGeom>
            <a:solidFill>
              <a:srgbClr val="FFFF00">
                <a:alpha val="3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243 Portal </a:t>
            </a:r>
            <a:r>
              <a:rPr lang="en-US" dirty="0" smtClean="0">
                <a:solidFill>
                  <a:schemeClr val="tx1"/>
                </a:solidFill>
              </a:rPr>
              <a:t>Implementation: Reminders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2045704"/>
            <a:ext cx="5687968" cy="3829279"/>
          </a:xfrm>
          <a:solidFill>
            <a:srgbClr val="FFFFFF">
              <a:alpha val="47059"/>
            </a:srgbClr>
          </a:solidFill>
        </p:spPr>
        <p:txBody>
          <a:bodyPr>
            <a:normAutofit/>
          </a:bodyPr>
          <a:lstStyle/>
          <a:p>
            <a:pPr marL="457200" lvl="1" indent="-457200"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data submissions regardless of data period must be submitted in the new format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457200" lvl="1" indent="-457200"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1" indent="-457200"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Information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about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Chapter 243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changes can be found on the MHDO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website </a:t>
            </a:r>
            <a:r>
              <a:rPr lang="en-US" sz="2700" dirty="0" smtClean="0">
                <a:hlinkClick r:id="rId4"/>
              </a:rPr>
              <a:t>https</a:t>
            </a:r>
            <a:r>
              <a:rPr lang="en-US" sz="2700" dirty="0">
                <a:hlinkClick r:id="rId4"/>
              </a:rPr>
              <a:t>://</a:t>
            </a:r>
            <a:r>
              <a:rPr lang="en-US" sz="2700" dirty="0" smtClean="0">
                <a:hlinkClick r:id="rId4"/>
              </a:rPr>
              <a:t>mhdo.maine.gov/rules.htm</a:t>
            </a:r>
            <a:r>
              <a:rPr lang="en-US" sz="2700" dirty="0" smtClean="0"/>
              <a:t> </a:t>
            </a:r>
            <a:endParaRPr lang="en-US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5</a:t>
            </a:fld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4325352" y="5584429"/>
            <a:ext cx="2327549" cy="18047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33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286603"/>
            <a:ext cx="10314792" cy="1450757"/>
          </a:xfrm>
        </p:spPr>
        <p:txBody>
          <a:bodyPr/>
          <a:lstStyle/>
          <a:p>
            <a:r>
              <a:rPr lang="en-US" dirty="0" smtClean="0"/>
              <a:t>Chapter 243 Portal Implementation</a:t>
            </a:r>
            <a:r>
              <a:rPr lang="en-US" dirty="0" smtClean="0">
                <a:solidFill>
                  <a:schemeClr val="tx1"/>
                </a:solidFill>
              </a:rPr>
              <a:t>:     Tips &amp; Helpful Hints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39814"/>
            <a:ext cx="7012004" cy="3829279"/>
          </a:xfrm>
        </p:spPr>
        <p:txBody>
          <a:bodyPr>
            <a:normAutofit/>
          </a:bodyPr>
          <a:lstStyle/>
          <a:p>
            <a:pPr marL="201168" lvl="1" indent="0">
              <a:buNone/>
            </a:pPr>
            <a:r>
              <a:rPr lang="en-US" sz="2800" dirty="0" smtClean="0"/>
              <a:t>Population </a:t>
            </a:r>
            <a:r>
              <a:rPr lang="en-US" sz="2800" dirty="0"/>
              <a:t>of 002 </a:t>
            </a:r>
            <a:r>
              <a:rPr lang="en-US" sz="2800" dirty="0" smtClean="0"/>
              <a:t>Fields</a:t>
            </a:r>
          </a:p>
          <a:p>
            <a:pPr marL="457200" lvl="1" indent="-45720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The ME002, MC002, DC002, and PC002 are the Payer identification fields for each file. </a:t>
            </a:r>
          </a:p>
          <a:p>
            <a:pPr marL="457200" lvl="1" indent="-45720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These fields need to be populated 100% of the time with the MHDO Assigned Code of the company </a:t>
            </a:r>
            <a:r>
              <a:rPr lang="en-US" sz="2800" dirty="0" smtClean="0">
                <a:solidFill>
                  <a:schemeClr val="tx1"/>
                </a:solidFill>
              </a:rPr>
              <a:t>that </a:t>
            </a:r>
            <a:r>
              <a:rPr lang="en-US" sz="2800" dirty="0">
                <a:solidFill>
                  <a:schemeClr val="tx1"/>
                </a:solidFill>
              </a:rPr>
              <a:t>owns the book of business being submitted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8294242" y="1828799"/>
            <a:ext cx="3212432" cy="2683043"/>
            <a:chOff x="8398042" y="2141621"/>
            <a:chExt cx="3212432" cy="268304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31" t="8069" r="5533" b="8624"/>
            <a:stretch/>
          </p:blipFill>
          <p:spPr>
            <a:xfrm>
              <a:off x="8398042" y="2141621"/>
              <a:ext cx="3212432" cy="268304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 rot="20900935">
              <a:off x="9050412" y="2998792"/>
              <a:ext cx="2057400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dirty="0" smtClean="0">
                  <a:latin typeface="Segoe Script" panose="020B0504020000000003" pitchFamily="34" charset="0"/>
                </a:rPr>
                <a:t>Populate Payer ID fields</a:t>
              </a:r>
              <a:endParaRPr lang="en-US" sz="2500" dirty="0">
                <a:latin typeface="Segoe Script" panose="020B05040200000000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691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286603"/>
            <a:ext cx="10314792" cy="1450757"/>
          </a:xfrm>
        </p:spPr>
        <p:txBody>
          <a:bodyPr/>
          <a:lstStyle/>
          <a:p>
            <a:r>
              <a:rPr lang="en-US" dirty="0"/>
              <a:t>Chapter 243 Portal Implementation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 smtClean="0">
                <a:solidFill>
                  <a:schemeClr val="tx1"/>
                </a:solidFill>
              </a:rPr>
              <a:t>    Tips &amp; Helpful Hints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2039814"/>
            <a:ext cx="10115203" cy="3829279"/>
          </a:xfrm>
        </p:spPr>
        <p:txBody>
          <a:bodyPr>
            <a:normAutofit fontScale="92500"/>
          </a:bodyPr>
          <a:lstStyle/>
          <a:p>
            <a:pPr marL="457200" lvl="1" indent="-457200"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Company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(C0099) is the insurer/underwriter/administrator of the coverage and they submit their own eligibility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data.</a:t>
            </a:r>
          </a:p>
          <a:p>
            <a:pPr marL="0" lvl="1" indent="0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en-US" sz="2000" dirty="0" smtClean="0"/>
              <a:t>	ME001</a:t>
            </a:r>
            <a:r>
              <a:rPr lang="en-US" sz="2000" dirty="0"/>
              <a:t>: C0099</a:t>
            </a:r>
          </a:p>
          <a:p>
            <a:pPr marL="0" lvl="1" indent="0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en-US" sz="2000" dirty="0" smtClean="0"/>
              <a:t>	ME002</a:t>
            </a:r>
            <a:r>
              <a:rPr lang="en-US" sz="2000" dirty="0"/>
              <a:t>: C0099</a:t>
            </a:r>
          </a:p>
          <a:p>
            <a:pPr marL="457200" lvl="1" indent="-45720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Company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C0099)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the insurer/underwriter/administrator of the coverage. Company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(T0077) submits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Company A’s eligibility data.</a:t>
            </a:r>
          </a:p>
          <a:p>
            <a:pPr marL="0" lvl="1" indent="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2100" dirty="0" smtClean="0"/>
              <a:t>ME001</a:t>
            </a:r>
            <a:r>
              <a:rPr lang="en-US" sz="2100" dirty="0"/>
              <a:t>: </a:t>
            </a:r>
            <a:r>
              <a:rPr lang="en-US" sz="2100" dirty="0" smtClean="0"/>
              <a:t>T0077</a:t>
            </a:r>
          </a:p>
          <a:p>
            <a:pPr marL="0" lvl="1" indent="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en-US" sz="2100" dirty="0"/>
              <a:t>	</a:t>
            </a:r>
            <a:r>
              <a:rPr lang="en-US" sz="2100" dirty="0" smtClean="0"/>
              <a:t>ME002</a:t>
            </a:r>
            <a:r>
              <a:rPr lang="en-US" sz="2100" dirty="0"/>
              <a:t>: </a:t>
            </a:r>
            <a:r>
              <a:rPr lang="en-US" sz="2100" dirty="0" smtClean="0"/>
              <a:t>C0099</a:t>
            </a:r>
            <a:endParaRPr lang="en-US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64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en-US" sz="2800" dirty="0"/>
              <a:t>Population of </a:t>
            </a:r>
            <a:r>
              <a:rPr lang="en-US" sz="2800" dirty="0" smtClean="0"/>
              <a:t>PC047 and PC048</a:t>
            </a:r>
          </a:p>
          <a:p>
            <a:pPr marL="457200" lvl="1" indent="-457200"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Prescribing </a:t>
            </a:r>
            <a:r>
              <a:rPr lang="en-US" sz="2800" dirty="0">
                <a:solidFill>
                  <a:schemeClr val="tx1"/>
                </a:solidFill>
              </a:rPr>
              <a:t>Physician </a:t>
            </a:r>
            <a:r>
              <a:rPr lang="en-US" sz="2800" dirty="0" smtClean="0">
                <a:solidFill>
                  <a:schemeClr val="tx1"/>
                </a:solidFill>
              </a:rPr>
              <a:t>DEA (PC047) </a:t>
            </a:r>
            <a:r>
              <a:rPr lang="en-US" sz="2800" dirty="0">
                <a:solidFill>
                  <a:schemeClr val="tx1"/>
                </a:solidFill>
              </a:rPr>
              <a:t>and NPI </a:t>
            </a:r>
            <a:r>
              <a:rPr lang="en-US" sz="2800" dirty="0" smtClean="0">
                <a:solidFill>
                  <a:schemeClr val="tx1"/>
                </a:solidFill>
              </a:rPr>
              <a:t>(PC048) must be submitted in their appropriate fields. </a:t>
            </a:r>
          </a:p>
          <a:p>
            <a:pPr marL="457200" lvl="1" indent="-457200"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Exemptions will not be granted if NPIs have been submitted in PC047 or if DEAs have been submitted in PC048.</a:t>
            </a:r>
          </a:p>
          <a:p>
            <a:pPr marL="457200" lvl="1" indent="-457200"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Submitters must fix their files and resubmit to resolve the issue.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97279" y="286603"/>
            <a:ext cx="10314792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Chapter 243 Portal Implementation</a:t>
            </a:r>
            <a:r>
              <a:rPr lang="en-US" dirty="0" smtClean="0">
                <a:solidFill>
                  <a:schemeClr val="tx1"/>
                </a:solidFill>
              </a:rPr>
              <a:t>:     Tips &amp; Helpful Hints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70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2021379"/>
            <a:ext cx="8600173" cy="3829279"/>
          </a:xfrm>
        </p:spPr>
        <p:txBody>
          <a:bodyPr>
            <a:normAutofit/>
          </a:bodyPr>
          <a:lstStyle/>
          <a:p>
            <a:pPr marL="201168" lvl="1" indent="0">
              <a:buNone/>
            </a:pPr>
            <a:r>
              <a:rPr lang="en-US" dirty="0" smtClean="0"/>
              <a:t>Submitting </a:t>
            </a:r>
            <a:r>
              <a:rPr lang="en-US" dirty="0"/>
              <a:t>Older </a:t>
            </a:r>
            <a:r>
              <a:rPr lang="en-US" dirty="0" smtClean="0"/>
              <a:t>Data – Submission Period Locked Validation Issues</a:t>
            </a:r>
            <a:endParaRPr lang="en-US" dirty="0"/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Submission </a:t>
            </a:r>
            <a:r>
              <a:rPr lang="en-US" dirty="0">
                <a:solidFill>
                  <a:schemeClr val="tx1"/>
                </a:solidFill>
              </a:rPr>
              <a:t>periods are locked for data </a:t>
            </a:r>
            <a:r>
              <a:rPr lang="en-US" dirty="0" smtClean="0">
                <a:solidFill>
                  <a:schemeClr val="tx1"/>
                </a:solidFill>
              </a:rPr>
              <a:t>periods already </a:t>
            </a:r>
            <a:r>
              <a:rPr lang="en-US" dirty="0">
                <a:solidFill>
                  <a:schemeClr val="tx1"/>
                </a:solidFill>
              </a:rPr>
              <a:t>released to end users (data are released every quarter). 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When </a:t>
            </a:r>
            <a:r>
              <a:rPr lang="en-US" dirty="0">
                <a:solidFill>
                  <a:schemeClr val="tx1"/>
                </a:solidFill>
              </a:rPr>
              <a:t>submitters try to submit </a:t>
            </a:r>
            <a:r>
              <a:rPr lang="en-US" dirty="0" smtClean="0">
                <a:solidFill>
                  <a:schemeClr val="tx1"/>
                </a:solidFill>
              </a:rPr>
              <a:t>data for </a:t>
            </a:r>
            <a:r>
              <a:rPr lang="en-US" dirty="0">
                <a:solidFill>
                  <a:schemeClr val="tx1"/>
                </a:solidFill>
              </a:rPr>
              <a:t>a locked period, a Submission Period Locked structural validation issue occurs. This issue must be resolved before all other validation issues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If </a:t>
            </a:r>
            <a:r>
              <a:rPr lang="en-US" dirty="0">
                <a:solidFill>
                  <a:schemeClr val="tx1"/>
                </a:solidFill>
              </a:rPr>
              <a:t>the data are less than a year old, the validation issue will be cleared as soon as the information is provided by the user. Submissions of data older than one year will require approval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from </a:t>
            </a:r>
            <a:r>
              <a:rPr lang="en-US" dirty="0">
                <a:solidFill>
                  <a:schemeClr val="tx1"/>
                </a:solidFill>
              </a:rPr>
              <a:t>MHDO before the issue will be cleared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204" y="1955594"/>
            <a:ext cx="1296867" cy="130551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97279" y="286603"/>
            <a:ext cx="10314792" cy="1450757"/>
          </a:xfrm>
        </p:spPr>
        <p:txBody>
          <a:bodyPr/>
          <a:lstStyle/>
          <a:p>
            <a:r>
              <a:rPr lang="en-US" dirty="0"/>
              <a:t>Chapter 243 Portal Implementation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 smtClean="0">
                <a:solidFill>
                  <a:schemeClr val="tx1"/>
                </a:solidFill>
              </a:rPr>
              <a:t>    Tips &amp; Helpful Hints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38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3120</TotalTime>
  <Words>1681</Words>
  <Application>Microsoft Office PowerPoint</Application>
  <PresentationFormat>Custom</PresentationFormat>
  <Paragraphs>311</Paragraphs>
  <Slides>40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Retrospect</vt:lpstr>
      <vt:lpstr>Office Theme</vt:lpstr>
      <vt:lpstr>Custom Design</vt:lpstr>
      <vt:lpstr>Payer User Group</vt:lpstr>
      <vt:lpstr>   Agenda</vt:lpstr>
      <vt:lpstr>Meeting Goals</vt:lpstr>
      <vt:lpstr>Chapter 243 Portal Implementation</vt:lpstr>
      <vt:lpstr>Chapter 243 Portal Implementation: Reminders</vt:lpstr>
      <vt:lpstr>Chapter 243 Portal Implementation:     Tips &amp; Helpful Hints</vt:lpstr>
      <vt:lpstr>Chapter 243 Portal Implementation:     Tips &amp; Helpful Hints</vt:lpstr>
      <vt:lpstr>PowerPoint Presentation</vt:lpstr>
      <vt:lpstr>Chapter 243 Portal Implementation:     Tips &amp; Helpful Hints</vt:lpstr>
      <vt:lpstr>Portal Resources</vt:lpstr>
      <vt:lpstr>Portal Resources</vt:lpstr>
      <vt:lpstr>Timeline for Annual Changes to Chapter 243</vt:lpstr>
      <vt:lpstr>Timeline </vt:lpstr>
      <vt:lpstr>Registration Updates</vt:lpstr>
      <vt:lpstr>Registration Updates: Summary</vt:lpstr>
      <vt:lpstr>Registration Updates: Payer Details</vt:lpstr>
      <vt:lpstr>Registration Updates: Payer Details</vt:lpstr>
      <vt:lpstr>Validation Profile Updates</vt:lpstr>
      <vt:lpstr>Validation Update: City Name Validation</vt:lpstr>
      <vt:lpstr>Use Case Overview</vt:lpstr>
      <vt:lpstr>PowerPoint Presentation</vt:lpstr>
      <vt:lpstr>Triple Aim</vt:lpstr>
      <vt:lpstr>The APCD Difference</vt:lpstr>
      <vt:lpstr>MHDO Super Users Group</vt:lpstr>
      <vt:lpstr>PCMH Evaluation</vt:lpstr>
      <vt:lpstr>Practice Reports</vt:lpstr>
      <vt:lpstr>Worksite Wellness</vt:lpstr>
      <vt:lpstr>Provider System Improvement</vt:lpstr>
      <vt:lpstr>Practice Improvement</vt:lpstr>
      <vt:lpstr>Payment Reform</vt:lpstr>
      <vt:lpstr>Managing Specific Conditions</vt:lpstr>
      <vt:lpstr>Resource Allocation</vt:lpstr>
      <vt:lpstr>National TCOC</vt:lpstr>
      <vt:lpstr>Aligning Forces for Quality</vt:lpstr>
      <vt:lpstr>Activities at MHDO</vt:lpstr>
      <vt:lpstr>HealthCost</vt:lpstr>
      <vt:lpstr>HealthCost</vt:lpstr>
      <vt:lpstr>PowerPoint Presentation</vt:lpstr>
      <vt:lpstr>Activities at MHDO</vt:lpstr>
      <vt:lpstr>Questions?   mhdo.maine.gov or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Jessica Maloney</dc:creator>
  <cp:lastModifiedBy>Bonneau, Philippe</cp:lastModifiedBy>
  <cp:revision>127</cp:revision>
  <dcterms:created xsi:type="dcterms:W3CDTF">2014-01-30T19:11:03Z</dcterms:created>
  <dcterms:modified xsi:type="dcterms:W3CDTF">2014-12-10T22:05:29Z</dcterms:modified>
</cp:coreProperties>
</file>