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1315" y="3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38475" cy="46196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40" y="2"/>
            <a:ext cx="3038475" cy="461962"/>
          </a:xfrm>
          <a:prstGeom prst="rect">
            <a:avLst/>
          </a:prstGeom>
        </p:spPr>
        <p:txBody>
          <a:bodyPr vert="horz" lIns="91440" tIns="45720" rIns="91440" bIns="45720" rtlCol="0"/>
          <a:lstStyle>
            <a:lvl1pPr algn="r">
              <a:defRPr sz="1200"/>
            </a:lvl1pPr>
          </a:lstStyle>
          <a:p>
            <a:fld id="{A5350962-515C-4DDC-8C31-6C68514E89D6}" type="datetimeFigureOut">
              <a:rPr lang="en-US" smtClean="0"/>
              <a:t>7/28/2017</a:t>
            </a:fld>
            <a:endParaRPr lang="en-US" dirty="0"/>
          </a:p>
        </p:txBody>
      </p:sp>
      <p:sp>
        <p:nvSpPr>
          <p:cNvPr id="4" name="Slide Image Placeholder 3"/>
          <p:cNvSpPr>
            <a:spLocks noGrp="1" noRot="1" noChangeAspect="1"/>
          </p:cNvSpPr>
          <p:nvPr>
            <p:ph type="sldImg" idx="2"/>
          </p:nvPr>
        </p:nvSpPr>
        <p:spPr>
          <a:xfrm>
            <a:off x="1196975" y="693738"/>
            <a:ext cx="4616450" cy="346233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387850"/>
            <a:ext cx="5607050" cy="41560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772526"/>
            <a:ext cx="3038475" cy="46196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40" y="8772526"/>
            <a:ext cx="3038475" cy="461962"/>
          </a:xfrm>
          <a:prstGeom prst="rect">
            <a:avLst/>
          </a:prstGeom>
        </p:spPr>
        <p:txBody>
          <a:bodyPr vert="horz" lIns="91440" tIns="45720" rIns="91440" bIns="45720" rtlCol="0" anchor="b"/>
          <a:lstStyle>
            <a:lvl1pPr algn="r">
              <a:defRPr sz="1200"/>
            </a:lvl1pPr>
          </a:lstStyle>
          <a:p>
            <a:fld id="{0D450F73-874D-491A-A37E-80A0A88E8524}" type="slidenum">
              <a:rPr lang="en-US" smtClean="0"/>
              <a:t>‹#›</a:t>
            </a:fld>
            <a:endParaRPr lang="en-US" dirty="0"/>
          </a:p>
        </p:txBody>
      </p:sp>
    </p:spTree>
    <p:extLst>
      <p:ext uri="{BB962C8B-B14F-4D97-AF65-F5344CB8AC3E}">
        <p14:creationId xmlns:p14="http://schemas.microsoft.com/office/powerpoint/2010/main" val="1893127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450F73-874D-491A-A37E-80A0A88E8524}" type="slidenum">
              <a:rPr lang="en-US" smtClean="0"/>
              <a:t>1</a:t>
            </a:fld>
            <a:endParaRPr lang="en-US" dirty="0"/>
          </a:p>
        </p:txBody>
      </p:sp>
    </p:spTree>
    <p:extLst>
      <p:ext uri="{BB962C8B-B14F-4D97-AF65-F5344CB8AC3E}">
        <p14:creationId xmlns:p14="http://schemas.microsoft.com/office/powerpoint/2010/main" val="2770262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DF714BC-30BC-4C60-9745-C75CD0AAF9FA}" type="datetimeFigureOut">
              <a:rPr lang="en-US" smtClean="0"/>
              <a:t>7/28/2017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45AE85-B52E-4BDF-A21D-7A1DF5D6F3D2}" type="slidenum">
              <a:rPr lang="en-US" smtClean="0"/>
              <a:t>‹#›</a:t>
            </a:fld>
            <a:endParaRPr lang="en-US" dirty="0"/>
          </a:p>
        </p:txBody>
      </p:sp>
    </p:spTree>
    <p:extLst>
      <p:ext uri="{BB962C8B-B14F-4D97-AF65-F5344CB8AC3E}">
        <p14:creationId xmlns:p14="http://schemas.microsoft.com/office/powerpoint/2010/main" val="4234435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714BC-30BC-4C60-9745-C75CD0AAF9FA}" type="datetimeFigureOut">
              <a:rPr lang="en-US" smtClean="0"/>
              <a:t>7/28/2017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45AE85-B52E-4BDF-A21D-7A1DF5D6F3D2}" type="slidenum">
              <a:rPr lang="en-US" smtClean="0"/>
              <a:t>‹#›</a:t>
            </a:fld>
            <a:endParaRPr lang="en-US" dirty="0"/>
          </a:p>
        </p:txBody>
      </p:sp>
    </p:spTree>
    <p:extLst>
      <p:ext uri="{BB962C8B-B14F-4D97-AF65-F5344CB8AC3E}">
        <p14:creationId xmlns:p14="http://schemas.microsoft.com/office/powerpoint/2010/main" val="2030613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714BC-30BC-4C60-9745-C75CD0AAF9FA}" type="datetimeFigureOut">
              <a:rPr lang="en-US" smtClean="0"/>
              <a:t>7/28/2017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45AE85-B52E-4BDF-A21D-7A1DF5D6F3D2}" type="slidenum">
              <a:rPr lang="en-US" smtClean="0"/>
              <a:t>‹#›</a:t>
            </a:fld>
            <a:endParaRPr lang="en-US" dirty="0"/>
          </a:p>
        </p:txBody>
      </p:sp>
    </p:spTree>
    <p:extLst>
      <p:ext uri="{BB962C8B-B14F-4D97-AF65-F5344CB8AC3E}">
        <p14:creationId xmlns:p14="http://schemas.microsoft.com/office/powerpoint/2010/main" val="906406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714BC-30BC-4C60-9745-C75CD0AAF9FA}" type="datetimeFigureOut">
              <a:rPr lang="en-US" smtClean="0"/>
              <a:t>7/28/2017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45AE85-B52E-4BDF-A21D-7A1DF5D6F3D2}" type="slidenum">
              <a:rPr lang="en-US" smtClean="0"/>
              <a:t>‹#›</a:t>
            </a:fld>
            <a:endParaRPr lang="en-US" dirty="0"/>
          </a:p>
        </p:txBody>
      </p:sp>
    </p:spTree>
    <p:extLst>
      <p:ext uri="{BB962C8B-B14F-4D97-AF65-F5344CB8AC3E}">
        <p14:creationId xmlns:p14="http://schemas.microsoft.com/office/powerpoint/2010/main" val="2290309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F714BC-30BC-4C60-9745-C75CD0AAF9FA}" type="datetimeFigureOut">
              <a:rPr lang="en-US" smtClean="0"/>
              <a:t>7/28/2017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45AE85-B52E-4BDF-A21D-7A1DF5D6F3D2}" type="slidenum">
              <a:rPr lang="en-US" smtClean="0"/>
              <a:t>‹#›</a:t>
            </a:fld>
            <a:endParaRPr lang="en-US" dirty="0"/>
          </a:p>
        </p:txBody>
      </p:sp>
    </p:spTree>
    <p:extLst>
      <p:ext uri="{BB962C8B-B14F-4D97-AF65-F5344CB8AC3E}">
        <p14:creationId xmlns:p14="http://schemas.microsoft.com/office/powerpoint/2010/main" val="4131157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DF714BC-30BC-4C60-9745-C75CD0AAF9FA}" type="datetimeFigureOut">
              <a:rPr lang="en-US" smtClean="0"/>
              <a:t>7/28/2017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45AE85-B52E-4BDF-A21D-7A1DF5D6F3D2}" type="slidenum">
              <a:rPr lang="en-US" smtClean="0"/>
              <a:t>‹#›</a:t>
            </a:fld>
            <a:endParaRPr lang="en-US" dirty="0"/>
          </a:p>
        </p:txBody>
      </p:sp>
    </p:spTree>
    <p:extLst>
      <p:ext uri="{BB962C8B-B14F-4D97-AF65-F5344CB8AC3E}">
        <p14:creationId xmlns:p14="http://schemas.microsoft.com/office/powerpoint/2010/main" val="650667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DF714BC-30BC-4C60-9745-C75CD0AAF9FA}" type="datetimeFigureOut">
              <a:rPr lang="en-US" smtClean="0"/>
              <a:t>7/28/2017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045AE85-B52E-4BDF-A21D-7A1DF5D6F3D2}" type="slidenum">
              <a:rPr lang="en-US" smtClean="0"/>
              <a:t>‹#›</a:t>
            </a:fld>
            <a:endParaRPr lang="en-US" dirty="0"/>
          </a:p>
        </p:txBody>
      </p:sp>
    </p:spTree>
    <p:extLst>
      <p:ext uri="{BB962C8B-B14F-4D97-AF65-F5344CB8AC3E}">
        <p14:creationId xmlns:p14="http://schemas.microsoft.com/office/powerpoint/2010/main" val="4215699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DF714BC-30BC-4C60-9745-C75CD0AAF9FA}" type="datetimeFigureOut">
              <a:rPr lang="en-US" smtClean="0"/>
              <a:t>7/28/2017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045AE85-B52E-4BDF-A21D-7A1DF5D6F3D2}" type="slidenum">
              <a:rPr lang="en-US" smtClean="0"/>
              <a:t>‹#›</a:t>
            </a:fld>
            <a:endParaRPr lang="en-US" dirty="0"/>
          </a:p>
        </p:txBody>
      </p:sp>
    </p:spTree>
    <p:extLst>
      <p:ext uri="{BB962C8B-B14F-4D97-AF65-F5344CB8AC3E}">
        <p14:creationId xmlns:p14="http://schemas.microsoft.com/office/powerpoint/2010/main" val="3095868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F714BC-30BC-4C60-9745-C75CD0AAF9FA}" type="datetimeFigureOut">
              <a:rPr lang="en-US" smtClean="0"/>
              <a:t>7/28/2017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045AE85-B52E-4BDF-A21D-7A1DF5D6F3D2}" type="slidenum">
              <a:rPr lang="en-US" smtClean="0"/>
              <a:t>‹#›</a:t>
            </a:fld>
            <a:endParaRPr lang="en-US" dirty="0"/>
          </a:p>
        </p:txBody>
      </p:sp>
    </p:spTree>
    <p:extLst>
      <p:ext uri="{BB962C8B-B14F-4D97-AF65-F5344CB8AC3E}">
        <p14:creationId xmlns:p14="http://schemas.microsoft.com/office/powerpoint/2010/main" val="1068781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DF714BC-30BC-4C60-9745-C75CD0AAF9FA}" type="datetimeFigureOut">
              <a:rPr lang="en-US" smtClean="0"/>
              <a:t>7/28/2017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45AE85-B52E-4BDF-A21D-7A1DF5D6F3D2}" type="slidenum">
              <a:rPr lang="en-US" smtClean="0"/>
              <a:t>‹#›</a:t>
            </a:fld>
            <a:endParaRPr lang="en-US" dirty="0"/>
          </a:p>
        </p:txBody>
      </p:sp>
    </p:spTree>
    <p:extLst>
      <p:ext uri="{BB962C8B-B14F-4D97-AF65-F5344CB8AC3E}">
        <p14:creationId xmlns:p14="http://schemas.microsoft.com/office/powerpoint/2010/main" val="1411328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DF714BC-30BC-4C60-9745-C75CD0AAF9FA}" type="datetimeFigureOut">
              <a:rPr lang="en-US" smtClean="0"/>
              <a:t>7/28/2017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45AE85-B52E-4BDF-A21D-7A1DF5D6F3D2}" type="slidenum">
              <a:rPr lang="en-US" smtClean="0"/>
              <a:t>‹#›</a:t>
            </a:fld>
            <a:endParaRPr lang="en-US" dirty="0"/>
          </a:p>
        </p:txBody>
      </p:sp>
    </p:spTree>
    <p:extLst>
      <p:ext uri="{BB962C8B-B14F-4D97-AF65-F5344CB8AC3E}">
        <p14:creationId xmlns:p14="http://schemas.microsoft.com/office/powerpoint/2010/main" val="58323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F714BC-30BC-4C60-9745-C75CD0AAF9FA}" type="datetimeFigureOut">
              <a:rPr lang="en-US" smtClean="0"/>
              <a:t>7/28/2017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45AE85-B52E-4BDF-A21D-7A1DF5D6F3D2}" type="slidenum">
              <a:rPr lang="en-US" smtClean="0"/>
              <a:t>‹#›</a:t>
            </a:fld>
            <a:endParaRPr lang="en-US" dirty="0"/>
          </a:p>
        </p:txBody>
      </p:sp>
    </p:spTree>
    <p:extLst>
      <p:ext uri="{BB962C8B-B14F-4D97-AF65-F5344CB8AC3E}">
        <p14:creationId xmlns:p14="http://schemas.microsoft.com/office/powerpoint/2010/main" val="28757917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630" y="152400"/>
            <a:ext cx="8229600" cy="304800"/>
          </a:xfrm>
        </p:spPr>
        <p:txBody>
          <a:bodyPr>
            <a:normAutofit/>
          </a:bodyPr>
          <a:lstStyle/>
          <a:p>
            <a:r>
              <a:rPr lang="en-US" sz="1400" b="1" dirty="0">
                <a:latin typeface="+mn-lt"/>
              </a:rPr>
              <a:t>Organizational Chart</a:t>
            </a:r>
          </a:p>
        </p:txBody>
      </p:sp>
      <p:sp>
        <p:nvSpPr>
          <p:cNvPr id="3" name="Subtitle 2"/>
          <p:cNvSpPr>
            <a:spLocks noGrp="1"/>
          </p:cNvSpPr>
          <p:nvPr>
            <p:ph type="subTitle" idx="1"/>
          </p:nvPr>
        </p:nvSpPr>
        <p:spPr>
          <a:xfrm>
            <a:off x="533400" y="3657599"/>
            <a:ext cx="3733800" cy="2895601"/>
          </a:xfrm>
          <a:ln w="12700">
            <a:solidFill>
              <a:schemeClr val="tx1"/>
            </a:solidFill>
          </a:ln>
        </p:spPr>
        <p:txBody>
          <a:bodyPr>
            <a:normAutofit fontScale="77500" lnSpcReduction="20000"/>
          </a:bodyPr>
          <a:lstStyle/>
          <a:p>
            <a:r>
              <a:rPr lang="en-US" sz="1400" b="1" dirty="0">
                <a:solidFill>
                  <a:schemeClr val="tx1"/>
                </a:solidFill>
              </a:rPr>
              <a:t>Maine Quality Forum (MQF) </a:t>
            </a:r>
          </a:p>
          <a:p>
            <a:endParaRPr lang="en-US" sz="1200" b="1" dirty="0">
              <a:solidFill>
                <a:schemeClr val="tx1"/>
              </a:solidFill>
            </a:endParaRPr>
          </a:p>
          <a:p>
            <a:pPr algn="l"/>
            <a:r>
              <a:rPr lang="en-US" sz="1200" b="1" dirty="0">
                <a:solidFill>
                  <a:schemeClr val="tx1"/>
                </a:solidFill>
              </a:rPr>
              <a:t>Governing Statute:</a:t>
            </a:r>
            <a:r>
              <a:rPr lang="en-US" sz="1200" dirty="0">
                <a:solidFill>
                  <a:schemeClr val="tx1"/>
                </a:solidFill>
              </a:rPr>
              <a:t>  Title 24-A, Chapter 87</a:t>
            </a:r>
          </a:p>
          <a:p>
            <a:pPr algn="l"/>
            <a:endParaRPr lang="en-US" sz="1200" dirty="0">
              <a:solidFill>
                <a:schemeClr val="tx1"/>
              </a:solidFill>
            </a:endParaRPr>
          </a:p>
          <a:p>
            <a:pPr algn="l"/>
            <a:r>
              <a:rPr lang="en-US" sz="1200" b="1" dirty="0">
                <a:solidFill>
                  <a:schemeClr val="tx1"/>
                </a:solidFill>
              </a:rPr>
              <a:t>Legislative Committee of Oversight:  </a:t>
            </a:r>
            <a:r>
              <a:rPr lang="en-US" sz="1200" dirty="0">
                <a:solidFill>
                  <a:schemeClr val="tx1"/>
                </a:solidFill>
              </a:rPr>
              <a:t>Insurance &amp; Financial Services</a:t>
            </a:r>
          </a:p>
          <a:p>
            <a:pPr algn="l"/>
            <a:endParaRPr lang="en-US" sz="1200" b="1" dirty="0">
              <a:solidFill>
                <a:schemeClr val="tx1"/>
              </a:solidFill>
            </a:endParaRPr>
          </a:p>
          <a:p>
            <a:pPr algn="l"/>
            <a:r>
              <a:rPr lang="en-US" sz="1200" b="1" dirty="0">
                <a:solidFill>
                  <a:schemeClr val="tx1"/>
                </a:solidFill>
              </a:rPr>
              <a:t>Governance:</a:t>
            </a:r>
            <a:r>
              <a:rPr lang="en-US" sz="1200" dirty="0">
                <a:solidFill>
                  <a:schemeClr val="tx1"/>
                </a:solidFill>
              </a:rPr>
              <a:t>  Board of Trustees - 9 voting members representing experience and knowledge in one or more of the following areas:  Health Care Purchasing; Health Insurance; MaineCare; Health Policy and Law; State Management and Budgeting; Health Care Financing; Labor or Consumer Advocacy; Marketing; Accounting; Banking; Securities; and Insurance.  </a:t>
            </a:r>
          </a:p>
          <a:p>
            <a:pPr algn="l"/>
            <a:endParaRPr lang="en-US" sz="1200" dirty="0">
              <a:solidFill>
                <a:schemeClr val="tx1"/>
              </a:solidFill>
            </a:endParaRPr>
          </a:p>
          <a:p>
            <a:pPr algn="l"/>
            <a:r>
              <a:rPr lang="en-US" sz="1200" b="1" dirty="0">
                <a:solidFill>
                  <a:schemeClr val="tx1"/>
                </a:solidFill>
              </a:rPr>
              <a:t>Objective as defined in Title 24-A, Chapter 87: </a:t>
            </a:r>
            <a:r>
              <a:rPr lang="en-US" sz="1200" dirty="0">
                <a:solidFill>
                  <a:schemeClr val="tx1"/>
                </a:solidFill>
              </a:rPr>
              <a:t>  MQF is responsible  for monitoring and improving the quality of health care in the State.   Specific functions are described in Section 6951, including quality and performance measures, data coordination and collection in collaboration with the MHDO, promoting transparency of health care quality information in collaboration with the MHDO, infection prevention activities. </a:t>
            </a:r>
          </a:p>
          <a:p>
            <a:pPr algn="l"/>
            <a:endParaRPr lang="en-US" sz="1300" b="1" dirty="0">
              <a:solidFill>
                <a:schemeClr val="tx1"/>
              </a:solidFill>
            </a:endParaRPr>
          </a:p>
          <a:p>
            <a:pPr algn="l"/>
            <a:r>
              <a:rPr lang="en-US" sz="1300" b="1" dirty="0">
                <a:solidFill>
                  <a:schemeClr val="tx1"/>
                </a:solidFill>
              </a:rPr>
              <a:t>Funding Source:  </a:t>
            </a:r>
            <a:r>
              <a:rPr lang="en-US" sz="1300" dirty="0">
                <a:solidFill>
                  <a:schemeClr val="tx1"/>
                </a:solidFill>
              </a:rPr>
              <a:t>General Fund</a:t>
            </a:r>
            <a:endParaRPr lang="en-US" sz="1200" dirty="0">
              <a:solidFill>
                <a:schemeClr val="tx1"/>
              </a:solidFill>
            </a:endParaRPr>
          </a:p>
          <a:p>
            <a:pPr algn="l"/>
            <a:endParaRPr lang="en-US" sz="1200" dirty="0">
              <a:solidFill>
                <a:schemeClr val="tx1"/>
              </a:solidFill>
            </a:endParaRPr>
          </a:p>
          <a:p>
            <a:pPr algn="l"/>
            <a:endParaRPr lang="en-US" sz="1200" dirty="0">
              <a:solidFill>
                <a:schemeClr val="tx1"/>
              </a:solidFill>
            </a:endParaRPr>
          </a:p>
        </p:txBody>
      </p:sp>
      <p:sp>
        <p:nvSpPr>
          <p:cNvPr id="4" name="TextBox 3"/>
          <p:cNvSpPr txBox="1"/>
          <p:nvPr/>
        </p:nvSpPr>
        <p:spPr>
          <a:xfrm>
            <a:off x="916919" y="1632466"/>
            <a:ext cx="2133600" cy="276999"/>
          </a:xfrm>
          <a:prstGeom prst="rect">
            <a:avLst/>
          </a:prstGeom>
          <a:noFill/>
          <a:ln w="28575">
            <a:solidFill>
              <a:schemeClr val="tx1"/>
            </a:solidFill>
          </a:ln>
        </p:spPr>
        <p:txBody>
          <a:bodyPr wrap="square" rtlCol="0">
            <a:spAutoFit/>
          </a:bodyPr>
          <a:lstStyle/>
          <a:p>
            <a:pPr algn="ctr"/>
            <a:r>
              <a:rPr lang="en-US" sz="1200" b="1" dirty="0"/>
              <a:t>MQF Board of Trustees</a:t>
            </a:r>
          </a:p>
        </p:txBody>
      </p:sp>
      <p:sp>
        <p:nvSpPr>
          <p:cNvPr id="5" name="TextBox 4"/>
          <p:cNvSpPr txBox="1"/>
          <p:nvPr/>
        </p:nvSpPr>
        <p:spPr>
          <a:xfrm>
            <a:off x="5791200" y="1414607"/>
            <a:ext cx="2399670" cy="276999"/>
          </a:xfrm>
          <a:prstGeom prst="rect">
            <a:avLst/>
          </a:prstGeom>
          <a:noFill/>
          <a:ln w="28575">
            <a:solidFill>
              <a:schemeClr val="tx1"/>
            </a:solidFill>
          </a:ln>
        </p:spPr>
        <p:txBody>
          <a:bodyPr wrap="square" rtlCol="0">
            <a:spAutoFit/>
          </a:bodyPr>
          <a:lstStyle/>
          <a:p>
            <a:pPr algn="ctr"/>
            <a:r>
              <a:rPr lang="en-US" sz="1200" b="1" dirty="0"/>
              <a:t>MHDO Board of Directors</a:t>
            </a:r>
          </a:p>
        </p:txBody>
      </p:sp>
      <p:sp>
        <p:nvSpPr>
          <p:cNvPr id="6" name="TextBox 5"/>
          <p:cNvSpPr txBox="1"/>
          <p:nvPr/>
        </p:nvSpPr>
        <p:spPr>
          <a:xfrm>
            <a:off x="3315330" y="2073186"/>
            <a:ext cx="2362200" cy="646331"/>
          </a:xfrm>
          <a:prstGeom prst="rect">
            <a:avLst/>
          </a:prstGeom>
          <a:noFill/>
          <a:ln w="28575">
            <a:solidFill>
              <a:schemeClr val="tx1"/>
            </a:solidFill>
          </a:ln>
        </p:spPr>
        <p:txBody>
          <a:bodyPr wrap="square" rtlCol="0">
            <a:spAutoFit/>
          </a:bodyPr>
          <a:lstStyle/>
          <a:p>
            <a:pPr algn="ctr"/>
            <a:r>
              <a:rPr lang="en-US" sz="1200" b="1" dirty="0"/>
              <a:t>Karynlee Harrington</a:t>
            </a:r>
          </a:p>
          <a:p>
            <a:pPr algn="ctr"/>
            <a:r>
              <a:rPr lang="en-US" sz="1200" b="1" dirty="0"/>
              <a:t>Acting Executive Director MHDO</a:t>
            </a:r>
          </a:p>
          <a:p>
            <a:pPr algn="ctr"/>
            <a:r>
              <a:rPr lang="en-US" sz="1200" b="1" dirty="0"/>
              <a:t>Director MQF</a:t>
            </a:r>
          </a:p>
        </p:txBody>
      </p:sp>
      <p:sp>
        <p:nvSpPr>
          <p:cNvPr id="7" name="TextBox 6"/>
          <p:cNvSpPr txBox="1"/>
          <p:nvPr/>
        </p:nvSpPr>
        <p:spPr>
          <a:xfrm>
            <a:off x="2820660" y="3047999"/>
            <a:ext cx="1219200" cy="461665"/>
          </a:xfrm>
          <a:prstGeom prst="rect">
            <a:avLst/>
          </a:prstGeom>
          <a:noFill/>
          <a:ln w="28575">
            <a:solidFill>
              <a:schemeClr val="tx1"/>
            </a:solidFill>
          </a:ln>
        </p:spPr>
        <p:txBody>
          <a:bodyPr wrap="square" rtlCol="0">
            <a:spAutoFit/>
          </a:bodyPr>
          <a:lstStyle/>
          <a:p>
            <a:pPr algn="ctr"/>
            <a:r>
              <a:rPr lang="en-US" sz="1200" b="1" dirty="0"/>
              <a:t>MQF Staff</a:t>
            </a:r>
          </a:p>
          <a:p>
            <a:pPr algn="ctr"/>
            <a:r>
              <a:rPr lang="en-US" sz="1200" b="1" dirty="0"/>
              <a:t>&amp; Budget</a:t>
            </a:r>
          </a:p>
        </p:txBody>
      </p:sp>
      <p:sp>
        <p:nvSpPr>
          <p:cNvPr id="8" name="TextBox 7"/>
          <p:cNvSpPr txBox="1"/>
          <p:nvPr/>
        </p:nvSpPr>
        <p:spPr>
          <a:xfrm>
            <a:off x="4610730" y="3048000"/>
            <a:ext cx="1219200" cy="461665"/>
          </a:xfrm>
          <a:prstGeom prst="rect">
            <a:avLst/>
          </a:prstGeom>
          <a:noFill/>
          <a:ln w="28575">
            <a:solidFill>
              <a:schemeClr val="tx1"/>
            </a:solidFill>
          </a:ln>
        </p:spPr>
        <p:txBody>
          <a:bodyPr wrap="square" rtlCol="0">
            <a:spAutoFit/>
          </a:bodyPr>
          <a:lstStyle/>
          <a:p>
            <a:pPr algn="ctr"/>
            <a:r>
              <a:rPr lang="en-US" sz="1200" b="1" dirty="0"/>
              <a:t>MHDO Staff</a:t>
            </a:r>
          </a:p>
          <a:p>
            <a:pPr algn="ctr"/>
            <a:r>
              <a:rPr lang="en-US" sz="1200" b="1" dirty="0"/>
              <a:t> &amp; Budget</a:t>
            </a:r>
          </a:p>
        </p:txBody>
      </p:sp>
      <p:cxnSp>
        <p:nvCxnSpPr>
          <p:cNvPr id="10" name="Straight Connector 9"/>
          <p:cNvCxnSpPr/>
          <p:nvPr/>
        </p:nvCxnSpPr>
        <p:spPr>
          <a:xfrm>
            <a:off x="3581400" y="2719519"/>
            <a:ext cx="0" cy="3284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105400" y="2719519"/>
            <a:ext cx="0" cy="32848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5" idx="2"/>
          </p:cNvCxnSpPr>
          <p:nvPr/>
        </p:nvCxnSpPr>
        <p:spPr>
          <a:xfrm>
            <a:off x="6991035" y="1691606"/>
            <a:ext cx="9682" cy="70474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6" idx="3"/>
          </p:cNvCxnSpPr>
          <p:nvPr/>
        </p:nvCxnSpPr>
        <p:spPr>
          <a:xfrm>
            <a:off x="5677530" y="2396352"/>
            <a:ext cx="1332870"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4" idx="2"/>
          </p:cNvCxnSpPr>
          <p:nvPr/>
        </p:nvCxnSpPr>
        <p:spPr>
          <a:xfrm>
            <a:off x="1983719" y="1909465"/>
            <a:ext cx="0" cy="4868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6" idx="1"/>
          </p:cNvCxnSpPr>
          <p:nvPr/>
        </p:nvCxnSpPr>
        <p:spPr>
          <a:xfrm flipH="1">
            <a:off x="1983719" y="2396352"/>
            <a:ext cx="1331611"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Subtitle 2"/>
          <p:cNvSpPr txBox="1">
            <a:spLocks/>
          </p:cNvSpPr>
          <p:nvPr/>
        </p:nvSpPr>
        <p:spPr>
          <a:xfrm>
            <a:off x="4610730" y="3657601"/>
            <a:ext cx="4076070" cy="2895600"/>
          </a:xfrm>
          <a:prstGeom prst="rect">
            <a:avLst/>
          </a:prstGeom>
          <a:ln w="12700">
            <a:solidFill>
              <a:schemeClr val="tx1"/>
            </a:solidFill>
          </a:ln>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nSpc>
                <a:spcPct val="110000"/>
              </a:lnSpc>
            </a:pPr>
            <a:r>
              <a:rPr lang="en-US" sz="1200" b="1" dirty="0">
                <a:solidFill>
                  <a:schemeClr val="tx1"/>
                </a:solidFill>
              </a:rPr>
              <a:t>Maine Health Data Organization (MHDO)</a:t>
            </a:r>
          </a:p>
          <a:p>
            <a:pPr>
              <a:lnSpc>
                <a:spcPct val="110000"/>
              </a:lnSpc>
            </a:pPr>
            <a:r>
              <a:rPr lang="en-US" sz="1000" b="1" dirty="0">
                <a:solidFill>
                  <a:schemeClr val="tx1"/>
                </a:solidFill>
              </a:rPr>
              <a:t> </a:t>
            </a:r>
          </a:p>
          <a:p>
            <a:pPr algn="l">
              <a:lnSpc>
                <a:spcPct val="110000"/>
              </a:lnSpc>
            </a:pPr>
            <a:r>
              <a:rPr lang="en-US" sz="1000" b="1" dirty="0">
                <a:solidFill>
                  <a:schemeClr val="tx1"/>
                </a:solidFill>
              </a:rPr>
              <a:t>Governing Statute:</a:t>
            </a:r>
            <a:r>
              <a:rPr lang="en-US" sz="1000" dirty="0">
                <a:solidFill>
                  <a:schemeClr val="tx1"/>
                </a:solidFill>
              </a:rPr>
              <a:t>  Title 22: Chapter 1683</a:t>
            </a:r>
          </a:p>
          <a:p>
            <a:pPr algn="l">
              <a:lnSpc>
                <a:spcPct val="110000"/>
              </a:lnSpc>
            </a:pPr>
            <a:r>
              <a:rPr lang="en-US" sz="1000" dirty="0">
                <a:solidFill>
                  <a:schemeClr val="tx1"/>
                </a:solidFill>
              </a:rPr>
              <a:t> </a:t>
            </a:r>
          </a:p>
          <a:p>
            <a:pPr algn="l">
              <a:lnSpc>
                <a:spcPct val="110000"/>
              </a:lnSpc>
            </a:pPr>
            <a:r>
              <a:rPr lang="en-US" sz="1000" b="1" dirty="0">
                <a:solidFill>
                  <a:schemeClr val="tx1"/>
                </a:solidFill>
              </a:rPr>
              <a:t>Legislative Committee of Oversight:  </a:t>
            </a:r>
            <a:r>
              <a:rPr lang="en-US" sz="1000" dirty="0">
                <a:solidFill>
                  <a:schemeClr val="tx1"/>
                </a:solidFill>
              </a:rPr>
              <a:t>Health &amp; Human Services</a:t>
            </a:r>
          </a:p>
          <a:p>
            <a:pPr algn="l">
              <a:lnSpc>
                <a:spcPct val="110000"/>
              </a:lnSpc>
            </a:pPr>
            <a:endParaRPr lang="en-US" sz="1000" dirty="0">
              <a:solidFill>
                <a:schemeClr val="tx1"/>
              </a:solidFill>
            </a:endParaRPr>
          </a:p>
          <a:p>
            <a:pPr algn="l">
              <a:lnSpc>
                <a:spcPct val="110000"/>
              </a:lnSpc>
            </a:pPr>
            <a:r>
              <a:rPr lang="en-US" sz="1000" b="1" dirty="0">
                <a:solidFill>
                  <a:schemeClr val="tx1"/>
                </a:solidFill>
              </a:rPr>
              <a:t>Governance:</a:t>
            </a:r>
            <a:r>
              <a:rPr lang="en-US" sz="1000" dirty="0">
                <a:solidFill>
                  <a:schemeClr val="tx1"/>
                </a:solidFill>
              </a:rPr>
              <a:t>  Board of Directors – 21 voting members representing consumers, employers, payers, providers, hospitals and the Departments of Health and Human Services and Professional and Financial Regulation. </a:t>
            </a:r>
          </a:p>
          <a:p>
            <a:pPr algn="l">
              <a:lnSpc>
                <a:spcPct val="110000"/>
              </a:lnSpc>
            </a:pPr>
            <a:endParaRPr lang="en-US" sz="1000" dirty="0">
              <a:solidFill>
                <a:schemeClr val="tx1"/>
              </a:solidFill>
            </a:endParaRPr>
          </a:p>
          <a:p>
            <a:pPr algn="l">
              <a:lnSpc>
                <a:spcPct val="110000"/>
              </a:lnSpc>
            </a:pPr>
            <a:r>
              <a:rPr lang="en-US" sz="1000" b="1" dirty="0">
                <a:solidFill>
                  <a:schemeClr val="tx1"/>
                </a:solidFill>
              </a:rPr>
              <a:t>Objective as defined in 1683: </a:t>
            </a:r>
            <a:r>
              <a:rPr lang="en-US" sz="1000" dirty="0">
                <a:solidFill>
                  <a:schemeClr val="tx1"/>
                </a:solidFill>
              </a:rPr>
              <a:t> Create and maintain a useful, objective, reliable, and comprehensive health information database that is used to improve the health care quality for Maine people </a:t>
            </a:r>
            <a:r>
              <a:rPr lang="en-US" sz="1000" b="1" dirty="0">
                <a:solidFill>
                  <a:schemeClr val="tx1"/>
                </a:solidFill>
              </a:rPr>
              <a:t>and</a:t>
            </a:r>
            <a:r>
              <a:rPr lang="en-US" sz="1000" dirty="0">
                <a:solidFill>
                  <a:schemeClr val="tx1"/>
                </a:solidFill>
              </a:rPr>
              <a:t> to promote transparency of the cost and quality of healthcare in the State in conjunction with the Maine Quality Forum through a publically accessible website. </a:t>
            </a:r>
          </a:p>
          <a:p>
            <a:pPr algn="l">
              <a:lnSpc>
                <a:spcPct val="110000"/>
              </a:lnSpc>
            </a:pPr>
            <a:endParaRPr lang="en-US" sz="1000" dirty="0">
              <a:solidFill>
                <a:schemeClr val="tx1"/>
              </a:solidFill>
            </a:endParaRPr>
          </a:p>
          <a:p>
            <a:pPr algn="l">
              <a:lnSpc>
                <a:spcPct val="110000"/>
              </a:lnSpc>
            </a:pPr>
            <a:r>
              <a:rPr lang="en-US" sz="1000" b="1" dirty="0">
                <a:solidFill>
                  <a:schemeClr val="tx1"/>
                </a:solidFill>
              </a:rPr>
              <a:t>Funding Source:  </a:t>
            </a:r>
            <a:r>
              <a:rPr lang="en-US" sz="1000" dirty="0">
                <a:solidFill>
                  <a:schemeClr val="tx1"/>
                </a:solidFill>
              </a:rPr>
              <a:t>Annual assessment on health care providers and payers and user fees to access data</a:t>
            </a:r>
          </a:p>
          <a:p>
            <a:pPr algn="l">
              <a:lnSpc>
                <a:spcPct val="110000"/>
              </a:lnSpc>
            </a:pPr>
            <a:endParaRPr lang="en-US" sz="1100" dirty="0">
              <a:solidFill>
                <a:schemeClr val="tx1"/>
              </a:solidFill>
            </a:endParaRPr>
          </a:p>
          <a:p>
            <a:pPr algn="l"/>
            <a:endParaRPr lang="en-US" sz="1200" dirty="0">
              <a:solidFill>
                <a:schemeClr val="tx1"/>
              </a:solidFill>
            </a:endParaRPr>
          </a:p>
        </p:txBody>
      </p:sp>
      <p:sp>
        <p:nvSpPr>
          <p:cNvPr id="26" name="TextBox 25"/>
          <p:cNvSpPr txBox="1"/>
          <p:nvPr/>
        </p:nvSpPr>
        <p:spPr>
          <a:xfrm>
            <a:off x="3810630" y="575205"/>
            <a:ext cx="1371600" cy="461665"/>
          </a:xfrm>
          <a:prstGeom prst="rect">
            <a:avLst/>
          </a:prstGeom>
          <a:noFill/>
          <a:ln w="28575">
            <a:solidFill>
              <a:schemeClr val="tx1"/>
            </a:solidFill>
          </a:ln>
        </p:spPr>
        <p:txBody>
          <a:bodyPr wrap="square" rtlCol="0">
            <a:spAutoFit/>
          </a:bodyPr>
          <a:lstStyle/>
          <a:p>
            <a:pPr algn="ctr"/>
            <a:r>
              <a:rPr lang="en-US" sz="1200" b="1" dirty="0"/>
              <a:t>Governor Appoints</a:t>
            </a:r>
          </a:p>
        </p:txBody>
      </p:sp>
      <p:cxnSp>
        <p:nvCxnSpPr>
          <p:cNvPr id="30" name="Straight Connector 29"/>
          <p:cNvCxnSpPr>
            <a:stCxn id="26" idx="3"/>
          </p:cNvCxnSpPr>
          <p:nvPr/>
        </p:nvCxnSpPr>
        <p:spPr>
          <a:xfrm>
            <a:off x="5182230" y="806038"/>
            <a:ext cx="182817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a:endCxn id="5" idx="0"/>
          </p:cNvCxnSpPr>
          <p:nvPr/>
        </p:nvCxnSpPr>
        <p:spPr>
          <a:xfrm flipH="1">
            <a:off x="6991035" y="806038"/>
            <a:ext cx="4841" cy="6085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916919" y="952942"/>
            <a:ext cx="2321580" cy="461665"/>
          </a:xfrm>
          <a:prstGeom prst="rect">
            <a:avLst/>
          </a:prstGeom>
          <a:noFill/>
          <a:ln w="28575">
            <a:solidFill>
              <a:schemeClr val="tx1"/>
            </a:solidFill>
          </a:ln>
        </p:spPr>
        <p:txBody>
          <a:bodyPr wrap="square" rtlCol="0">
            <a:spAutoFit/>
          </a:bodyPr>
          <a:lstStyle/>
          <a:p>
            <a:pPr algn="ctr"/>
            <a:r>
              <a:rPr lang="en-US" sz="1200" b="1" dirty="0"/>
              <a:t>Joint IFS Committee Reviews</a:t>
            </a:r>
          </a:p>
          <a:p>
            <a:pPr algn="ctr"/>
            <a:r>
              <a:rPr lang="en-US" sz="1200" b="1" dirty="0"/>
              <a:t>Confirmed by Senate</a:t>
            </a:r>
          </a:p>
        </p:txBody>
      </p:sp>
      <p:cxnSp>
        <p:nvCxnSpPr>
          <p:cNvPr id="44" name="Straight Connector 43"/>
          <p:cNvCxnSpPr/>
          <p:nvPr/>
        </p:nvCxnSpPr>
        <p:spPr>
          <a:xfrm flipV="1">
            <a:off x="1982459" y="1397373"/>
            <a:ext cx="945" cy="22201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a:stCxn id="40" idx="0"/>
          </p:cNvCxnSpPr>
          <p:nvPr/>
        </p:nvCxnSpPr>
        <p:spPr>
          <a:xfrm flipV="1">
            <a:off x="2077709" y="794267"/>
            <a:ext cx="0" cy="1586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a:stCxn id="26" idx="1"/>
          </p:cNvCxnSpPr>
          <p:nvPr/>
        </p:nvCxnSpPr>
        <p:spPr>
          <a:xfrm flipH="1">
            <a:off x="2077709" y="806038"/>
            <a:ext cx="173292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3" name="Footer Placeholder 92"/>
          <p:cNvSpPr>
            <a:spLocks noGrp="1"/>
          </p:cNvSpPr>
          <p:nvPr>
            <p:ph type="ftr" sz="quarter" idx="11"/>
          </p:nvPr>
        </p:nvSpPr>
        <p:spPr>
          <a:xfrm>
            <a:off x="952815" y="6554462"/>
            <a:ext cx="6858000" cy="365125"/>
          </a:xfrm>
        </p:spPr>
        <p:txBody>
          <a:bodyPr/>
          <a:lstStyle/>
          <a:p>
            <a:r>
              <a:rPr lang="en-US" dirty="0"/>
              <a:t>Discussion Document IFS Work Session 03/07/17</a:t>
            </a:r>
          </a:p>
        </p:txBody>
      </p:sp>
      <p:pic>
        <p:nvPicPr>
          <p:cNvPr id="1026" name="Picture 2" descr="G:\MQF - LOGO\MQF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94205"/>
            <a:ext cx="2080054" cy="3810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M:\SHARE\MHDO Logo and Artwork\2016\MHDO Logo Master.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48765" y="126386"/>
            <a:ext cx="2174892" cy="5166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47734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1640</TotalTime>
  <Words>63</Words>
  <Application>Microsoft Office PowerPoint</Application>
  <PresentationFormat>On-screen Show (4:3)</PresentationFormat>
  <Paragraphs>37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Organizational Chart</vt:lpstr>
    </vt:vector>
  </TitlesOfParts>
  <Company>State of Maine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Organizational Chart</dc:title>
  <dc:creator>Smith, Laurie</dc:creator>
  <cp:lastModifiedBy>Wing, Kimberly</cp:lastModifiedBy>
  <cp:revision>17</cp:revision>
  <cp:lastPrinted>2017-03-07T16:33:55Z</cp:lastPrinted>
  <dcterms:created xsi:type="dcterms:W3CDTF">2016-02-16T20:57:27Z</dcterms:created>
  <dcterms:modified xsi:type="dcterms:W3CDTF">2017-07-29T01:18:10Z</dcterms:modified>
</cp:coreProperties>
</file>