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19"/>
  </p:notesMasterIdLst>
  <p:sldIdLst>
    <p:sldId id="256" r:id="rId2"/>
    <p:sldId id="257" r:id="rId3"/>
    <p:sldId id="318" r:id="rId4"/>
    <p:sldId id="382" r:id="rId5"/>
    <p:sldId id="374" r:id="rId6"/>
    <p:sldId id="375" r:id="rId7"/>
    <p:sldId id="376" r:id="rId8"/>
    <p:sldId id="377" r:id="rId9"/>
    <p:sldId id="378" r:id="rId10"/>
    <p:sldId id="379" r:id="rId11"/>
    <p:sldId id="381" r:id="rId12"/>
    <p:sldId id="380" r:id="rId13"/>
    <p:sldId id="362" r:id="rId14"/>
    <p:sldId id="383" r:id="rId15"/>
    <p:sldId id="361" r:id="rId16"/>
    <p:sldId id="312" r:id="rId17"/>
    <p:sldId id="258" r:id="rId18"/>
  </p:sldIdLst>
  <p:sldSz cx="12192000" cy="6858000"/>
  <p:notesSz cx="7315200" cy="9601200"/>
  <p:custDataLst>
    <p:tags r:id="rId20"/>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AAD0092-6C31-400F-A879-A8FC0E65991A}">
          <p14:sldIdLst>
            <p14:sldId id="256"/>
            <p14:sldId id="257"/>
            <p14:sldId id="318"/>
            <p14:sldId id="382"/>
            <p14:sldId id="374"/>
            <p14:sldId id="375"/>
            <p14:sldId id="376"/>
            <p14:sldId id="377"/>
            <p14:sldId id="378"/>
            <p14:sldId id="379"/>
            <p14:sldId id="381"/>
            <p14:sldId id="380"/>
            <p14:sldId id="362"/>
            <p14:sldId id="383"/>
            <p14:sldId id="361"/>
            <p14:sldId id="312"/>
            <p14:sldId id="258"/>
          </p14:sldIdLst>
        </p14:section>
      </p14:sectionLst>
    </p:ex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anne Candura" initials="LC" lastIdx="34" clrIdx="0">
    <p:extLst/>
  </p:cmAuthor>
  <p:cmAuthor id="2" name="Kate Mullins" initials="KM" lastIdx="61" clrIdx="1">
    <p:extLst/>
  </p:cmAuthor>
  <p:cmAuthor id="3" name="Steven Noyes" initials="SN" lastIdx="7" clrIdx="2">
    <p:extLst/>
  </p:cmAuthor>
  <p:cmAuthor id="4" name="Jessica Maloney" initials="JM" lastIdx="11" clrIdx="3">
    <p:extLst/>
  </p:cmAuthor>
  <p:cmAuthor id="5" name="Brian Twitchell" initials="BT" lastIdx="5" clrIdx="4">
    <p:extLst/>
  </p:cmAuthor>
  <p:cmAuthor id="6" name="Allie Myers" initials="AM" lastIdx="1" clrIdx="5">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0098" autoAdjust="0"/>
  </p:normalViewPr>
  <p:slideViewPr>
    <p:cSldViewPr snapToGrid="0">
      <p:cViewPr varScale="1">
        <p:scale>
          <a:sx n="64" d="100"/>
          <a:sy n="64" d="100"/>
        </p:scale>
        <p:origin x="-91" y="-192"/>
      </p:cViewPr>
      <p:guideLst>
        <p:guide orient="horz" pos="2160"/>
        <p:guide pos="3840"/>
      </p:guideLst>
    </p:cSldViewPr>
  </p:slideViewPr>
  <p:notesTextViewPr>
    <p:cViewPr>
      <p:scale>
        <a:sx n="125" d="100"/>
        <a:sy n="125" d="100"/>
      </p:scale>
      <p:origin x="0" y="0"/>
    </p:cViewPr>
  </p:notesTextViewPr>
  <p:notesViewPr>
    <p:cSldViewPr snapToGrid="0">
      <p:cViewPr>
        <p:scale>
          <a:sx n="100" d="100"/>
          <a:sy n="100" d="100"/>
        </p:scale>
        <p:origin x="1890" y="-7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1728"/>
          </a:xfrm>
          <a:prstGeom prst="rect">
            <a:avLst/>
          </a:prstGeom>
        </p:spPr>
        <p:txBody>
          <a:bodyPr vert="horz" lIns="95646" tIns="47823" rIns="95646" bIns="47823" rtlCol="0"/>
          <a:lstStyle>
            <a:lvl1pPr algn="l">
              <a:defRPr sz="1300"/>
            </a:lvl1pPr>
          </a:lstStyle>
          <a:p>
            <a:endParaRPr lang="en-US"/>
          </a:p>
        </p:txBody>
      </p:sp>
      <p:sp>
        <p:nvSpPr>
          <p:cNvPr id="3" name="Date Placeholder 2"/>
          <p:cNvSpPr>
            <a:spLocks noGrp="1"/>
          </p:cNvSpPr>
          <p:nvPr>
            <p:ph type="dt" idx="1"/>
          </p:nvPr>
        </p:nvSpPr>
        <p:spPr>
          <a:xfrm>
            <a:off x="4143587" y="1"/>
            <a:ext cx="3169920" cy="481728"/>
          </a:xfrm>
          <a:prstGeom prst="rect">
            <a:avLst/>
          </a:prstGeom>
        </p:spPr>
        <p:txBody>
          <a:bodyPr vert="horz" lIns="95646" tIns="47823" rIns="95646" bIns="47823" rtlCol="0"/>
          <a:lstStyle>
            <a:lvl1pPr algn="r">
              <a:defRPr sz="1300"/>
            </a:lvl1pPr>
          </a:lstStyle>
          <a:p>
            <a:fld id="{7C51721D-FE74-4937-AFA3-EDEA76864D15}" type="datetimeFigureOut">
              <a:rPr lang="en-US" smtClean="0"/>
              <a:t>8/5/2016</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5646" tIns="47823" rIns="95646" bIns="47823" rtlCol="0" anchor="ctr"/>
          <a:lstStyle/>
          <a:p>
            <a:endParaRPr lang="en-US"/>
          </a:p>
        </p:txBody>
      </p:sp>
      <p:sp>
        <p:nvSpPr>
          <p:cNvPr id="5" name="Notes Placeholder 4"/>
          <p:cNvSpPr>
            <a:spLocks noGrp="1"/>
          </p:cNvSpPr>
          <p:nvPr>
            <p:ph type="body" sz="quarter" idx="3"/>
          </p:nvPr>
        </p:nvSpPr>
        <p:spPr>
          <a:xfrm>
            <a:off x="731520" y="4620578"/>
            <a:ext cx="5852160" cy="3780473"/>
          </a:xfrm>
          <a:prstGeom prst="rect">
            <a:avLst/>
          </a:prstGeom>
        </p:spPr>
        <p:txBody>
          <a:bodyPr vert="horz" lIns="95646" tIns="47823" rIns="95646" bIns="4782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7"/>
          </a:xfrm>
          <a:prstGeom prst="rect">
            <a:avLst/>
          </a:prstGeom>
        </p:spPr>
        <p:txBody>
          <a:bodyPr vert="horz" lIns="95646" tIns="47823" rIns="95646" bIns="47823"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7"/>
          </a:xfrm>
          <a:prstGeom prst="rect">
            <a:avLst/>
          </a:prstGeom>
        </p:spPr>
        <p:txBody>
          <a:bodyPr vert="horz" lIns="95646" tIns="47823" rIns="95646" bIns="47823" rtlCol="0" anchor="b"/>
          <a:lstStyle>
            <a:lvl1pPr algn="r">
              <a:defRPr sz="1300"/>
            </a:lvl1pPr>
          </a:lstStyle>
          <a:p>
            <a:fld id="{CF13529E-598B-4780-B315-0810095E5A43}" type="slidenum">
              <a:rPr lang="en-US" smtClean="0"/>
              <a:t>‹#›</a:t>
            </a:fld>
            <a:endParaRPr lang="en-US"/>
          </a:p>
        </p:txBody>
      </p:sp>
    </p:spTree>
    <p:extLst>
      <p:ext uri="{BB962C8B-B14F-4D97-AF65-F5344CB8AC3E}">
        <p14:creationId xmlns:p14="http://schemas.microsoft.com/office/powerpoint/2010/main" val="2518163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F13529E-598B-4780-B315-0810095E5A43}" type="slidenum">
              <a:rPr lang="en-US" smtClean="0"/>
              <a:t>1</a:t>
            </a:fld>
            <a:endParaRPr lang="en-US"/>
          </a:p>
        </p:txBody>
      </p:sp>
    </p:spTree>
    <p:extLst>
      <p:ext uri="{BB962C8B-B14F-4D97-AF65-F5344CB8AC3E}">
        <p14:creationId xmlns:p14="http://schemas.microsoft.com/office/powerpoint/2010/main" val="3719333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13529E-598B-4780-B315-0810095E5A43}" type="slidenum">
              <a:rPr lang="en-US" smtClean="0"/>
              <a:t>13</a:t>
            </a:fld>
            <a:endParaRPr lang="en-US"/>
          </a:p>
        </p:txBody>
      </p:sp>
    </p:spTree>
    <p:extLst>
      <p:ext uri="{BB962C8B-B14F-4D97-AF65-F5344CB8AC3E}">
        <p14:creationId xmlns:p14="http://schemas.microsoft.com/office/powerpoint/2010/main" val="1073605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300" dirty="0"/>
          </a:p>
          <a:p>
            <a:endParaRPr lang="en-US" sz="1300" dirty="0"/>
          </a:p>
        </p:txBody>
      </p:sp>
      <p:sp>
        <p:nvSpPr>
          <p:cNvPr id="4" name="Slide Number Placeholder 3"/>
          <p:cNvSpPr>
            <a:spLocks noGrp="1"/>
          </p:cNvSpPr>
          <p:nvPr>
            <p:ph type="sldNum" sz="quarter" idx="10"/>
          </p:nvPr>
        </p:nvSpPr>
        <p:spPr/>
        <p:txBody>
          <a:bodyPr/>
          <a:lstStyle/>
          <a:p>
            <a:fld id="{CF13529E-598B-4780-B315-0810095E5A43}" type="slidenum">
              <a:rPr lang="en-US" smtClean="0"/>
              <a:t>14</a:t>
            </a:fld>
            <a:endParaRPr lang="en-US"/>
          </a:p>
        </p:txBody>
      </p:sp>
    </p:spTree>
    <p:extLst>
      <p:ext uri="{BB962C8B-B14F-4D97-AF65-F5344CB8AC3E}">
        <p14:creationId xmlns:p14="http://schemas.microsoft.com/office/powerpoint/2010/main" val="36881257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t>?</a:t>
            </a:r>
            <a:endParaRPr lang="en-US" sz="1200" dirty="0"/>
          </a:p>
          <a:p>
            <a:endParaRPr lang="en-US" dirty="0"/>
          </a:p>
        </p:txBody>
      </p:sp>
      <p:sp>
        <p:nvSpPr>
          <p:cNvPr id="4" name="Slide Number Placeholder 3"/>
          <p:cNvSpPr>
            <a:spLocks noGrp="1"/>
          </p:cNvSpPr>
          <p:nvPr>
            <p:ph type="sldNum" sz="quarter" idx="10"/>
          </p:nvPr>
        </p:nvSpPr>
        <p:spPr/>
        <p:txBody>
          <a:bodyPr/>
          <a:lstStyle/>
          <a:p>
            <a:fld id="{CF13529E-598B-4780-B315-0810095E5A43}" type="slidenum">
              <a:rPr lang="en-US" smtClean="0"/>
              <a:t>15</a:t>
            </a:fld>
            <a:endParaRPr lang="en-US"/>
          </a:p>
        </p:txBody>
      </p:sp>
    </p:spTree>
    <p:extLst>
      <p:ext uri="{BB962C8B-B14F-4D97-AF65-F5344CB8AC3E}">
        <p14:creationId xmlns:p14="http://schemas.microsoft.com/office/powerpoint/2010/main" val="8562680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now review</a:t>
            </a:r>
            <a:r>
              <a:rPr lang="en-US" baseline="0" dirty="0"/>
              <a:t> and answer any questions that have come in through the chat feature of the webinar.</a:t>
            </a:r>
            <a:endParaRPr lang="en-US" dirty="0"/>
          </a:p>
        </p:txBody>
      </p:sp>
      <p:sp>
        <p:nvSpPr>
          <p:cNvPr id="4" name="Slide Number Placeholder 3"/>
          <p:cNvSpPr>
            <a:spLocks noGrp="1"/>
          </p:cNvSpPr>
          <p:nvPr>
            <p:ph type="sldNum" sz="quarter" idx="10"/>
          </p:nvPr>
        </p:nvSpPr>
        <p:spPr/>
        <p:txBody>
          <a:bodyPr/>
          <a:lstStyle/>
          <a:p>
            <a:fld id="{CF13529E-598B-4780-B315-0810095E5A43}" type="slidenum">
              <a:rPr lang="en-US" smtClean="0"/>
              <a:t>16</a:t>
            </a:fld>
            <a:endParaRPr lang="en-US"/>
          </a:p>
        </p:txBody>
      </p:sp>
    </p:spTree>
    <p:extLst>
      <p:ext uri="{BB962C8B-B14F-4D97-AF65-F5344CB8AC3E}">
        <p14:creationId xmlns:p14="http://schemas.microsoft.com/office/powerpoint/2010/main" val="30017542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13529E-598B-4780-B315-0810095E5A43}" type="slidenum">
              <a:rPr lang="en-US" smtClean="0"/>
              <a:t>17</a:t>
            </a:fld>
            <a:endParaRPr lang="en-US"/>
          </a:p>
        </p:txBody>
      </p:sp>
    </p:spTree>
    <p:extLst>
      <p:ext uri="{BB962C8B-B14F-4D97-AF65-F5344CB8AC3E}">
        <p14:creationId xmlns:p14="http://schemas.microsoft.com/office/powerpoint/2010/main" val="2527568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F13529E-598B-4780-B315-0810095E5A43}" type="slidenum">
              <a:rPr lang="en-US" smtClean="0"/>
              <a:t>2</a:t>
            </a:fld>
            <a:endParaRPr lang="en-US"/>
          </a:p>
        </p:txBody>
      </p:sp>
    </p:spTree>
    <p:extLst>
      <p:ext uri="{BB962C8B-B14F-4D97-AF65-F5344CB8AC3E}">
        <p14:creationId xmlns:p14="http://schemas.microsoft.com/office/powerpoint/2010/main" val="26114904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300" dirty="0"/>
              <a:t>Thank you for joining today’s webinar. The MHDO</a:t>
            </a:r>
            <a:r>
              <a:rPr lang="en-US" sz="1300" baseline="0" dirty="0"/>
              <a:t> Hospital Data Portal went live on Tuesday afternoon. </a:t>
            </a:r>
            <a:endParaRPr lang="en-US" sz="1300" dirty="0"/>
          </a:p>
          <a:p>
            <a:endParaRPr lang="en-US" sz="1300" dirty="0"/>
          </a:p>
          <a:p>
            <a:r>
              <a:rPr lang="en-US" sz="1300" dirty="0"/>
              <a:t>Today’s webinar recording will be posted on the MHDO website.</a:t>
            </a:r>
          </a:p>
          <a:p>
            <a:endParaRPr lang="en-US" sz="1300" dirty="0"/>
          </a:p>
          <a:p>
            <a:endParaRPr lang="en-US" sz="1300" dirty="0"/>
          </a:p>
        </p:txBody>
      </p:sp>
      <p:sp>
        <p:nvSpPr>
          <p:cNvPr id="4" name="Slide Number Placeholder 3"/>
          <p:cNvSpPr>
            <a:spLocks noGrp="1"/>
          </p:cNvSpPr>
          <p:nvPr>
            <p:ph type="sldNum" sz="quarter" idx="10"/>
          </p:nvPr>
        </p:nvSpPr>
        <p:spPr/>
        <p:txBody>
          <a:bodyPr/>
          <a:lstStyle/>
          <a:p>
            <a:fld id="{CF13529E-598B-4780-B315-0810095E5A43}" type="slidenum">
              <a:rPr lang="en-US" smtClean="0"/>
              <a:t>3</a:t>
            </a:fld>
            <a:endParaRPr lang="en-US"/>
          </a:p>
        </p:txBody>
      </p:sp>
    </p:spTree>
    <p:extLst>
      <p:ext uri="{BB962C8B-B14F-4D97-AF65-F5344CB8AC3E}">
        <p14:creationId xmlns:p14="http://schemas.microsoft.com/office/powerpoint/2010/main" val="3990154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Later in today’s webinar we will review</a:t>
            </a:r>
            <a:r>
              <a:rPr lang="en-US" baseline="0" dirty="0"/>
              <a:t> a summary of validation revisions made as a result of the final phase of testing.</a:t>
            </a:r>
            <a:endParaRPr lang="en-US" dirty="0"/>
          </a:p>
          <a:p>
            <a:endParaRPr lang="en-US" dirty="0"/>
          </a:p>
        </p:txBody>
      </p:sp>
      <p:sp>
        <p:nvSpPr>
          <p:cNvPr id="4" name="Slide Number Placeholder 3"/>
          <p:cNvSpPr>
            <a:spLocks noGrp="1"/>
          </p:cNvSpPr>
          <p:nvPr>
            <p:ph type="sldNum" sz="quarter" idx="10"/>
          </p:nvPr>
        </p:nvSpPr>
        <p:spPr/>
        <p:txBody>
          <a:bodyPr/>
          <a:lstStyle/>
          <a:p>
            <a:fld id="{CF13529E-598B-4780-B315-0810095E5A43}" type="slidenum">
              <a:rPr lang="en-US" smtClean="0"/>
              <a:t>4</a:t>
            </a:fld>
            <a:endParaRPr lang="en-US"/>
          </a:p>
        </p:txBody>
      </p:sp>
    </p:spTree>
    <p:extLst>
      <p:ext uri="{BB962C8B-B14F-4D97-AF65-F5344CB8AC3E}">
        <p14:creationId xmlns:p14="http://schemas.microsoft.com/office/powerpoint/2010/main" val="9685948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13529E-598B-4780-B315-0810095E5A43}" type="slidenum">
              <a:rPr lang="en-US" smtClean="0"/>
              <a:t>5</a:t>
            </a:fld>
            <a:endParaRPr lang="en-US"/>
          </a:p>
        </p:txBody>
      </p:sp>
    </p:spTree>
    <p:extLst>
      <p:ext uri="{BB962C8B-B14F-4D97-AF65-F5344CB8AC3E}">
        <p14:creationId xmlns:p14="http://schemas.microsoft.com/office/powerpoint/2010/main" val="16079846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13529E-598B-4780-B315-0810095E5A43}" type="slidenum">
              <a:rPr lang="en-US" smtClean="0"/>
              <a:t>6</a:t>
            </a:fld>
            <a:endParaRPr lang="en-US"/>
          </a:p>
        </p:txBody>
      </p:sp>
    </p:spTree>
    <p:extLst>
      <p:ext uri="{BB962C8B-B14F-4D97-AF65-F5344CB8AC3E}">
        <p14:creationId xmlns:p14="http://schemas.microsoft.com/office/powerpoint/2010/main" val="36121820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LOS codes s</a:t>
            </a:r>
            <a:r>
              <a:rPr lang="en-US" dirty="0"/>
              <a:t>hould</a:t>
            </a:r>
            <a:r>
              <a:rPr lang="en-US" baseline="0" dirty="0"/>
              <a:t> also be used by hospitals that wish to report more than one physician group or clinic (different locations) in a separate outpatient file. Example: If Mid Coast Hospital of Brunswick submits one separate OP file for its three PBCs, it should submit an LOS crosswalk with the codes for the 3 PBCs so that we can distinguish which encounters are from which PBC.</a:t>
            </a:r>
          </a:p>
          <a:p>
            <a:endParaRPr lang="en-US" baseline="0" dirty="0"/>
          </a:p>
        </p:txBody>
      </p:sp>
      <p:sp>
        <p:nvSpPr>
          <p:cNvPr id="4" name="Slide Number Placeholder 3"/>
          <p:cNvSpPr>
            <a:spLocks noGrp="1"/>
          </p:cNvSpPr>
          <p:nvPr>
            <p:ph type="sldNum" sz="quarter" idx="10"/>
          </p:nvPr>
        </p:nvSpPr>
        <p:spPr/>
        <p:txBody>
          <a:bodyPr/>
          <a:lstStyle/>
          <a:p>
            <a:fld id="{CF13529E-598B-4780-B315-0810095E5A43}" type="slidenum">
              <a:rPr lang="en-US" smtClean="0"/>
              <a:t>7</a:t>
            </a:fld>
            <a:endParaRPr lang="en-US"/>
          </a:p>
        </p:txBody>
      </p:sp>
    </p:spTree>
    <p:extLst>
      <p:ext uri="{BB962C8B-B14F-4D97-AF65-F5344CB8AC3E}">
        <p14:creationId xmlns:p14="http://schemas.microsoft.com/office/powerpoint/2010/main" val="18499694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13529E-598B-4780-B315-0810095E5A43}" type="slidenum">
              <a:rPr lang="en-US" smtClean="0"/>
              <a:t>10</a:t>
            </a:fld>
            <a:endParaRPr lang="en-US"/>
          </a:p>
        </p:txBody>
      </p:sp>
    </p:spTree>
    <p:extLst>
      <p:ext uri="{BB962C8B-B14F-4D97-AF65-F5344CB8AC3E}">
        <p14:creationId xmlns:p14="http://schemas.microsoft.com/office/powerpoint/2010/main" val="31763447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It has come to the attention of MHDO that clarification is needed for how to populate OP2014 for provider based clinics using split billing to include a facility charge.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History:  Some provider based clinics use a billing practice where professional services are billed on a CMS-1500 and the facility portion is billed on a UB-04. This presents a challenge as there is no form locator to store a discharge status on a CMS-1500 and in many cases this is not entered on the UB-04.</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PBC that brought this to our attention indicated they only populate this field when the discharge is to somewhere other than home otherwise the destination of the patient is not a concern of the PBC.</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Given the MHDO discourages any and all defaults in submitted data, it is not acceptable to populate these as discharged to “home”. It is likely that this will be correct most of the time but it is still not real data.</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Guidance:  Consistent with Chapter 241, the MHDO expects the PBC to report the value contained in form locator 17 of the UB-04. If no value is available, leave the field blank. Per the current validation specification, when more than 5% of entries are blank, an exemption request will be required.</a:t>
            </a:r>
          </a:p>
          <a:p>
            <a:endParaRPr lang="en-US" dirty="0"/>
          </a:p>
        </p:txBody>
      </p:sp>
      <p:sp>
        <p:nvSpPr>
          <p:cNvPr id="4" name="Slide Number Placeholder 3"/>
          <p:cNvSpPr>
            <a:spLocks noGrp="1"/>
          </p:cNvSpPr>
          <p:nvPr>
            <p:ph type="sldNum" sz="quarter" idx="10"/>
          </p:nvPr>
        </p:nvSpPr>
        <p:spPr/>
        <p:txBody>
          <a:bodyPr/>
          <a:lstStyle/>
          <a:p>
            <a:fld id="{CF13529E-598B-4780-B315-0810095E5A43}" type="slidenum">
              <a:rPr lang="en-US" smtClean="0"/>
              <a:t>12</a:t>
            </a:fld>
            <a:endParaRPr lang="en-US"/>
          </a:p>
        </p:txBody>
      </p:sp>
    </p:spTree>
    <p:extLst>
      <p:ext uri="{BB962C8B-B14F-4D97-AF65-F5344CB8AC3E}">
        <p14:creationId xmlns:p14="http://schemas.microsoft.com/office/powerpoint/2010/main" val="7296635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hasCustomPrompt="1"/>
          </p:nvPr>
        </p:nvSpPr>
        <p:spPr>
          <a:xfrm>
            <a:off x="1100051" y="4455621"/>
            <a:ext cx="10058400" cy="1143000"/>
          </a:xfrm>
        </p:spPr>
        <p:txBody>
          <a:bodyPr lIns="91440" rIns="91440">
            <a:normAutofit/>
          </a:bodyPr>
          <a:lstStyle>
            <a:lvl1pPr marL="0" indent="0" algn="l">
              <a:buNone/>
              <a:defRPr sz="2800" cap="none"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7B3F8321-C156-4961-8963-3387FA270D11}" type="datetime1">
              <a:rPr lang="en-US" smtClean="0"/>
              <a:t>8/5/2016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5D607E-D0B0-466F-8593-A5BE1B2742E0}" type="datetime1">
              <a:rPr lang="en-US" smtClean="0"/>
              <a:t>8/5/2016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CD7074-05FA-4867-89BF-54E361F31081}" type="datetime1">
              <a:rPr lang="en-US" smtClean="0"/>
              <a:t>8/5/2016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7279" y="286603"/>
            <a:ext cx="10115203" cy="1450757"/>
          </a:xfrm>
        </p:spPr>
        <p:txBody>
          <a:bodyPr>
            <a:normAutofit/>
          </a:bodyPr>
          <a:lstStyle>
            <a:lvl1pPr>
              <a:defRPr sz="4800"/>
            </a:lvl1pPr>
          </a:lstStyle>
          <a:p>
            <a:r>
              <a:rPr lang="en-US" dirty="0"/>
              <a:t>Click to edit Master title style</a:t>
            </a:r>
          </a:p>
        </p:txBody>
      </p:sp>
      <p:sp>
        <p:nvSpPr>
          <p:cNvPr id="3" name="Content Placeholder 2"/>
          <p:cNvSpPr>
            <a:spLocks noGrp="1"/>
          </p:cNvSpPr>
          <p:nvPr>
            <p:ph idx="1"/>
          </p:nvPr>
        </p:nvSpPr>
        <p:spPr>
          <a:xfrm>
            <a:off x="1097280" y="2039814"/>
            <a:ext cx="10115202" cy="3829279"/>
          </a:xfrm>
        </p:spPr>
        <p:txBody>
          <a:bodyPr/>
          <a:lstStyle>
            <a:lvl1pPr>
              <a:defRPr sz="3400"/>
            </a:lvl1pPr>
            <a:lvl2pPr>
              <a:defRPr sz="2400">
                <a:solidFill>
                  <a:schemeClr val="accent3">
                    <a:lumMod val="75000"/>
                  </a:schemeClr>
                </a:solidFill>
              </a:defRPr>
            </a:lvl2pPr>
            <a:lvl3pPr>
              <a:defRPr sz="2000"/>
            </a:lvl3p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10"/>
          </p:nvPr>
        </p:nvSpPr>
        <p:spPr/>
        <p:txBody>
          <a:bodyPr/>
          <a:lstStyle/>
          <a:p>
            <a:fld id="{D5D94F6D-28C8-4E33-8AA3-EF40A74D8222}" type="datetime1">
              <a:rPr lang="en-US" smtClean="0"/>
              <a:t>8/5/2016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sz="2200"/>
            </a:lvl1pPr>
          </a:lstStyle>
          <a:p>
            <a:fld id="{4CE482DC-2269-4F26-9D2A-7E44B1A4CD8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D334EF-60EA-461B-A053-0403FA19CEB6}" type="datetime1">
              <a:rPr lang="en-US" smtClean="0"/>
              <a:t>8/5/2016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197703"/>
            <a:ext cx="10058400" cy="1450757"/>
          </a:xfrm>
        </p:spPr>
        <p:txBody>
          <a:bodyPr/>
          <a:lstStyle>
            <a:lvl1pPr>
              <a:defRPr lang="en-US" dirty="0"/>
            </a:lvl1p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EC38D51-6C89-4C56-A351-FE9EED2B374A}" type="datetime1">
              <a:rPr lang="en-US" smtClean="0"/>
              <a:t>8/5/2016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2167F9F-A094-42FE-9926-F301820A79A5}" type="datetime1">
              <a:rPr lang="en-US" smtClean="0"/>
              <a:t>8/5/2016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A1A47A1-2A73-4359-86CF-D841532A0198}" type="datetime1">
              <a:rPr lang="en-US" smtClean="0"/>
              <a:t>8/5/2016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94B6061-F60C-460B-B6AC-722A8BDB3C5D}" type="datetime1">
              <a:rPr lang="en-US" smtClean="0"/>
              <a:t>8/5/2016</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lvl1pPr>
              <a:defRPr sz="2200"/>
            </a:lvl1pPr>
          </a:lstStyle>
          <a:p>
            <a:fld id="{4FAB73BC-B049-4115-A692-8D63A059BFB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2600" b="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7DE8012-8B75-447F-8E54-C7ECFCB98E9D}" type="datetime1">
              <a:rPr lang="en-US" smtClean="0"/>
              <a:t>8/5/2016</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ECC381-7308-4E1D-9747-A157E6AE3304}" type="datetime1">
              <a:rPr lang="en-US" smtClean="0"/>
              <a:t>8/5/2016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b="0" i="0" u="none"/>
          </a:p>
        </p:txBody>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B507AED-9B59-4F64-810D-A41512334C6B}" type="datetime1">
              <a:rPr lang="en-US" smtClean="0"/>
              <a:t>8/5/2016</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85000"/>
        </a:lnSpc>
        <a:spcBef>
          <a:spcPct val="0"/>
        </a:spcBef>
        <a:buNone/>
        <a:defRPr sz="4800" b="0" i="0" u="none"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8.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2351914"/>
            <a:ext cx="10058400" cy="2569221"/>
          </a:xfrm>
        </p:spPr>
        <p:txBody>
          <a:bodyPr/>
          <a:lstStyle/>
          <a:p>
            <a:r>
              <a:rPr lang="en-US" dirty="0"/>
              <a:t>Hospital Data Submitter </a:t>
            </a:r>
            <a:r>
              <a:rPr lang="en-US" dirty="0">
                <a:solidFill>
                  <a:schemeClr val="tx1"/>
                </a:solidFill>
              </a:rPr>
              <a:t>Portal Training</a:t>
            </a:r>
          </a:p>
        </p:txBody>
      </p:sp>
      <p:sp>
        <p:nvSpPr>
          <p:cNvPr id="3" name="Subtitle 2"/>
          <p:cNvSpPr>
            <a:spLocks noGrp="1"/>
          </p:cNvSpPr>
          <p:nvPr>
            <p:ph type="subTitle" idx="1"/>
          </p:nvPr>
        </p:nvSpPr>
        <p:spPr>
          <a:xfrm>
            <a:off x="1097280" y="5046083"/>
            <a:ext cx="10058400" cy="1143000"/>
          </a:xfrm>
        </p:spPr>
        <p:txBody>
          <a:bodyPr/>
          <a:lstStyle/>
          <a:p>
            <a:r>
              <a:rPr lang="en-US" dirty="0"/>
              <a:t>August 4, 1:00 – 2:00 pm EST</a:t>
            </a:r>
          </a:p>
        </p:txBody>
      </p:sp>
      <p:pic>
        <p:nvPicPr>
          <p:cNvPr id="4" name="Picture 3"/>
          <p:cNvPicPr>
            <a:picLocks noChangeAspect="1"/>
          </p:cNvPicPr>
          <p:nvPr/>
        </p:nvPicPr>
        <p:blipFill>
          <a:blip r:embed="rId3"/>
          <a:stretch>
            <a:fillRect/>
          </a:stretch>
        </p:blipFill>
        <p:spPr>
          <a:xfrm>
            <a:off x="7477709" y="904601"/>
            <a:ext cx="3427886" cy="1031590"/>
          </a:xfrm>
          <a:prstGeom prst="rect">
            <a:avLst/>
          </a:prstGeom>
          <a:solidFill>
            <a:schemeClr val="bg1"/>
          </a:solidFill>
        </p:spPr>
      </p:pic>
      <p:sp>
        <p:nvSpPr>
          <p:cNvPr id="5" name="Rectangle 3"/>
          <p:cNvSpPr>
            <a:spLocks noChangeArrowheads="1"/>
          </p:cNvSpPr>
          <p:nvPr/>
        </p:nvSpPr>
        <p:spPr bwMode="auto">
          <a:xfrm>
            <a:off x="1097280" y="1936191"/>
            <a:ext cx="10058400" cy="415724"/>
          </a:xfrm>
          <a:prstGeom prst="rect">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 name="TextBox 5"/>
          <p:cNvSpPr txBox="1"/>
          <p:nvPr/>
        </p:nvSpPr>
        <p:spPr>
          <a:xfrm>
            <a:off x="7296912" y="3931920"/>
            <a:ext cx="4535424" cy="2308324"/>
          </a:xfrm>
          <a:prstGeom prst="rect">
            <a:avLst/>
          </a:prstGeom>
          <a:noFill/>
          <a:ln>
            <a:solidFill>
              <a:schemeClr val="tx1"/>
            </a:solidFill>
          </a:ln>
        </p:spPr>
        <p:txBody>
          <a:bodyPr wrap="square" rtlCol="0">
            <a:spAutoFit/>
          </a:bodyPr>
          <a:lstStyle/>
          <a:p>
            <a:r>
              <a:rPr lang="en-US" dirty="0"/>
              <a:t>Participant Reminders: </a:t>
            </a:r>
          </a:p>
          <a:p>
            <a:pPr marL="285750" indent="-285750">
              <a:buFont typeface="Arial" panose="020B0604020202020204" pitchFamily="34" charset="0"/>
              <a:buChar char="•"/>
            </a:pPr>
            <a:r>
              <a:rPr lang="en-US" dirty="0"/>
              <a:t>Please mute your line. </a:t>
            </a:r>
          </a:p>
          <a:p>
            <a:pPr marL="285750" indent="-285750">
              <a:buFont typeface="Arial" panose="020B0604020202020204" pitchFamily="34" charset="0"/>
              <a:buChar char="•"/>
            </a:pPr>
            <a:r>
              <a:rPr lang="en-US" dirty="0"/>
              <a:t>Please submit your questions via webinar Chat feature.</a:t>
            </a:r>
          </a:p>
          <a:p>
            <a:pPr marL="285750" indent="-285750">
              <a:buFont typeface="Arial" panose="020B0604020202020204" pitchFamily="34" charset="0"/>
              <a:buChar char="•"/>
            </a:pPr>
            <a:r>
              <a:rPr lang="en-US" dirty="0"/>
              <a:t>We will address as many questions as possible at the end of today’s webinar. For those questions we are unable to get to answers will be distributed to the group</a:t>
            </a:r>
          </a:p>
        </p:txBody>
      </p:sp>
    </p:spTree>
    <p:extLst>
      <p:ext uri="{BB962C8B-B14F-4D97-AF65-F5344CB8AC3E}">
        <p14:creationId xmlns:p14="http://schemas.microsoft.com/office/powerpoint/2010/main" val="13208718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t>Validation Updates</a:t>
            </a:r>
          </a:p>
        </p:txBody>
      </p:sp>
      <p:sp>
        <p:nvSpPr>
          <p:cNvPr id="4" name="Text Placeholder 3"/>
          <p:cNvSpPr>
            <a:spLocks noGrp="1"/>
          </p:cNvSpPr>
          <p:nvPr>
            <p:ph type="body" sz="half" idx="2"/>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pPr/>
              <a:t>10</a:t>
            </a:fld>
            <a:endParaRPr lang="en-US" dirty="0"/>
          </a:p>
        </p:txBody>
      </p:sp>
      <p:sp>
        <p:nvSpPr>
          <p:cNvPr id="7" name="Content Placeholder 2"/>
          <p:cNvSpPr>
            <a:spLocks noGrp="1"/>
          </p:cNvSpPr>
          <p:nvPr>
            <p:ph idx="1"/>
          </p:nvPr>
        </p:nvSpPr>
        <p:spPr>
          <a:xfrm>
            <a:off x="4800600" y="731520"/>
            <a:ext cx="7097358" cy="5257800"/>
          </a:xfrm>
        </p:spPr>
        <p:txBody>
          <a:bodyPr>
            <a:normAutofit/>
          </a:bodyPr>
          <a:lstStyle/>
          <a:p>
            <a:pPr marL="544068" lvl="1" indent="-342900">
              <a:buFont typeface="+mj-lt"/>
              <a:buAutoNum type="arabicPeriod"/>
            </a:pPr>
            <a:r>
              <a:rPr lang="en-US" sz="2800" dirty="0"/>
              <a:t>Validation Removals or Adjustments since Phase 5 Testing</a:t>
            </a:r>
          </a:p>
          <a:p>
            <a:pPr marL="544068" lvl="1" indent="-342900">
              <a:buFont typeface="+mj-lt"/>
              <a:buAutoNum type="arabicPeriod"/>
            </a:pPr>
            <a:r>
              <a:rPr lang="en-US" sz="2800" dirty="0"/>
              <a:t>Validation Clarification – Future Change</a:t>
            </a:r>
          </a:p>
          <a:p>
            <a:pPr marL="544068" lvl="1" indent="-342900">
              <a:buFont typeface="+mj-lt"/>
              <a:buAutoNum type="arabicPeriod"/>
            </a:pPr>
            <a:endParaRPr lang="en-US" sz="2800" dirty="0"/>
          </a:p>
        </p:txBody>
      </p:sp>
    </p:spTree>
    <p:extLst>
      <p:ext uri="{BB962C8B-B14F-4D97-AF65-F5344CB8AC3E}">
        <p14:creationId xmlns:p14="http://schemas.microsoft.com/office/powerpoint/2010/main" val="3280111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Validation Removals or Adjustments</a:t>
            </a:r>
          </a:p>
        </p:txBody>
      </p:sp>
      <p:sp>
        <p:nvSpPr>
          <p:cNvPr id="7" name="Content Placeholder 6"/>
          <p:cNvSpPr>
            <a:spLocks noGrp="1"/>
          </p:cNvSpPr>
          <p:nvPr>
            <p:ph idx="1"/>
          </p:nvPr>
        </p:nvSpPr>
        <p:spPr/>
        <p:txBody>
          <a:bodyPr>
            <a:normAutofit fontScale="92500" lnSpcReduction="10000"/>
          </a:bodyPr>
          <a:lstStyle/>
          <a:p>
            <a:pPr marL="544068" lvl="1" indent="-342900">
              <a:buFont typeface="+mj-lt"/>
              <a:buAutoNum type="arabicPeriod"/>
            </a:pPr>
            <a:r>
              <a:rPr lang="en-US" sz="2800" dirty="0"/>
              <a:t>OP2011 Admission/Start of Care Date Rules: Removed</a:t>
            </a:r>
          </a:p>
          <a:p>
            <a:pPr marL="841248" lvl="2" indent="-457200">
              <a:buFont typeface="+mj-lt"/>
              <a:buAutoNum type="alphaLcPeriod"/>
            </a:pPr>
            <a:r>
              <a:rPr lang="en-US" sz="2400" dirty="0"/>
              <a:t>Rule ID 322, Admission/Start of Care Date Populated: Removed.</a:t>
            </a:r>
          </a:p>
          <a:p>
            <a:pPr marL="841248" lvl="2" indent="-457200">
              <a:buFont typeface="+mj-lt"/>
              <a:buAutoNum type="alphaLcPeriod"/>
            </a:pPr>
            <a:r>
              <a:rPr lang="en-US" sz="2400" dirty="0"/>
              <a:t>Rule ID 323, Admission/Start of Care Date Before Statement Covers Period – Thru: Removed. </a:t>
            </a:r>
          </a:p>
          <a:p>
            <a:pPr marL="544068" lvl="1" indent="-342900">
              <a:buFont typeface="+mj-lt"/>
              <a:buAutoNum type="arabicPeriod"/>
            </a:pPr>
            <a:r>
              <a:rPr lang="en-US" sz="2800" dirty="0"/>
              <a:t>IP7034A/IP7035A Valid Present On Admission Rule IDs 142 and 144, Indicator #1 and #2: </a:t>
            </a:r>
            <a:r>
              <a:rPr lang="en-US" dirty="0">
                <a:solidFill>
                  <a:schemeClr val="tx1">
                    <a:lumMod val="75000"/>
                    <a:lumOff val="25000"/>
                  </a:schemeClr>
                </a:solidFill>
              </a:rPr>
              <a:t>A “when not blank” condition has been added to the rule logic to match similar Valid POA validations (both in the 70 ICD-9 record and the 73 ICD-10 record). </a:t>
            </a:r>
          </a:p>
          <a:p>
            <a:pPr marL="544068" lvl="1" indent="-342900">
              <a:buFont typeface="+mj-lt"/>
              <a:buAutoNum type="arabicPeriod"/>
            </a:pPr>
            <a:r>
              <a:rPr lang="en-US" sz="2800" dirty="0"/>
              <a:t>OP6108, OP6115, OP6122 Service Units: </a:t>
            </a:r>
            <a:r>
              <a:rPr lang="en-US" dirty="0">
                <a:solidFill>
                  <a:schemeClr val="tx1">
                    <a:lumMod val="75000"/>
                    <a:lumOff val="25000"/>
                  </a:schemeClr>
                </a:solidFill>
              </a:rPr>
              <a:t>These fields previously only accepted whole number units. The fields have been adjusted to allow for decimal places</a:t>
            </a:r>
          </a:p>
        </p:txBody>
      </p:sp>
      <p:sp>
        <p:nvSpPr>
          <p:cNvPr id="5" name="Slide Number Placeholder 4"/>
          <p:cNvSpPr>
            <a:spLocks noGrp="1"/>
          </p:cNvSpPr>
          <p:nvPr>
            <p:ph type="sldNum" sz="quarter" idx="12"/>
          </p:nvPr>
        </p:nvSpPr>
        <p:spPr/>
        <p:txBody>
          <a:bodyPr/>
          <a:lstStyle/>
          <a:p>
            <a:fld id="{4FAB73BC-B049-4115-A692-8D63A059BFB8}" type="slidenum">
              <a:rPr lang="en-US" smtClean="0"/>
              <a:pPr/>
              <a:t>11</a:t>
            </a:fld>
            <a:endParaRPr lang="en-US" dirty="0"/>
          </a:p>
        </p:txBody>
      </p:sp>
    </p:spTree>
    <p:extLst>
      <p:ext uri="{BB962C8B-B14F-4D97-AF65-F5344CB8AC3E}">
        <p14:creationId xmlns:p14="http://schemas.microsoft.com/office/powerpoint/2010/main" val="40266900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Validation Clarification &amp; Future Change</a:t>
            </a:r>
          </a:p>
        </p:txBody>
      </p:sp>
      <p:sp>
        <p:nvSpPr>
          <p:cNvPr id="7" name="Content Placeholder 6"/>
          <p:cNvSpPr>
            <a:spLocks noGrp="1"/>
          </p:cNvSpPr>
          <p:nvPr>
            <p:ph idx="1"/>
          </p:nvPr>
        </p:nvSpPr>
        <p:spPr/>
        <p:txBody>
          <a:bodyPr>
            <a:normAutofit fontScale="47500" lnSpcReduction="20000"/>
          </a:bodyPr>
          <a:lstStyle/>
          <a:p>
            <a:pPr>
              <a:lnSpc>
                <a:spcPct val="120000"/>
              </a:lnSpc>
            </a:pPr>
            <a:r>
              <a:rPr lang="en-US" sz="3600" b="1" dirty="0"/>
              <a:t>OP4004 Valid Type of Bill, Rule ID 353- </a:t>
            </a:r>
            <a:r>
              <a:rPr lang="en-US" sz="3600" dirty="0"/>
              <a:t>A </a:t>
            </a:r>
            <a:r>
              <a:rPr lang="en-US" sz="3600" dirty="0" err="1"/>
              <a:t>Databay</a:t>
            </a:r>
            <a:r>
              <a:rPr lang="en-US" sz="3600" dirty="0"/>
              <a:t> validation had required Type of Bill to be populated on all claims; therefore, providers had to submit all outpatient data with Type of Bill populated, even though the submitted claims may have been professional (CMS-1500) rather than institutional (UB-04). In response to this faulty validation, some submitters created a “workaround” or fix to provide a Type of Bill when it did not exist, most often by “translating” the Place of Service code from a professional claim into the closest equivalent match from the Type of Bill code set.</a:t>
            </a:r>
          </a:p>
          <a:p>
            <a:pPr>
              <a:lnSpc>
                <a:spcPct val="120000"/>
              </a:lnSpc>
            </a:pPr>
            <a:r>
              <a:rPr lang="en-US" sz="3600" dirty="0"/>
              <a:t>In order to correct this issue and improve the quality of the hospital outpatient data, the MHDO is requesting that providers:</a:t>
            </a:r>
          </a:p>
          <a:p>
            <a:pPr marL="806958" lvl="1" indent="-514350">
              <a:lnSpc>
                <a:spcPct val="120000"/>
              </a:lnSpc>
              <a:buFont typeface="+mj-lt"/>
              <a:buAutoNum type="arabicPeriod"/>
            </a:pPr>
            <a:r>
              <a:rPr lang="en-US" sz="3600" dirty="0"/>
              <a:t>Always report Type of Bill only for institutional claims; and</a:t>
            </a:r>
          </a:p>
          <a:p>
            <a:pPr marL="806958" lvl="1" indent="-514350">
              <a:lnSpc>
                <a:spcPct val="120000"/>
              </a:lnSpc>
              <a:buFont typeface="+mj-lt"/>
              <a:buAutoNum type="arabicPeriod"/>
            </a:pPr>
            <a:r>
              <a:rPr lang="en-US" sz="3600" dirty="0"/>
              <a:t>Leave Type of Bill blank for professional claims.</a:t>
            </a:r>
          </a:p>
          <a:p>
            <a:pPr>
              <a:lnSpc>
                <a:spcPct val="120000"/>
              </a:lnSpc>
            </a:pPr>
            <a:r>
              <a:rPr lang="en-US" sz="3600" dirty="0"/>
              <a:t>The MHDO is already considering adding a Place of Service field to the next revision of the Chapter 241 OP layout and new validations for Type of Bill and Place of Service in a future release of the hospital data portal.</a:t>
            </a:r>
          </a:p>
        </p:txBody>
      </p:sp>
      <p:sp>
        <p:nvSpPr>
          <p:cNvPr id="5" name="Slide Number Placeholder 4"/>
          <p:cNvSpPr>
            <a:spLocks noGrp="1"/>
          </p:cNvSpPr>
          <p:nvPr>
            <p:ph type="sldNum" sz="quarter" idx="12"/>
          </p:nvPr>
        </p:nvSpPr>
        <p:spPr/>
        <p:txBody>
          <a:bodyPr/>
          <a:lstStyle/>
          <a:p>
            <a:fld id="{4FAB73BC-B049-4115-A692-8D63A059BFB8}" type="slidenum">
              <a:rPr lang="en-US" smtClean="0"/>
              <a:pPr/>
              <a:t>12</a:t>
            </a:fld>
            <a:endParaRPr lang="en-US" dirty="0"/>
          </a:p>
        </p:txBody>
      </p:sp>
    </p:spTree>
    <p:extLst>
      <p:ext uri="{BB962C8B-B14F-4D97-AF65-F5344CB8AC3E}">
        <p14:creationId xmlns:p14="http://schemas.microsoft.com/office/powerpoint/2010/main" val="20940242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t>Portal Demo</a:t>
            </a:r>
          </a:p>
        </p:txBody>
      </p:sp>
      <p:sp>
        <p:nvSpPr>
          <p:cNvPr id="4" name="Text Placeholder 3"/>
          <p:cNvSpPr>
            <a:spLocks noGrp="1"/>
          </p:cNvSpPr>
          <p:nvPr>
            <p:ph type="body" sz="half" idx="2"/>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pPr/>
              <a:t>13</a:t>
            </a:fld>
            <a:endParaRPr lang="en-US" dirty="0"/>
          </a:p>
        </p:txBody>
      </p:sp>
      <p:sp>
        <p:nvSpPr>
          <p:cNvPr id="7" name="Content Placeholder 2"/>
          <p:cNvSpPr>
            <a:spLocks noGrp="1"/>
          </p:cNvSpPr>
          <p:nvPr>
            <p:ph idx="1"/>
          </p:nvPr>
        </p:nvSpPr>
        <p:spPr>
          <a:xfrm>
            <a:off x="4800600" y="731520"/>
            <a:ext cx="6492240" cy="5257800"/>
          </a:xfrm>
        </p:spPr>
        <p:txBody>
          <a:bodyPr>
            <a:normAutofit/>
          </a:bodyPr>
          <a:lstStyle/>
          <a:p>
            <a:pPr marL="544068" lvl="1" indent="-342900">
              <a:buFont typeface="+mj-lt"/>
              <a:buAutoNum type="arabicPeriod"/>
            </a:pPr>
            <a:r>
              <a:rPr lang="en-US" sz="2800" dirty="0"/>
              <a:t>Submitting a File </a:t>
            </a:r>
          </a:p>
          <a:p>
            <a:pPr marL="544068" lvl="1" indent="-342900">
              <a:buFont typeface="+mj-lt"/>
              <a:buAutoNum type="arabicPeriod"/>
            </a:pPr>
            <a:r>
              <a:rPr lang="en-US" sz="2800" dirty="0"/>
              <a:t>Viewing Submission History </a:t>
            </a:r>
          </a:p>
          <a:p>
            <a:pPr marL="544068" lvl="1" indent="-342900">
              <a:buFont typeface="+mj-lt"/>
              <a:buAutoNum type="arabicPeriod"/>
            </a:pPr>
            <a:r>
              <a:rPr lang="en-US" sz="2800" dirty="0"/>
              <a:t>Viewing Validation Results and Resolving Issues </a:t>
            </a:r>
          </a:p>
          <a:p>
            <a:pPr marL="544068" lvl="1" indent="-342900">
              <a:buFont typeface="+mj-lt"/>
              <a:buAutoNum type="arabicPeriod"/>
            </a:pPr>
            <a:r>
              <a:rPr lang="en-US" sz="2800" dirty="0"/>
              <a:t>Requesting an exemption</a:t>
            </a:r>
          </a:p>
          <a:p>
            <a:pPr marL="544068" lvl="1" indent="-342900">
              <a:buFont typeface="+mj-lt"/>
              <a:buAutoNum type="arabicPeriod"/>
            </a:pPr>
            <a:r>
              <a:rPr lang="en-US" sz="2800" dirty="0"/>
              <a:t>Updating information (including contacts, data streams, vendors etc.)</a:t>
            </a:r>
          </a:p>
          <a:p>
            <a:pPr marL="544068" lvl="1" indent="-342900">
              <a:buFont typeface="+mj-lt"/>
              <a:buAutoNum type="arabicPeriod"/>
            </a:pPr>
            <a:r>
              <a:rPr lang="en-US" sz="2800" dirty="0"/>
              <a:t>Help Resources (Help Desk Contact, User Manual, FAQs) </a:t>
            </a:r>
          </a:p>
        </p:txBody>
      </p:sp>
    </p:spTree>
    <p:extLst>
      <p:ext uri="{BB962C8B-B14F-4D97-AF65-F5344CB8AC3E}">
        <p14:creationId xmlns:p14="http://schemas.microsoft.com/office/powerpoint/2010/main" val="1941381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t>Review of Timeline</a:t>
            </a:r>
          </a:p>
        </p:txBody>
      </p:sp>
      <p:sp>
        <p:nvSpPr>
          <p:cNvPr id="3" name="Content Placeholder 2"/>
          <p:cNvSpPr>
            <a:spLocks noGrp="1"/>
          </p:cNvSpPr>
          <p:nvPr>
            <p:ph idx="1"/>
          </p:nvPr>
        </p:nvSpPr>
        <p:spPr/>
        <p:txBody>
          <a:bodyPr>
            <a:normAutofit/>
          </a:bodyPr>
          <a:lstStyle/>
          <a:p>
            <a:pPr marL="0" indent="0">
              <a:buNone/>
            </a:pPr>
            <a:endParaRPr lang="en-US" sz="2100" b="1" dirty="0"/>
          </a:p>
          <a:p>
            <a:pPr marL="0" indent="0">
              <a:buNone/>
            </a:pPr>
            <a:endParaRPr lang="en-US" sz="2100" b="1"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14</a:t>
            </a:fld>
            <a:endParaRPr lang="en-US" dirty="0"/>
          </a:p>
        </p:txBody>
      </p:sp>
    </p:spTree>
    <p:extLst>
      <p:ext uri="{BB962C8B-B14F-4D97-AF65-F5344CB8AC3E}">
        <p14:creationId xmlns:p14="http://schemas.microsoft.com/office/powerpoint/2010/main" val="1289882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Data Submission Timeline</a:t>
            </a:r>
          </a:p>
        </p:txBody>
      </p:sp>
      <p:sp>
        <p:nvSpPr>
          <p:cNvPr id="4" name="Slide Number Placeholder 3"/>
          <p:cNvSpPr>
            <a:spLocks noGrp="1"/>
          </p:cNvSpPr>
          <p:nvPr>
            <p:ph type="sldNum" sz="quarter" idx="12"/>
          </p:nvPr>
        </p:nvSpPr>
        <p:spPr/>
        <p:txBody>
          <a:bodyPr/>
          <a:lstStyle/>
          <a:p>
            <a:fld id="{4CE482DC-2269-4F26-9D2A-7E44B1A4CD85}" type="slidenum">
              <a:rPr lang="en-US" smtClean="0"/>
              <a:pPr/>
              <a:t>15</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390783645"/>
              </p:ext>
            </p:extLst>
          </p:nvPr>
        </p:nvGraphicFramePr>
        <p:xfrm>
          <a:off x="1353453" y="1892587"/>
          <a:ext cx="9495693" cy="3369480"/>
        </p:xfrm>
        <a:graphic>
          <a:graphicData uri="http://schemas.openxmlformats.org/drawingml/2006/table">
            <a:tbl>
              <a:tblPr firstRow="1" bandRow="1">
                <a:tableStyleId>{72833802-FEF1-4C79-8D5D-14CF1EAF98D9}</a:tableStyleId>
              </a:tblPr>
              <a:tblGrid>
                <a:gridCol w="5987147">
                  <a:extLst>
                    <a:ext uri="{9D8B030D-6E8A-4147-A177-3AD203B41FA5}">
                      <a16:colId xmlns:a16="http://schemas.microsoft.com/office/drawing/2014/main" xmlns="" val="20000"/>
                    </a:ext>
                  </a:extLst>
                </a:gridCol>
                <a:gridCol w="1632854">
                  <a:extLst>
                    <a:ext uri="{9D8B030D-6E8A-4147-A177-3AD203B41FA5}">
                      <a16:colId xmlns:a16="http://schemas.microsoft.com/office/drawing/2014/main" xmlns="" val="20001"/>
                    </a:ext>
                  </a:extLst>
                </a:gridCol>
                <a:gridCol w="1875692">
                  <a:extLst>
                    <a:ext uri="{9D8B030D-6E8A-4147-A177-3AD203B41FA5}">
                      <a16:colId xmlns:a16="http://schemas.microsoft.com/office/drawing/2014/main" xmlns="" val="20002"/>
                    </a:ext>
                  </a:extLst>
                </a:gridCol>
              </a:tblGrid>
              <a:tr h="533688">
                <a:tc>
                  <a:txBody>
                    <a:bodyPr/>
                    <a:lstStyle/>
                    <a:p>
                      <a:r>
                        <a:rPr lang="en-US" sz="2400" dirty="0"/>
                        <a:t>Task</a:t>
                      </a:r>
                    </a:p>
                  </a:txBody>
                  <a:tcPr/>
                </a:tc>
                <a:tc>
                  <a:txBody>
                    <a:bodyPr/>
                    <a:lstStyle/>
                    <a:p>
                      <a:pPr algn="r"/>
                      <a:r>
                        <a:rPr lang="en-US" sz="2400" dirty="0"/>
                        <a:t>Start Date</a:t>
                      </a:r>
                    </a:p>
                  </a:txBody>
                  <a:tcPr/>
                </a:tc>
                <a:tc>
                  <a:txBody>
                    <a:bodyPr/>
                    <a:lstStyle/>
                    <a:p>
                      <a:pPr algn="r"/>
                      <a:r>
                        <a:rPr lang="en-US" sz="2400" dirty="0"/>
                        <a:t>End Date</a:t>
                      </a:r>
                    </a:p>
                  </a:txBody>
                  <a:tcPr/>
                </a:tc>
                <a:extLst>
                  <a:ext uri="{0D108BD9-81ED-4DB2-BD59-A6C34878D82A}">
                    <a16:rowId xmlns:a16="http://schemas.microsoft.com/office/drawing/2014/main" xmlns="" val="10000"/>
                  </a:ext>
                </a:extLst>
              </a:tr>
              <a:tr h="533688">
                <a:tc>
                  <a:txBody>
                    <a:bodyPr/>
                    <a:lstStyle/>
                    <a:p>
                      <a:r>
                        <a:rPr lang="en-US" sz="2000" dirty="0"/>
                        <a:t>Hospitals</a:t>
                      </a:r>
                      <a:r>
                        <a:rPr lang="en-US" sz="2000" baseline="0" dirty="0"/>
                        <a:t> submit Q3 2015 (if not previously submitted), Q4 2015 &amp; Q1 2016 data.</a:t>
                      </a:r>
                      <a:endParaRPr lang="en-US" sz="2000" dirty="0"/>
                    </a:p>
                  </a:txBody>
                  <a:tcPr/>
                </a:tc>
                <a:tc>
                  <a:txBody>
                    <a:bodyPr/>
                    <a:lstStyle/>
                    <a:p>
                      <a:pPr algn="r"/>
                      <a:r>
                        <a:rPr lang="en-US" sz="2000" dirty="0"/>
                        <a:t>8/2/2016</a:t>
                      </a: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2000" dirty="0"/>
                        <a:t>8/31/2016</a:t>
                      </a:r>
                    </a:p>
                  </a:txBody>
                  <a:tcPr/>
                </a:tc>
                <a:extLst>
                  <a:ext uri="{0D108BD9-81ED-4DB2-BD59-A6C34878D82A}">
                    <a16:rowId xmlns:a16="http://schemas.microsoft.com/office/drawing/2014/main" xmlns="" val="10005"/>
                  </a:ext>
                </a:extLst>
              </a:tr>
              <a:tr h="533688">
                <a:tc>
                  <a:txBody>
                    <a:bodyPr/>
                    <a:lstStyle/>
                    <a:p>
                      <a:r>
                        <a:rPr lang="en-US" sz="2000" dirty="0"/>
                        <a:t>Hospitals submit Q2 2016</a:t>
                      </a:r>
                    </a:p>
                  </a:txBody>
                  <a:tcPr/>
                </a:tc>
                <a:tc>
                  <a:txBody>
                    <a:bodyPr/>
                    <a:lstStyle/>
                    <a:p>
                      <a:pPr algn="r"/>
                      <a:r>
                        <a:rPr lang="en-US" sz="2000" dirty="0"/>
                        <a:t>9/1/2016</a:t>
                      </a: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2000" dirty="0"/>
                        <a:t>9/30/2016</a:t>
                      </a:r>
                    </a:p>
                  </a:txBody>
                  <a:tcPr/>
                </a:tc>
                <a:extLst>
                  <a:ext uri="{0D108BD9-81ED-4DB2-BD59-A6C34878D82A}">
                    <a16:rowId xmlns:a16="http://schemas.microsoft.com/office/drawing/2014/main" xmlns="" val="4157854019"/>
                  </a:ext>
                </a:extLst>
              </a:tr>
              <a:tr h="533688">
                <a:tc>
                  <a:txBody>
                    <a:bodyPr/>
                    <a:lstStyle/>
                    <a:p>
                      <a:r>
                        <a:rPr lang="en-US" sz="2000" dirty="0"/>
                        <a:t>Hospitals submit Q3</a:t>
                      </a:r>
                      <a:r>
                        <a:rPr lang="en-US" sz="2000" baseline="0" dirty="0"/>
                        <a:t> 2016</a:t>
                      </a:r>
                      <a:endParaRPr lang="en-US" sz="2000" dirty="0"/>
                    </a:p>
                  </a:txBody>
                  <a:tcPr/>
                </a:tc>
                <a:tc>
                  <a:txBody>
                    <a:bodyPr/>
                    <a:lstStyle/>
                    <a:p>
                      <a:pPr algn="r"/>
                      <a:r>
                        <a:rPr lang="en-US" sz="2000" dirty="0"/>
                        <a:t>10/1/2016</a:t>
                      </a: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2000" dirty="0"/>
                        <a:t>12/30/2016</a:t>
                      </a:r>
                    </a:p>
                  </a:txBody>
                  <a:tcPr/>
                </a:tc>
                <a:extLst>
                  <a:ext uri="{0D108BD9-81ED-4DB2-BD59-A6C34878D82A}">
                    <a16:rowId xmlns:a16="http://schemas.microsoft.com/office/drawing/2014/main" xmlns="" val="3682690851"/>
                  </a:ext>
                </a:extLst>
              </a:tr>
              <a:tr h="533688">
                <a:tc>
                  <a:txBody>
                    <a:bodyPr/>
                    <a:lstStyle/>
                    <a:p>
                      <a:r>
                        <a:rPr lang="en-US" sz="2000" dirty="0"/>
                        <a:t>Hospitals</a:t>
                      </a:r>
                      <a:r>
                        <a:rPr lang="en-US" sz="2000" baseline="0" dirty="0"/>
                        <a:t> update contact info &amp; crosswalks</a:t>
                      </a:r>
                      <a:endParaRPr lang="en-US" sz="2000" dirty="0"/>
                    </a:p>
                  </a:txBody>
                  <a:tcPr/>
                </a:tc>
                <a:tc>
                  <a:txBody>
                    <a:bodyPr/>
                    <a:lstStyle/>
                    <a:p>
                      <a:pPr algn="r"/>
                      <a:r>
                        <a:rPr lang="en-US" sz="2000" dirty="0"/>
                        <a:t>2/1/2017</a:t>
                      </a: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2000" dirty="0"/>
                        <a:t>2/28/2017</a:t>
                      </a:r>
                    </a:p>
                  </a:txBody>
                  <a:tcPr/>
                </a:tc>
                <a:extLst>
                  <a:ext uri="{0D108BD9-81ED-4DB2-BD59-A6C34878D82A}">
                    <a16:rowId xmlns:a16="http://schemas.microsoft.com/office/drawing/2014/main" xmlns="" val="756765131"/>
                  </a:ext>
                </a:extLst>
              </a:tr>
              <a:tr h="533688">
                <a:tc>
                  <a:txBody>
                    <a:bodyPr/>
                    <a:lstStyle/>
                    <a:p>
                      <a:r>
                        <a:rPr lang="en-US" sz="2000" dirty="0"/>
                        <a:t>Hospitals</a:t>
                      </a:r>
                      <a:r>
                        <a:rPr lang="en-US" sz="2000" baseline="0" dirty="0"/>
                        <a:t> submit Q4 2016</a:t>
                      </a:r>
                      <a:endParaRPr lang="en-US" sz="2000" dirty="0"/>
                    </a:p>
                  </a:txBody>
                  <a:tcPr/>
                </a:tc>
                <a:tc>
                  <a:txBody>
                    <a:bodyPr/>
                    <a:lstStyle/>
                    <a:p>
                      <a:pPr algn="r"/>
                      <a:r>
                        <a:rPr lang="en-US" sz="2000" dirty="0"/>
                        <a:t>1/1/2017</a:t>
                      </a: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2000" dirty="0"/>
                        <a:t>3/31/2017</a:t>
                      </a:r>
                    </a:p>
                  </a:txBody>
                  <a:tcPr/>
                </a:tc>
                <a:extLst>
                  <a:ext uri="{0D108BD9-81ED-4DB2-BD59-A6C34878D82A}">
                    <a16:rowId xmlns:a16="http://schemas.microsoft.com/office/drawing/2014/main" xmlns="" val="2285866400"/>
                  </a:ext>
                </a:extLst>
              </a:tr>
            </a:tbl>
          </a:graphicData>
        </a:graphic>
      </p:graphicFrame>
    </p:spTree>
    <p:extLst>
      <p:ext uri="{BB962C8B-B14F-4D97-AF65-F5344CB8AC3E}">
        <p14:creationId xmlns:p14="http://schemas.microsoft.com/office/powerpoint/2010/main" val="2077920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800" b="1"/>
              <a:t>Questions?</a:t>
            </a:r>
            <a:endParaRPr lang="en-US" sz="4800" b="1" dirty="0"/>
          </a:p>
        </p:txBody>
      </p:sp>
      <p:sp>
        <p:nvSpPr>
          <p:cNvPr id="4" name="Slide Number Placeholder 3"/>
          <p:cNvSpPr>
            <a:spLocks noGrp="1"/>
          </p:cNvSpPr>
          <p:nvPr>
            <p:ph type="sldNum" sz="quarter" idx="12"/>
          </p:nvPr>
        </p:nvSpPr>
        <p:spPr/>
        <p:txBody>
          <a:bodyPr/>
          <a:lstStyle/>
          <a:p>
            <a:fld id="{4CE482DC-2269-4F26-9D2A-7E44B1A4CD85}" type="slidenum">
              <a:rPr lang="en-US" smtClean="0"/>
              <a:pPr/>
              <a:t>16</a:t>
            </a:fld>
            <a:endParaRPr lang="en-US" dirty="0"/>
          </a:p>
        </p:txBody>
      </p:sp>
      <p:sp>
        <p:nvSpPr>
          <p:cNvPr id="2" name="Content Placeholder 1"/>
          <p:cNvSpPr>
            <a:spLocks noGrp="1"/>
          </p:cNvSpPr>
          <p:nvPr>
            <p:ph idx="1"/>
          </p:nvPr>
        </p:nvSpPr>
        <p:spPr>
          <a:xfrm>
            <a:off x="4349262" y="398584"/>
            <a:ext cx="7842738" cy="6740770"/>
          </a:xfrm>
        </p:spPr>
        <p:txBody>
          <a:bodyPr>
            <a:normAutofit/>
          </a:bodyPr>
          <a:lstStyle/>
          <a:p>
            <a:pPr marL="0" lvl="0" indent="0">
              <a:lnSpc>
                <a:spcPct val="120000"/>
              </a:lnSpc>
              <a:spcBef>
                <a:spcPts val="0"/>
              </a:spcBef>
              <a:spcAft>
                <a:spcPts val="0"/>
              </a:spcAft>
              <a:buNone/>
            </a:pPr>
            <a:r>
              <a:rPr lang="en-US" b="1" dirty="0"/>
              <a:t>Will the presentation be available afterwards?</a:t>
            </a:r>
            <a:endParaRPr lang="en-US" dirty="0"/>
          </a:p>
          <a:p>
            <a:pPr marL="0" indent="0">
              <a:lnSpc>
                <a:spcPct val="120000"/>
              </a:lnSpc>
              <a:spcBef>
                <a:spcPts val="0"/>
              </a:spcBef>
              <a:spcAft>
                <a:spcPts val="0"/>
              </a:spcAft>
              <a:buNone/>
            </a:pPr>
            <a:r>
              <a:rPr lang="en-US" dirty="0"/>
              <a:t>Yes. The presentation will be posted to the MHDO Website. We will email a link to all participants as soon as the presentation is available. </a:t>
            </a:r>
          </a:p>
          <a:p>
            <a:pPr marL="0" indent="0">
              <a:lnSpc>
                <a:spcPct val="120000"/>
              </a:lnSpc>
              <a:spcBef>
                <a:spcPts val="0"/>
              </a:spcBef>
              <a:spcAft>
                <a:spcPts val="0"/>
              </a:spcAft>
              <a:buNone/>
            </a:pPr>
            <a:endParaRPr lang="en-US" b="1" dirty="0"/>
          </a:p>
          <a:p>
            <a:pPr marL="0" lvl="0" indent="0">
              <a:lnSpc>
                <a:spcPct val="120000"/>
              </a:lnSpc>
              <a:spcBef>
                <a:spcPts val="0"/>
              </a:spcBef>
              <a:spcAft>
                <a:spcPts val="0"/>
              </a:spcAft>
              <a:buNone/>
            </a:pPr>
            <a:endParaRPr lang="en-US" b="1"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8927358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123" y="2478808"/>
            <a:ext cx="3676919" cy="3664490"/>
          </a:xfrm>
        </p:spPr>
        <p:txBody>
          <a:bodyPr>
            <a:noAutofit/>
          </a:bodyPr>
          <a:lstStyle/>
          <a:p>
            <a:r>
              <a:rPr lang="en-US" sz="2000" b="1" dirty="0"/>
              <a:t>Portal Help Desk</a:t>
            </a:r>
            <a:r>
              <a:rPr lang="en-US" sz="2000" dirty="0"/>
              <a:t/>
            </a:r>
            <a:br>
              <a:rPr lang="en-US" sz="2000" dirty="0"/>
            </a:br>
            <a:r>
              <a:rPr lang="en-US" sz="2000" dirty="0"/>
              <a:t/>
            </a:r>
            <a:br>
              <a:rPr lang="en-US" sz="2000" dirty="0"/>
            </a:br>
            <a:r>
              <a:rPr lang="en-US" sz="2000" dirty="0"/>
              <a:t>Email: mhdohelp@norc.org</a:t>
            </a:r>
            <a:br>
              <a:rPr lang="en-US" sz="2000" dirty="0"/>
            </a:br>
            <a:r>
              <a:rPr lang="en-US" sz="2000" dirty="0"/>
              <a:t>Toll-Free Phone Number:  (866) 315-7125</a:t>
            </a:r>
            <a:br>
              <a:rPr lang="en-US" sz="2000" dirty="0"/>
            </a:br>
            <a:r>
              <a:rPr lang="en-US" sz="2000" dirty="0"/>
              <a:t>Available:	8:00 AM – 5:00 PM EDT, Monday – Friday</a:t>
            </a:r>
            <a:br>
              <a:rPr lang="en-US" sz="2000" dirty="0"/>
            </a:br>
            <a:r>
              <a:rPr lang="en-US" sz="2000" dirty="0"/>
              <a:t/>
            </a:r>
            <a:br>
              <a:rPr lang="en-US" sz="2000" dirty="0"/>
            </a:br>
            <a:r>
              <a:rPr lang="en-US" sz="2000" b="1" dirty="0"/>
              <a:t>Compliance Help</a:t>
            </a:r>
            <a:r>
              <a:rPr lang="en-US" sz="2000" dirty="0"/>
              <a:t/>
            </a:r>
            <a:br>
              <a:rPr lang="en-US" sz="2000" dirty="0"/>
            </a:br>
            <a:r>
              <a:rPr lang="en-US" sz="2000" dirty="0"/>
              <a:t/>
            </a:r>
            <a:br>
              <a:rPr lang="en-US" sz="2000" dirty="0"/>
            </a:br>
            <a:r>
              <a:rPr lang="en-US" sz="2000" dirty="0"/>
              <a:t>Contact:	Kimberly Wing, Compliance Officer, Maine Health Data Organization</a:t>
            </a:r>
            <a:br>
              <a:rPr lang="en-US" sz="2000" dirty="0"/>
            </a:br>
            <a:r>
              <a:rPr lang="en-US" sz="2000" dirty="0"/>
              <a:t>Email: kimberly.wing@maine.gov</a:t>
            </a:r>
            <a:br>
              <a:rPr lang="en-US" sz="2000" dirty="0"/>
            </a:br>
            <a:r>
              <a:rPr lang="en-US" sz="2000" dirty="0"/>
              <a:t>Phone Number: (207) 287-2296</a:t>
            </a:r>
            <a:br>
              <a:rPr lang="en-US" sz="2000" dirty="0"/>
            </a:br>
            <a:r>
              <a:rPr lang="en-US" sz="2000" dirty="0"/>
              <a:t/>
            </a:r>
            <a:br>
              <a:rPr lang="en-US" sz="2000" dirty="0"/>
            </a:br>
            <a:r>
              <a:rPr lang="en-US" sz="2000" b="1" dirty="0"/>
              <a:t>MHDO Website – </a:t>
            </a:r>
            <a:br>
              <a:rPr lang="en-US" sz="2000" b="1" dirty="0"/>
            </a:br>
            <a:r>
              <a:rPr lang="en-US" sz="2000" b="1" dirty="0"/>
              <a:t>Hospital Data Submitter Page</a:t>
            </a:r>
            <a:br>
              <a:rPr lang="en-US" sz="2000" b="1" dirty="0"/>
            </a:br>
            <a:r>
              <a:rPr lang="en-US" sz="2000" dirty="0"/>
              <a:t/>
            </a:r>
            <a:br>
              <a:rPr lang="en-US" sz="2000" dirty="0"/>
            </a:br>
            <a:r>
              <a:rPr lang="en-US" sz="2000" dirty="0"/>
              <a:t>https://mhdo.maine.gov/hosp_data_submitters.htm</a:t>
            </a:r>
            <a:br>
              <a:rPr lang="en-US" sz="2000" dirty="0"/>
            </a:br>
            <a:endParaRPr lang="en-US" sz="2000" dirty="0"/>
          </a:p>
        </p:txBody>
      </p:sp>
      <p:pic>
        <p:nvPicPr>
          <p:cNvPr id="5" name="Content Placeholder 4"/>
          <p:cNvPicPr>
            <a:picLocks noGrp="1" noChangeAspect="1"/>
          </p:cNvPicPr>
          <p:nvPr>
            <p:ph idx="1"/>
          </p:nvPr>
        </p:nvPicPr>
        <p:blipFill>
          <a:blip r:embed="rId3"/>
          <a:stretch>
            <a:fillRect/>
          </a:stretch>
        </p:blipFill>
        <p:spPr>
          <a:xfrm>
            <a:off x="5516675" y="4707870"/>
            <a:ext cx="4769809" cy="1435429"/>
          </a:xfrm>
          <a:prstGeom prst="rect">
            <a:avLst/>
          </a:prstGeom>
        </p:spPr>
      </p:pic>
      <p:sp>
        <p:nvSpPr>
          <p:cNvPr id="4" name="Text Placeholder 3"/>
          <p:cNvSpPr>
            <a:spLocks noGrp="1"/>
          </p:cNvSpPr>
          <p:nvPr>
            <p:ph type="body" sz="half" idx="2"/>
          </p:nvPr>
        </p:nvSpPr>
        <p:spPr>
          <a:xfrm>
            <a:off x="17586" y="5477739"/>
            <a:ext cx="3969994" cy="1331119"/>
          </a:xfrm>
        </p:spPr>
        <p:txBody>
          <a:bodyPr/>
          <a:lstStyle/>
          <a:p>
            <a:r>
              <a:rPr lang="en-US" sz="2200" dirty="0"/>
              <a:t/>
            </a:r>
            <a:br>
              <a:rPr lang="en-US" sz="2200" dirty="0"/>
            </a:br>
            <a:endParaRPr lang="en-US" sz="2200" dirty="0">
              <a:solidFill>
                <a:srgbClr val="FF0000"/>
              </a:solidFill>
            </a:endParaRPr>
          </a:p>
        </p:txBody>
      </p:sp>
      <p:pic>
        <p:nvPicPr>
          <p:cNvPr id="6" name="Picture 5"/>
          <p:cNvPicPr>
            <a:picLocks noChangeAspect="1"/>
          </p:cNvPicPr>
          <p:nvPr/>
        </p:nvPicPr>
        <p:blipFill>
          <a:blip r:embed="rId4"/>
          <a:stretch>
            <a:fillRect/>
          </a:stretch>
        </p:blipFill>
        <p:spPr>
          <a:xfrm>
            <a:off x="5516675" y="734096"/>
            <a:ext cx="3571875" cy="3733800"/>
          </a:xfrm>
          <a:prstGeom prst="rect">
            <a:avLst/>
          </a:prstGeom>
        </p:spPr>
      </p:pic>
    </p:spTree>
    <p:extLst>
      <p:ext uri="{BB962C8B-B14F-4D97-AF65-F5344CB8AC3E}">
        <p14:creationId xmlns:p14="http://schemas.microsoft.com/office/powerpoint/2010/main" val="2709971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a:xfrm>
            <a:off x="2977662" y="1992517"/>
            <a:ext cx="9214338" cy="3829279"/>
          </a:xfrm>
        </p:spPr>
        <p:txBody>
          <a:bodyPr numCol="2">
            <a:noAutofit/>
          </a:bodyPr>
          <a:lstStyle/>
          <a:p>
            <a:pPr marL="0" indent="0">
              <a:buNone/>
            </a:pPr>
            <a:r>
              <a:rPr lang="en-US" sz="2600" dirty="0"/>
              <a:t>Welcome &amp; Updates</a:t>
            </a:r>
            <a:br>
              <a:rPr lang="en-US" sz="2600" dirty="0"/>
            </a:br>
            <a:r>
              <a:rPr lang="en-US" sz="2300" dirty="0">
                <a:solidFill>
                  <a:schemeClr val="tx1">
                    <a:lumMod val="50000"/>
                    <a:lumOff val="50000"/>
                  </a:schemeClr>
                </a:solidFill>
              </a:rPr>
              <a:t>5 minutes</a:t>
            </a:r>
          </a:p>
          <a:p>
            <a:pPr marL="0" indent="0">
              <a:buNone/>
            </a:pPr>
            <a:r>
              <a:rPr lang="en-US" sz="2600" dirty="0">
                <a:solidFill>
                  <a:schemeClr val="tx1">
                    <a:lumMod val="75000"/>
                    <a:lumOff val="25000"/>
                  </a:schemeClr>
                </a:solidFill>
              </a:rPr>
              <a:t>Testing Summary</a:t>
            </a:r>
            <a:br>
              <a:rPr lang="en-US" sz="2600" dirty="0">
                <a:solidFill>
                  <a:schemeClr val="tx1">
                    <a:lumMod val="75000"/>
                    <a:lumOff val="25000"/>
                  </a:schemeClr>
                </a:solidFill>
              </a:rPr>
            </a:br>
            <a:r>
              <a:rPr lang="en-US" sz="2300" dirty="0">
                <a:solidFill>
                  <a:schemeClr val="tx1">
                    <a:lumMod val="50000"/>
                    <a:lumOff val="50000"/>
                  </a:schemeClr>
                </a:solidFill>
              </a:rPr>
              <a:t>5 minutes</a:t>
            </a:r>
          </a:p>
          <a:p>
            <a:pPr marL="0" indent="0">
              <a:lnSpc>
                <a:spcPct val="100000"/>
              </a:lnSpc>
              <a:spcBef>
                <a:spcPts val="600"/>
              </a:spcBef>
              <a:buNone/>
            </a:pPr>
            <a:r>
              <a:rPr lang="en-US" sz="2600" dirty="0"/>
              <a:t>Payer and LOS Crosswalks</a:t>
            </a:r>
          </a:p>
          <a:p>
            <a:pPr marL="0" indent="0">
              <a:lnSpc>
                <a:spcPct val="100000"/>
              </a:lnSpc>
              <a:spcBef>
                <a:spcPts val="0"/>
              </a:spcBef>
              <a:buNone/>
            </a:pPr>
            <a:r>
              <a:rPr lang="en-US" sz="2300" dirty="0">
                <a:solidFill>
                  <a:schemeClr val="tx1">
                    <a:lumMod val="50000"/>
                    <a:lumOff val="50000"/>
                  </a:schemeClr>
                </a:solidFill>
              </a:rPr>
              <a:t>5 minutes</a:t>
            </a:r>
          </a:p>
          <a:p>
            <a:pPr marL="0" indent="0">
              <a:buNone/>
            </a:pPr>
            <a:r>
              <a:rPr lang="en-US" sz="2600" dirty="0"/>
              <a:t>Validation Updates</a:t>
            </a:r>
          </a:p>
          <a:p>
            <a:pPr marL="0" indent="0">
              <a:spcBef>
                <a:spcPts val="0"/>
              </a:spcBef>
              <a:buNone/>
            </a:pPr>
            <a:r>
              <a:rPr lang="en-US" sz="2300" dirty="0">
                <a:solidFill>
                  <a:schemeClr val="tx1">
                    <a:lumMod val="50000"/>
                    <a:lumOff val="50000"/>
                  </a:schemeClr>
                </a:solidFill>
              </a:rPr>
              <a:t>5 minutes</a:t>
            </a:r>
          </a:p>
          <a:p>
            <a:pPr marL="0" indent="0">
              <a:buNone/>
            </a:pPr>
            <a:r>
              <a:rPr lang="en-US" sz="2600" dirty="0"/>
              <a:t>Portal Demo</a:t>
            </a:r>
          </a:p>
          <a:p>
            <a:pPr marL="0" indent="0">
              <a:spcBef>
                <a:spcPts val="0"/>
              </a:spcBef>
              <a:buNone/>
            </a:pPr>
            <a:r>
              <a:rPr lang="en-US" sz="2300" dirty="0">
                <a:solidFill>
                  <a:schemeClr val="tx1">
                    <a:lumMod val="50000"/>
                    <a:lumOff val="50000"/>
                  </a:schemeClr>
                </a:solidFill>
              </a:rPr>
              <a:t>30 minutes</a:t>
            </a:r>
          </a:p>
          <a:p>
            <a:pPr marL="0" indent="0">
              <a:buNone/>
            </a:pPr>
            <a:r>
              <a:rPr lang="en-US" sz="2600" dirty="0"/>
              <a:t>Review of Timeline</a:t>
            </a:r>
            <a:br>
              <a:rPr lang="en-US" sz="2600" dirty="0"/>
            </a:br>
            <a:r>
              <a:rPr lang="en-US" sz="2300" dirty="0">
                <a:solidFill>
                  <a:schemeClr val="tx1">
                    <a:lumMod val="50000"/>
                    <a:lumOff val="50000"/>
                  </a:schemeClr>
                </a:solidFill>
              </a:rPr>
              <a:t>5 minutes</a:t>
            </a:r>
          </a:p>
          <a:p>
            <a:pPr marL="0" indent="0">
              <a:buNone/>
            </a:pPr>
            <a:r>
              <a:rPr lang="en-US" sz="2600" dirty="0">
                <a:solidFill>
                  <a:schemeClr val="tx1">
                    <a:lumMod val="75000"/>
                    <a:lumOff val="25000"/>
                  </a:schemeClr>
                </a:solidFill>
              </a:rPr>
              <a:t>Closing and Questions </a:t>
            </a:r>
            <a:br>
              <a:rPr lang="en-US" sz="2600" dirty="0">
                <a:solidFill>
                  <a:schemeClr val="tx1">
                    <a:lumMod val="75000"/>
                    <a:lumOff val="25000"/>
                  </a:schemeClr>
                </a:solidFill>
              </a:rPr>
            </a:br>
            <a:r>
              <a:rPr lang="en-US" sz="2300" dirty="0">
                <a:solidFill>
                  <a:schemeClr val="tx1">
                    <a:lumMod val="50000"/>
                    <a:lumOff val="50000"/>
                  </a:schemeClr>
                </a:solidFill>
              </a:rPr>
              <a:t>5 minutes</a:t>
            </a:r>
          </a:p>
        </p:txBody>
      </p:sp>
      <p:sp>
        <p:nvSpPr>
          <p:cNvPr id="4" name="Slide Number Placeholder 3"/>
          <p:cNvSpPr>
            <a:spLocks noGrp="1"/>
          </p:cNvSpPr>
          <p:nvPr>
            <p:ph type="sldNum" sz="quarter" idx="12"/>
          </p:nvPr>
        </p:nvSpPr>
        <p:spPr/>
        <p:txBody>
          <a:bodyPr/>
          <a:lstStyle/>
          <a:p>
            <a:fld id="{4CE482DC-2269-4F26-9D2A-7E44B1A4CD85}" type="slidenum">
              <a:rPr lang="en-US" smtClean="0"/>
              <a:t>2</a:t>
            </a:fld>
            <a:endParaRPr lang="en-US" dirty="0"/>
          </a:p>
        </p:txBody>
      </p:sp>
      <p:pic>
        <p:nvPicPr>
          <p:cNvPr id="10" name="Picture 9"/>
          <p:cNvPicPr>
            <a:picLocks noChangeAspect="1"/>
          </p:cNvPicPr>
          <p:nvPr/>
        </p:nvPicPr>
        <p:blipFill rotWithShape="1">
          <a:blip r:embed="rId3">
            <a:duotone>
              <a:prstClr val="black"/>
              <a:schemeClr val="accent5">
                <a:tint val="45000"/>
                <a:satMod val="400000"/>
              </a:schemeClr>
            </a:duotone>
          </a:blip>
          <a:srcRect l="25694" r="65601"/>
          <a:stretch/>
        </p:blipFill>
        <p:spPr>
          <a:xfrm>
            <a:off x="1227730" y="1992517"/>
            <a:ext cx="1237707" cy="1073289"/>
          </a:xfrm>
          <a:prstGeom prst="rect">
            <a:avLst/>
          </a:prstGeom>
        </p:spPr>
      </p:pic>
    </p:spTree>
    <p:extLst>
      <p:ext uri="{BB962C8B-B14F-4D97-AF65-F5344CB8AC3E}">
        <p14:creationId xmlns:p14="http://schemas.microsoft.com/office/powerpoint/2010/main" val="2542654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Welcome and Updates</a:t>
            </a:r>
          </a:p>
        </p:txBody>
      </p:sp>
      <p:sp>
        <p:nvSpPr>
          <p:cNvPr id="3" name="Content Placeholder 2"/>
          <p:cNvSpPr>
            <a:spLocks noGrp="1"/>
          </p:cNvSpPr>
          <p:nvPr>
            <p:ph idx="1"/>
          </p:nvPr>
        </p:nvSpPr>
        <p:spPr/>
        <p:txBody>
          <a:bodyPr>
            <a:normAutofit/>
          </a:bodyPr>
          <a:lstStyle/>
          <a:p>
            <a:pPr marL="0" indent="0">
              <a:buNone/>
            </a:pPr>
            <a:r>
              <a:rPr lang="en-US" sz="3200" b="1" dirty="0"/>
              <a:t>Go Live – Tuesday, August 2</a:t>
            </a:r>
            <a:r>
              <a:rPr lang="en-US" sz="3200" b="1" baseline="30000" dirty="0"/>
              <a:t>nd</a:t>
            </a:r>
            <a:endParaRPr lang="en-US" sz="3200" b="1" dirty="0"/>
          </a:p>
          <a:p>
            <a:pPr marL="0" indent="0">
              <a:buNone/>
            </a:pPr>
            <a:endParaRPr lang="en-US" sz="2100" b="1" dirty="0"/>
          </a:p>
          <a:p>
            <a:pPr marL="0" indent="0">
              <a:buNone/>
            </a:pPr>
            <a:endParaRPr lang="en-US" sz="2100" b="1"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3</a:t>
            </a:fld>
            <a:endParaRPr lang="en-US" dirty="0"/>
          </a:p>
        </p:txBody>
      </p:sp>
      <p:sp>
        <p:nvSpPr>
          <p:cNvPr id="6" name="Text Placeholder 5"/>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2448471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594359"/>
            <a:ext cx="4149969" cy="2286000"/>
          </a:xfrm>
        </p:spPr>
        <p:txBody>
          <a:bodyPr>
            <a:normAutofit/>
          </a:bodyPr>
          <a:lstStyle/>
          <a:p>
            <a:pPr algn="ctr"/>
            <a:r>
              <a:rPr lang="en-US" sz="4800" b="1" dirty="0"/>
              <a:t>Testing Summary</a:t>
            </a:r>
          </a:p>
        </p:txBody>
      </p:sp>
      <p:sp>
        <p:nvSpPr>
          <p:cNvPr id="4" name="Slide Number Placeholder 3"/>
          <p:cNvSpPr>
            <a:spLocks noGrp="1"/>
          </p:cNvSpPr>
          <p:nvPr>
            <p:ph type="sldNum" sz="quarter" idx="12"/>
          </p:nvPr>
        </p:nvSpPr>
        <p:spPr/>
        <p:txBody>
          <a:bodyPr/>
          <a:lstStyle/>
          <a:p>
            <a:fld id="{4CE482DC-2269-4F26-9D2A-7E44B1A4CD85}" type="slidenum">
              <a:rPr lang="en-US" smtClean="0"/>
              <a:pPr/>
              <a:t>4</a:t>
            </a:fld>
            <a:endParaRPr lang="en-US" dirty="0"/>
          </a:p>
        </p:txBody>
      </p:sp>
      <p:sp>
        <p:nvSpPr>
          <p:cNvPr id="6" name="Content Placeholder 2"/>
          <p:cNvSpPr>
            <a:spLocks noGrp="1"/>
          </p:cNvSpPr>
          <p:nvPr>
            <p:ph idx="1"/>
          </p:nvPr>
        </p:nvSpPr>
        <p:spPr>
          <a:xfrm>
            <a:off x="4800600" y="731520"/>
            <a:ext cx="6492240" cy="5257800"/>
          </a:xfrm>
        </p:spPr>
        <p:txBody>
          <a:bodyPr>
            <a:normAutofit fontScale="77500" lnSpcReduction="20000"/>
          </a:bodyPr>
          <a:lstStyle/>
          <a:p>
            <a:pPr marL="0" indent="0">
              <a:buNone/>
            </a:pPr>
            <a:r>
              <a:rPr lang="en-US" sz="3000" dirty="0"/>
              <a:t>Outcomes of Final Phase of Testing</a:t>
            </a:r>
          </a:p>
          <a:p>
            <a:pPr marL="514350" indent="-514350" fontAlgn="t">
              <a:lnSpc>
                <a:spcPct val="100000"/>
              </a:lnSpc>
              <a:buFont typeface="+mj-lt"/>
              <a:buAutoNum type="arabicPeriod"/>
            </a:pPr>
            <a:r>
              <a:rPr lang="en-US" sz="3000" dirty="0"/>
              <a:t>Over 150 files submitted </a:t>
            </a:r>
          </a:p>
          <a:p>
            <a:pPr marL="514350" indent="-514350" fontAlgn="t">
              <a:lnSpc>
                <a:spcPct val="100000"/>
              </a:lnSpc>
              <a:buFont typeface="+mj-lt"/>
              <a:buAutoNum type="arabicPeriod"/>
            </a:pPr>
            <a:r>
              <a:rPr lang="en-US" sz="3000" dirty="0"/>
              <a:t>75% passed structural validation</a:t>
            </a:r>
          </a:p>
          <a:p>
            <a:pPr marL="514350" indent="-514350" fontAlgn="t">
              <a:lnSpc>
                <a:spcPct val="100000"/>
              </a:lnSpc>
              <a:buFont typeface="+mj-lt"/>
              <a:buAutoNum type="arabicPeriod"/>
            </a:pPr>
            <a:r>
              <a:rPr lang="en-US" sz="3000" dirty="0"/>
              <a:t>Issues that failed were in the following categories:</a:t>
            </a:r>
          </a:p>
          <a:p>
            <a:pPr marL="806958" lvl="1" indent="-514350" fontAlgn="t">
              <a:lnSpc>
                <a:spcPct val="100000"/>
              </a:lnSpc>
              <a:buFont typeface="+mj-lt"/>
              <a:buAutoNum type="alphaLcParenR"/>
            </a:pPr>
            <a:r>
              <a:rPr lang="en-US" sz="2800" dirty="0"/>
              <a:t>Issues with payer or LOS crosswalks</a:t>
            </a:r>
          </a:p>
          <a:p>
            <a:pPr marL="806958" lvl="1" indent="-514350" fontAlgn="t">
              <a:lnSpc>
                <a:spcPct val="100000"/>
              </a:lnSpc>
              <a:buFont typeface="+mj-lt"/>
              <a:buAutoNum type="alphaLcParenR"/>
            </a:pPr>
            <a:r>
              <a:rPr lang="en-US" sz="2800" dirty="0"/>
              <a:t>Zero filled date fields</a:t>
            </a:r>
          </a:p>
          <a:p>
            <a:pPr marL="806958" lvl="1" indent="-514350" fontAlgn="t">
              <a:lnSpc>
                <a:spcPct val="100000"/>
              </a:lnSpc>
              <a:buFont typeface="+mj-lt"/>
              <a:buAutoNum type="alphaLcParenR"/>
            </a:pPr>
            <a:r>
              <a:rPr lang="en-US" sz="2800" dirty="0"/>
              <a:t>Low population rates and minor code list errors</a:t>
            </a:r>
          </a:p>
          <a:p>
            <a:pPr marL="514350" indent="-514350" fontAlgn="t">
              <a:lnSpc>
                <a:spcPct val="100000"/>
              </a:lnSpc>
              <a:buFont typeface="+mj-lt"/>
              <a:buAutoNum type="arabicPeriod"/>
            </a:pPr>
            <a:r>
              <a:rPr lang="en-US" sz="3000" dirty="0"/>
              <a:t>Submitters can solve majority of issues with overrides.</a:t>
            </a:r>
          </a:p>
          <a:p>
            <a:pPr marL="514350" indent="-514350" fontAlgn="t">
              <a:lnSpc>
                <a:spcPct val="100000"/>
              </a:lnSpc>
              <a:buFont typeface="+mj-lt"/>
              <a:buAutoNum type="arabicPeriod"/>
            </a:pPr>
            <a:r>
              <a:rPr lang="en-US" sz="3000" dirty="0"/>
              <a:t>A few hospitals had a large number of validation issues during testing. We have been working with them directly.</a:t>
            </a:r>
          </a:p>
          <a:p>
            <a:pPr marL="514350" indent="-514350" fontAlgn="t">
              <a:lnSpc>
                <a:spcPct val="100000"/>
              </a:lnSpc>
              <a:buFont typeface="+mj-lt"/>
              <a:buAutoNum type="arabicPeriod"/>
            </a:pPr>
            <a:r>
              <a:rPr lang="en-US" sz="3000" dirty="0"/>
              <a:t>Summary of revisions we made to validations as result of final phase of testing.</a:t>
            </a:r>
          </a:p>
        </p:txBody>
      </p:sp>
    </p:spTree>
    <p:extLst>
      <p:ext uri="{BB962C8B-B14F-4D97-AF65-F5344CB8AC3E}">
        <p14:creationId xmlns:p14="http://schemas.microsoft.com/office/powerpoint/2010/main" val="1755273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594359"/>
            <a:ext cx="4149969" cy="2286000"/>
          </a:xfrm>
        </p:spPr>
        <p:txBody>
          <a:bodyPr>
            <a:normAutofit/>
          </a:bodyPr>
          <a:lstStyle/>
          <a:p>
            <a:pPr algn="ctr"/>
            <a:r>
              <a:rPr lang="en-US" sz="4800" b="1" dirty="0"/>
              <a:t>Crosswalks for Validation</a:t>
            </a:r>
          </a:p>
        </p:txBody>
      </p:sp>
      <p:sp>
        <p:nvSpPr>
          <p:cNvPr id="4" name="Slide Number Placeholder 3"/>
          <p:cNvSpPr>
            <a:spLocks noGrp="1"/>
          </p:cNvSpPr>
          <p:nvPr>
            <p:ph type="sldNum" sz="quarter" idx="12"/>
          </p:nvPr>
        </p:nvSpPr>
        <p:spPr/>
        <p:txBody>
          <a:bodyPr/>
          <a:lstStyle/>
          <a:p>
            <a:fld id="{4CE482DC-2269-4F26-9D2A-7E44B1A4CD85}" type="slidenum">
              <a:rPr lang="en-US" smtClean="0"/>
              <a:pPr/>
              <a:t>5</a:t>
            </a:fld>
            <a:endParaRPr lang="en-US" dirty="0"/>
          </a:p>
        </p:txBody>
      </p:sp>
      <p:sp>
        <p:nvSpPr>
          <p:cNvPr id="6" name="Content Placeholder 2"/>
          <p:cNvSpPr>
            <a:spLocks noGrp="1"/>
          </p:cNvSpPr>
          <p:nvPr>
            <p:ph idx="1"/>
          </p:nvPr>
        </p:nvSpPr>
        <p:spPr>
          <a:xfrm>
            <a:off x="4800600" y="731520"/>
            <a:ext cx="6492240" cy="5257800"/>
          </a:xfrm>
        </p:spPr>
        <p:txBody>
          <a:bodyPr/>
          <a:lstStyle/>
          <a:p>
            <a:pPr marL="0" indent="0" fontAlgn="t">
              <a:buNone/>
            </a:pPr>
            <a:r>
              <a:rPr lang="en-US" sz="2800" dirty="0"/>
              <a:t>Payer Crosswalks (required) – Needed for the validation of Payer ID and Payer Name in both Inpatient and Outpatient files</a:t>
            </a:r>
          </a:p>
          <a:p>
            <a:pPr marL="0" indent="0" fontAlgn="t">
              <a:buNone/>
            </a:pPr>
            <a:r>
              <a:rPr lang="en-US" sz="2800" dirty="0"/>
              <a:t>Location of Service Crosswalk (situational) – Needed for the validation of Location of Service in Outpatient files</a:t>
            </a:r>
          </a:p>
        </p:txBody>
      </p:sp>
    </p:spTree>
    <p:extLst>
      <p:ext uri="{BB962C8B-B14F-4D97-AF65-F5344CB8AC3E}">
        <p14:creationId xmlns:p14="http://schemas.microsoft.com/office/powerpoint/2010/main" val="443106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Payer Crosswalk</a:t>
            </a:r>
            <a:endParaRPr lang="en-US" dirty="0"/>
          </a:p>
        </p:txBody>
      </p:sp>
      <p:sp>
        <p:nvSpPr>
          <p:cNvPr id="3" name="Content Placeholder 2"/>
          <p:cNvSpPr>
            <a:spLocks noGrp="1"/>
          </p:cNvSpPr>
          <p:nvPr>
            <p:ph idx="1"/>
          </p:nvPr>
        </p:nvSpPr>
        <p:spPr/>
        <p:txBody>
          <a:bodyPr>
            <a:normAutofit/>
          </a:bodyPr>
          <a:lstStyle/>
          <a:p>
            <a:pPr marL="0" indent="0">
              <a:buNone/>
            </a:pPr>
            <a:r>
              <a:rPr lang="en-US" dirty="0"/>
              <a:t>Required to pass validation for Payer Fields in Inpatient and Outpatient data:</a:t>
            </a:r>
          </a:p>
          <a:p>
            <a:pPr>
              <a:buFont typeface="Wingdings" panose="05000000000000000000" pitchFamily="2" charset="2"/>
              <a:buChar char="§"/>
            </a:pPr>
            <a:r>
              <a:rPr lang="en-US" dirty="0"/>
              <a:t>IP3004 Payer Identification Number</a:t>
            </a:r>
          </a:p>
          <a:p>
            <a:pPr>
              <a:buFont typeface="Wingdings" panose="05000000000000000000" pitchFamily="2" charset="2"/>
              <a:buChar char="§"/>
            </a:pPr>
            <a:r>
              <a:rPr lang="en-US" dirty="0"/>
              <a:t>IP3006 Payer Name</a:t>
            </a:r>
          </a:p>
          <a:p>
            <a:pPr>
              <a:buFont typeface="Wingdings" panose="05000000000000000000" pitchFamily="2" charset="2"/>
              <a:buChar char="§"/>
            </a:pPr>
            <a:r>
              <a:rPr lang="en-US" dirty="0"/>
              <a:t>OP3004 Payer Identification Number </a:t>
            </a:r>
          </a:p>
          <a:p>
            <a:pPr>
              <a:buFont typeface="Wingdings" panose="05000000000000000000" pitchFamily="2" charset="2"/>
              <a:buChar char="§"/>
            </a:pPr>
            <a:r>
              <a:rPr lang="en-US" dirty="0"/>
              <a:t>OP3006 Payer Name</a:t>
            </a:r>
          </a:p>
          <a:p>
            <a:pPr>
              <a:buFont typeface="Wingdings" panose="05000000000000000000" pitchFamily="2" charset="2"/>
              <a:buChar char="§"/>
            </a:pPr>
            <a:endParaRPr lang="en-US" dirty="0"/>
          </a:p>
        </p:txBody>
      </p:sp>
      <p:sp>
        <p:nvSpPr>
          <p:cNvPr id="4" name="Slide Number Placeholder 3"/>
          <p:cNvSpPr>
            <a:spLocks noGrp="1"/>
          </p:cNvSpPr>
          <p:nvPr>
            <p:ph type="sldNum" sz="quarter" idx="12"/>
          </p:nvPr>
        </p:nvSpPr>
        <p:spPr/>
        <p:txBody>
          <a:bodyPr/>
          <a:lstStyle/>
          <a:p>
            <a:fld id="{4CE482DC-2269-4F26-9D2A-7E44B1A4CD85}" type="slidenum">
              <a:rPr lang="en-US" smtClean="0"/>
              <a:pPr/>
              <a:t>6</a:t>
            </a:fld>
            <a:endParaRPr lang="en-US" dirty="0"/>
          </a:p>
        </p:txBody>
      </p:sp>
    </p:spTree>
    <p:extLst>
      <p:ext uri="{BB962C8B-B14F-4D97-AF65-F5344CB8AC3E}">
        <p14:creationId xmlns:p14="http://schemas.microsoft.com/office/powerpoint/2010/main" val="3849050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LOS Crosswalk</a:t>
            </a:r>
            <a:endParaRPr lang="en-US" dirty="0"/>
          </a:p>
        </p:txBody>
      </p:sp>
      <p:sp>
        <p:nvSpPr>
          <p:cNvPr id="3" name="Content Placeholder 2"/>
          <p:cNvSpPr>
            <a:spLocks noGrp="1"/>
          </p:cNvSpPr>
          <p:nvPr>
            <p:ph idx="1"/>
          </p:nvPr>
        </p:nvSpPr>
        <p:spPr/>
        <p:txBody>
          <a:bodyPr>
            <a:normAutofit/>
          </a:bodyPr>
          <a:lstStyle/>
          <a:p>
            <a:r>
              <a:rPr lang="en-US" dirty="0"/>
              <a:t>Situationally required to pass validation on Location of Service (LOS) field in Outpatient data:</a:t>
            </a:r>
          </a:p>
          <a:p>
            <a:pPr>
              <a:buFont typeface="Wingdings" panose="05000000000000000000" pitchFamily="2" charset="2"/>
              <a:buChar char="§"/>
            </a:pPr>
            <a:r>
              <a:rPr lang="en-US" dirty="0"/>
              <a:t>OP4005 Location of Service: To be used by those facilities that wish to report physician office/clinic data on the same file as facility data.</a:t>
            </a:r>
          </a:p>
          <a:p>
            <a:endParaRPr lang="en-US" dirty="0"/>
          </a:p>
        </p:txBody>
      </p:sp>
      <p:sp>
        <p:nvSpPr>
          <p:cNvPr id="4" name="Slide Number Placeholder 3"/>
          <p:cNvSpPr>
            <a:spLocks noGrp="1"/>
          </p:cNvSpPr>
          <p:nvPr>
            <p:ph type="sldNum" sz="quarter" idx="12"/>
          </p:nvPr>
        </p:nvSpPr>
        <p:spPr/>
        <p:txBody>
          <a:bodyPr/>
          <a:lstStyle/>
          <a:p>
            <a:fld id="{4CE482DC-2269-4F26-9D2A-7E44B1A4CD85}" type="slidenum">
              <a:rPr lang="en-US" smtClean="0"/>
              <a:pPr/>
              <a:t>7</a:t>
            </a:fld>
            <a:endParaRPr lang="en-US" dirty="0"/>
          </a:p>
        </p:txBody>
      </p:sp>
    </p:spTree>
    <p:extLst>
      <p:ext uri="{BB962C8B-B14F-4D97-AF65-F5344CB8AC3E}">
        <p14:creationId xmlns:p14="http://schemas.microsoft.com/office/powerpoint/2010/main" val="583339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Requirements</a:t>
            </a:r>
          </a:p>
        </p:txBody>
      </p:sp>
      <p:sp>
        <p:nvSpPr>
          <p:cNvPr id="3" name="Content Placeholder 2"/>
          <p:cNvSpPr>
            <a:spLocks noGrp="1"/>
          </p:cNvSpPr>
          <p:nvPr>
            <p:ph idx="1"/>
          </p:nvPr>
        </p:nvSpPr>
        <p:spPr/>
        <p:txBody>
          <a:bodyPr>
            <a:normAutofit/>
          </a:bodyPr>
          <a:lstStyle/>
          <a:p>
            <a:r>
              <a:rPr lang="en-US" dirty="0"/>
              <a:t>Your files will fail the related validations if your crosswalks are not provided and loaded to the portal prior to submission. </a:t>
            </a:r>
          </a:p>
        </p:txBody>
      </p:sp>
      <p:sp>
        <p:nvSpPr>
          <p:cNvPr id="4" name="Slide Number Placeholder 3"/>
          <p:cNvSpPr>
            <a:spLocks noGrp="1"/>
          </p:cNvSpPr>
          <p:nvPr>
            <p:ph type="sldNum" sz="quarter" idx="12"/>
          </p:nvPr>
        </p:nvSpPr>
        <p:spPr/>
        <p:txBody>
          <a:bodyPr/>
          <a:lstStyle/>
          <a:p>
            <a:fld id="{4CE482DC-2269-4F26-9D2A-7E44B1A4CD85}" type="slidenum">
              <a:rPr lang="en-US" smtClean="0"/>
              <a:pPr/>
              <a:t>8</a:t>
            </a:fld>
            <a:endParaRPr lang="en-US" dirty="0"/>
          </a:p>
        </p:txBody>
      </p:sp>
    </p:spTree>
    <p:extLst>
      <p:ext uri="{BB962C8B-B14F-4D97-AF65-F5344CB8AC3E}">
        <p14:creationId xmlns:p14="http://schemas.microsoft.com/office/powerpoint/2010/main" val="4065856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Crosswalk Updates</a:t>
            </a:r>
          </a:p>
        </p:txBody>
      </p:sp>
      <p:sp>
        <p:nvSpPr>
          <p:cNvPr id="3" name="Content Placeholder 2"/>
          <p:cNvSpPr>
            <a:spLocks noGrp="1"/>
          </p:cNvSpPr>
          <p:nvPr>
            <p:ph idx="1"/>
          </p:nvPr>
        </p:nvSpPr>
        <p:spPr/>
        <p:txBody>
          <a:bodyPr>
            <a:normAutofit lnSpcReduction="10000"/>
          </a:bodyPr>
          <a:lstStyle/>
          <a:p>
            <a:pPr marL="0" indent="0">
              <a:buNone/>
            </a:pPr>
            <a:r>
              <a:rPr lang="en-US" dirty="0"/>
              <a:t>List updates due every </a:t>
            </a:r>
            <a:r>
              <a:rPr lang="en-US" b="1" dirty="0"/>
              <a:t>6 Months – </a:t>
            </a:r>
            <a:r>
              <a:rPr lang="en-US" dirty="0"/>
              <a:t>Next update due in February 2017 </a:t>
            </a:r>
          </a:p>
          <a:p>
            <a:pPr marL="0" indent="0">
              <a:buNone/>
            </a:pPr>
            <a:r>
              <a:rPr lang="en-US" dirty="0"/>
              <a:t>Updated crosswalk files will be a full replacement of previous versions. </a:t>
            </a:r>
          </a:p>
          <a:p>
            <a:pPr marL="0" indent="0">
              <a:buNone/>
            </a:pPr>
            <a:r>
              <a:rPr lang="en-US" dirty="0"/>
              <a:t>Validation thresholds</a:t>
            </a:r>
            <a:r>
              <a:rPr lang="en-US" dirty="0">
                <a:solidFill>
                  <a:srgbClr val="FF0000"/>
                </a:solidFill>
              </a:rPr>
              <a:t> </a:t>
            </a:r>
            <a:r>
              <a:rPr lang="en-US" dirty="0">
                <a:solidFill>
                  <a:schemeClr val="tx1"/>
                </a:solidFill>
              </a:rPr>
              <a:t>for fields validated against crosswalks </a:t>
            </a:r>
            <a:r>
              <a:rPr lang="en-US" dirty="0"/>
              <a:t>will be relaxed (from 100%) to accommodate interim additions without triggering validation failures after initial submission period.</a:t>
            </a:r>
          </a:p>
        </p:txBody>
      </p:sp>
      <p:sp>
        <p:nvSpPr>
          <p:cNvPr id="4" name="Slide Number Placeholder 3"/>
          <p:cNvSpPr>
            <a:spLocks noGrp="1"/>
          </p:cNvSpPr>
          <p:nvPr>
            <p:ph type="sldNum" sz="quarter" idx="12"/>
          </p:nvPr>
        </p:nvSpPr>
        <p:spPr/>
        <p:txBody>
          <a:bodyPr/>
          <a:lstStyle/>
          <a:p>
            <a:fld id="{4CE482DC-2269-4F26-9D2A-7E44B1A4CD85}" type="slidenum">
              <a:rPr lang="en-US" smtClean="0"/>
              <a:pPr/>
              <a:t>9</a:t>
            </a:fld>
            <a:endParaRPr lang="en-US" dirty="0"/>
          </a:p>
        </p:txBody>
      </p:sp>
    </p:spTree>
    <p:extLst>
      <p:ext uri="{BB962C8B-B14F-4D97-AF65-F5344CB8AC3E}">
        <p14:creationId xmlns:p14="http://schemas.microsoft.com/office/powerpoint/2010/main" val="59642859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2&quot; unique_id=&quot;10002&quot;&gt;&lt;object type=&quot;3&quot; unique_id=&quot;10003&quot;&gt;&lt;property id=&quot;20148&quot; value=&quot;5&quot;/&gt;&lt;property id=&quot;20300&quot; value=&quot;Slide 1 - &amp;quot;Hospital Data Submitter Webinar&amp;quot;&quot;/&gt;&lt;property id=&quot;20307&quot; value=&quot;256&quot;/&gt;&lt;/object&gt;&lt;object type=&quot;3&quot; unique_id=&quot;10004&quot;&gt;&lt;property id=&quot;20148&quot; value=&quot;5&quot;/&gt;&lt;property id=&quot;20300&quot; value=&quot;Slide 2 - &amp;quot;Agenda&amp;quot;&quot;/&gt;&lt;property id=&quot;20307&quot; value=&quot;257&quot;/&gt;&lt;/object&gt;&lt;object type=&quot;3&quot; unique_id=&quot;10005&quot;&gt;&lt;property id=&quot;20148&quot; value=&quot;5&quot;/&gt;&lt;property id=&quot;20300&quot; value=&quot;Slide 3 - &amp;quot;Current Submission Updates&amp;quot;&quot;/&gt;&lt;property id=&quot;20307&quot; value=&quot;318&quot;/&gt;&lt;/object&gt;&lt;object type=&quot;3&quot; unique_id=&quot;10006&quot;&gt;&lt;property id=&quot;20148&quot; value=&quot;5&quot;/&gt;&lt;property id=&quot;20300&quot; value=&quot;Slide 4 - &amp;quot;New Data Submission Process&amp;quot;&quot;/&gt;&lt;property id=&quot;20307&quot; value=&quot;264&quot;/&gt;&lt;/object&gt;&lt;object type=&quot;3&quot; unique_id=&quot;10007&quot;&gt;&lt;property id=&quot;20148&quot; value=&quot;5&quot;/&gt;&lt;property id=&quot;20300&quot; value=&quot;Slide 5 - &amp;quot;Process Steps&amp;quot;&quot;/&gt;&lt;property id=&quot;20307&quot; value=&quot;309&quot;/&gt;&lt;/object&gt;&lt;object type=&quot;3&quot; unique_id=&quot;10008&quot;&gt;&lt;property id=&quot;20148&quot; value=&quot;5&quot;/&gt;&lt;property id=&quot;20300&quot; value=&quot;Slide 6 - &amp;quot;Step 1:  Registration&amp;quot;&quot;/&gt;&lt;property id=&quot;20307&quot; value=&quot;296&quot;/&gt;&lt;/object&gt;&lt;object type=&quot;3&quot; unique_id=&quot;10009&quot;&gt;&lt;property id=&quot;20148&quot; value=&quot;5&quot;/&gt;&lt;property id=&quot;20300&quot; value=&quot;Slide 7 - &amp;quot;Step 2: Data Submission&amp;quot;&quot;/&gt;&lt;property id=&quot;20307&quot; value=&quot;306&quot;/&gt;&lt;/object&gt;&lt;object type=&quot;3&quot; unique_id=&quot;10010&quot;&gt;&lt;property id=&quot;20148&quot; value=&quot;5&quot;/&gt;&lt;property id=&quot;20300&quot; value=&quot;Slide 8 - &amp;quot;Step 3: Data Processing &amp;amp; Validation&amp;quot;&quot;/&gt;&lt;property id=&quot;20307&quot; value=&quot;304&quot;/&gt;&lt;/object&gt;&lt;object type=&quot;3&quot; unique_id=&quot;10011&quot;&gt;&lt;property id=&quot;20148&quot; value=&quot;5&quot;/&gt;&lt;property id=&quot;20300&quot; value=&quot;Slide 9 - &amp;quot;Validations&amp;quot;&quot;/&gt;&lt;property id=&quot;20307&quot; value=&quot;307&quot;/&gt;&lt;/object&gt;&lt;object type=&quot;3&quot; unique_id=&quot;10012&quot;&gt;&lt;property id=&quot;20148&quot; value=&quot;5&quot;/&gt;&lt;property id=&quot;20300&quot; value=&quot;Slide 10 - &amp;quot;Process Overview&amp;quot;&quot;/&gt;&lt;property id=&quot;20307&quot; value=&quot;287&quot;/&gt;&lt;/object&gt;&lt;object type=&quot;3&quot; unique_id=&quot;10013&quot;&gt;&lt;property id=&quot;20148&quot; value=&quot;5&quot;/&gt;&lt;property id=&quot;20300&quot; value=&quot;Slide 11 - &amp;quot;Proposed Validation Rules&amp;quot;&quot;/&gt;&lt;property id=&quot;20307&quot; value=&quot;314&quot;/&gt;&lt;/object&gt;&lt;object type=&quot;3&quot; unique_id=&quot;10016&quot;&gt;&lt;property id=&quot;20148&quot; value=&quot;5&quot;/&gt;&lt;property id=&quot;20300&quot; value=&quot;Slide 12 - &amp;quot;Validation Issue Types&amp;quot;&quot;/&gt;&lt;property id=&quot;20307&quot; value=&quot;288&quot;/&gt;&lt;/object&gt;&lt;object type=&quot;3&quot; unique_id=&quot;10017&quot;&gt;&lt;property id=&quot;20148&quot; value=&quot;5&quot;/&gt;&lt;property id=&quot;20300&quot; value=&quot;Slide 13 - &amp;quot;Validation Issue Types&amp;quot;&quot;/&gt;&lt;property id=&quot;20307&quot; value=&quot;321&quot;/&gt;&lt;/object&gt;&lt;object type=&quot;3&quot; unique_id=&quot;10018&quot;&gt;&lt;property id=&quot;20148&quot; value=&quot;5&quot;/&gt;&lt;property id=&quot;20300&quot; value=&quot;Slide 14 - &amp;quot;Validation Issue Types&amp;quot;&quot;/&gt;&lt;property id=&quot;20307&quot; value=&quot;302&quot;/&gt;&lt;/object&gt;&lt;object type=&quot;3&quot; unique_id=&quot;10019&quot;&gt;&lt;property id=&quot;20148&quot; value=&quot;5&quot;/&gt;&lt;property id=&quot;20300&quot; value=&quot;Slide 15 - &amp;quot;Validation Issue Types&amp;quot;&quot;/&gt;&lt;property id=&quot;20307&quot; value=&quot;322&quot;/&gt;&lt;/object&gt;&lt;object type=&quot;3&quot; unique_id=&quot;10020&quot;&gt;&lt;property id=&quot;20148&quot; value=&quot;5&quot;/&gt;&lt;property id=&quot;20300&quot; value=&quot;Slide 16 - &amp;quot;Validation Issue Types&amp;quot;&quot;/&gt;&lt;property id=&quot;20307&quot; value=&quot;293&quot;/&gt;&lt;/object&gt;&lt;object type=&quot;3&quot; unique_id=&quot;10021&quot;&gt;&lt;property id=&quot;20148&quot; value=&quot;5&quot;/&gt;&lt;property id=&quot;20300&quot; value=&quot;Slide 17 - &amp;quot;Validation Issue Types&amp;quot;&quot;/&gt;&lt;property id=&quot;20307&quot; value=&quot;323&quot;/&gt;&lt;/object&gt;&lt;object type=&quot;3&quot; unique_id=&quot;10022&quot;&gt;&lt;property id=&quot;20148&quot; value=&quot;5&quot;/&gt;&lt;property id=&quot;20300&quot; value=&quot;Slide 18 - &amp;quot;Validation Issue Types&amp;quot;&quot;/&gt;&lt;property id=&quot;20307&quot; value=&quot;310&quot;/&gt;&lt;/object&gt;&lt;object type=&quot;3&quot; unique_id=&quot;10023&quot;&gt;&lt;property id=&quot;20148&quot; value=&quot;5&quot;/&gt;&lt;property id=&quot;20300&quot; value=&quot;Slide 19 - &amp;quot;Validation Issue Types&amp;quot;&quot;/&gt;&lt;property id=&quot;20307&quot; value=&quot;324&quot;/&gt;&lt;/object&gt;&lt;object type=&quot;3&quot; unique_id=&quot;10024&quot;&gt;&lt;property id=&quot;20148&quot; value=&quot;5&quot;/&gt;&lt;property id=&quot;20300&quot; value=&quot;Slide 20 - &amp;quot;Validation Notification and Issues &amp;quot;&quot;/&gt;&lt;property id=&quot;20307&quot; value=&quot;297&quot;/&gt;&lt;/object&gt;&lt;object type=&quot;3&quot; unique_id=&quot;10025&quot;&gt;&lt;property id=&quot;20148&quot; value=&quot;5&quot;/&gt;&lt;property id=&quot;20300&quot; value=&quot;Slide 21 - &amp;quot;Validation Notification and Issues &amp;quot;&quot;/&gt;&lt;property id=&quot;20307&quot; value=&quot;298&quot;/&gt;&lt;/object&gt;&lt;object type=&quot;3&quot; unique_id=&quot;10026&quot;&gt;&lt;property id=&quot;20148&quot; value=&quot;5&quot;/&gt;&lt;property id=&quot;20300&quot; value=&quot;Slide 23 - &amp;quot;Tips for Reducing Resubmissions&amp;quot;&quot;/&gt;&lt;property id=&quot;20307&quot; value=&quot;319&quot;/&gt;&lt;/object&gt;&lt;object type=&quot;3&quot; unique_id=&quot;10027&quot;&gt;&lt;property id=&quot;20148&quot; value=&quot;5&quot;/&gt;&lt;property id=&quot;20300&quot; value=&quot;Slide 22 - &amp;quot;Validation Issues&amp;quot;&quot;/&gt;&lt;property id=&quot;20307&quot; value=&quot;303&quot;/&gt;&lt;/object&gt;&lt;object type=&quot;3&quot; unique_id=&quot;10028&quot;&gt;&lt;property id=&quot;20148&quot; value=&quot;5&quot;/&gt;&lt;property id=&quot;20300&quot; value=&quot;Slide 26 - &amp;quot;Step 4: Data Passed to MHDO Data Warehouse&amp;quot;&quot;/&gt;&lt;property id=&quot;20307&quot; value=&quot;308&quot;/&gt;&lt;/object&gt;&lt;object type=&quot;3&quot; unique_id=&quot;10029&quot;&gt;&lt;property id=&quot;20148&quot; value=&quot;5&quot;/&gt;&lt;property id=&quot;20300&quot; value=&quot;Slide 27 - &amp;quot;Submission History&amp;quot;&quot;/&gt;&lt;property id=&quot;20307&quot; value=&quot;299&quot;/&gt;&lt;/object&gt;&lt;object type=&quot;3&quot; unique_id=&quot;10030&quot;&gt;&lt;property id=&quot;20148&quot; value=&quot;5&quot;/&gt;&lt;property id=&quot;20300&quot; value=&quot;Slide 28 - &amp;quot;Technology Requirements&amp;quot;&quot;/&gt;&lt;property id=&quot;20307&quot; value=&quot;275&quot;/&gt;&lt;/object&gt;&lt;object type=&quot;3&quot; unique_id=&quot;10031&quot;&gt;&lt;property id=&quot;20148&quot; value=&quot;5&quot;/&gt;&lt;property id=&quot;20300&quot; value=&quot;Slide 29 - &amp;quot;Technology Requirements: Browsers &amp;amp; Settings&amp;quot;&quot;/&gt;&lt;property id=&quot;20307&quot; value=&quot;266&quot;/&gt;&lt;/object&gt;&lt;object type=&quot;3&quot; unique_id=&quot;10032&quot;&gt;&lt;property id=&quot;20148&quot; value=&quot;5&quot;/&gt;&lt;property id=&quot;20300&quot; value=&quot;Slide 30 - &amp;quot;Technology Requirements: Email Notifications&amp;quot;&quot;/&gt;&lt;property id=&quot;20307&quot; value=&quot;292&quot;/&gt;&lt;/object&gt;&lt;object type=&quot;3&quot; unique_id=&quot;10033&quot;&gt;&lt;property id=&quot;20148&quot; value=&quot;5&quot;/&gt;&lt;property id=&quot;20300&quot; value=&quot;Slide 31 - &amp;quot;Technology Requirements: Encryption &amp;amp; Compression&amp;quot;&quot;/&gt;&lt;property id=&quot;20307&quot; value=&quot;265&quot;/&gt;&lt;/object&gt;&lt;object type=&quot;3&quot; unique_id=&quot;10034&quot;&gt;&lt;property id=&quot;20148&quot; value=&quot;5&quot;/&gt;&lt;property id=&quot;20300&quot; value=&quot;Slide 32 - &amp;quot; Data Warehouse Security &amp;amp; Storage&amp;quot;&quot;/&gt;&lt;property id=&quot;20307&quot; value=&quot;285&quot;/&gt;&lt;/object&gt;&lt;object type=&quot;3&quot; unique_id=&quot;10035&quot;&gt;&lt;property id=&quot;20148&quot; value=&quot;5&quot;/&gt;&lt;property id=&quot;20300&quot; value=&quot;Slide 33 - &amp;quot;MHDO Rule Chapter 241&amp;quot;&quot;/&gt;&lt;property id=&quot;20307&quot; value=&quot;311&quot;/&gt;&lt;/object&gt;&lt;object type=&quot;3&quot; unique_id=&quot;10036&quot;&gt;&lt;property id=&quot;20148&quot; value=&quot;5&quot;/&gt;&lt;property id=&quot;20300&quot; value=&quot;Slide 34 - &amp;quot;Chapter 241&amp;quot;&quot;/&gt;&lt;property id=&quot;20307&quot; value=&quot;316&quot;/&gt;&lt;/object&gt;&lt;object type=&quot;3&quot; unique_id=&quot;10037&quot;&gt;&lt;property id=&quot;20148&quot; value=&quot;5&quot;/&gt;&lt;property id=&quot;20300&quot; value=&quot;Slide 36 - &amp;quot;Chapter 241 Changes&amp;quot;&quot;/&gt;&lt;property id=&quot;20307&quot; value=&quot;315&quot;/&gt;&lt;/object&gt;&lt;object type=&quot;3&quot; unique_id=&quot;10038&quot;&gt;&lt;property id=&quot;20148&quot; value=&quot;5&quot;/&gt;&lt;property id=&quot;20300&quot; value=&quot;Slide 38 - &amp;quot;Tips and Helpful Hints&amp;quot;&quot;/&gt;&lt;property id=&quot;20307&quot; value=&quot;313&quot;/&gt;&lt;/object&gt;&lt;object type=&quot;3&quot; unique_id=&quot;10039&quot;&gt;&lt;property id=&quot;20148&quot; value=&quot;5&quot;/&gt;&lt;property id=&quot;20300&quot; value=&quot;Slide 39 - &amp;quot;Timeline &amp;amp; Next Steps&amp;quot;&quot;/&gt;&lt;property id=&quot;20307&quot; value=&quot;276&quot;/&gt;&lt;/object&gt;&lt;object type=&quot;3&quot; unique_id=&quot;10040&quot;&gt;&lt;property id=&quot;20148&quot; value=&quot;5&quot;/&gt;&lt;property id=&quot;20300&quot; value=&quot;Slide 40 - &amp;quot;High-Level Timeline&amp;quot;&quot;/&gt;&lt;property id=&quot;20307&quot; value=&quot;267&quot;/&gt;&lt;/object&gt;&lt;object type=&quot;3&quot; unique_id=&quot;10041&quot;&gt;&lt;property id=&quot;20148&quot; value=&quot;5&quot;/&gt;&lt;property id=&quot;20300&quot; value=&quot;Slide 41 - &amp;quot;Questions?&amp;quot;&quot;/&gt;&lt;property id=&quot;20307&quot; value=&quot;312&quot;/&gt;&lt;/object&gt;&lt;object type=&quot;3&quot; unique_id=&quot;10042&quot;&gt;&lt;property id=&quot;20148&quot; value=&quot;5&quot;/&gt;&lt;property id=&quot;20300&quot; value=&quot;Slide 42 - &amp;quot;Additional Questions or Comments:  webcontact.mhdo@maine.gov  Please indicate in the subject line that you are a h&quot;/&gt;&lt;property id=&quot;20307&quot; value=&quot;258&quot;/&gt;&lt;/object&gt;&lt;object type=&quot;3&quot; unique_id=&quot;10085&quot;&gt;&lt;property id=&quot;20148&quot; value=&quot;5&quot;/&gt;&lt;property id=&quot;20300&quot; value=&quot;Slide 24 - &amp;quot;Questions for Hospitals&amp;quot;&quot;/&gt;&lt;property id=&quot;20307&quot; value=&quot;327&quot;/&gt;&lt;/object&gt;&lt;object type=&quot;3&quot; unique_id=&quot;10086&quot;&gt;&lt;property id=&quot;20148&quot; value=&quot;5&quot;/&gt;&lt;property id=&quot;20300&quot; value=&quot;Slide 25 - &amp;quot;Questions for Hospitals: ICD-10&amp;quot;&quot;/&gt;&lt;property id=&quot;20307&quot; value=&quot;328&quot;/&gt;&lt;/object&gt;&lt;object type=&quot;3&quot; unique_id=&quot;10087&quot;&gt;&lt;property id=&quot;20148&quot; value=&quot;5&quot;/&gt;&lt;property id=&quot;20300&quot; value=&quot;Slide 35&quot;/&gt;&lt;property id=&quot;20307&quot; value=&quot;326&quot;/&gt;&lt;/object&gt;&lt;object type=&quot;3&quot; unique_id=&quot;10088&quot;&gt;&lt;property id=&quot;20148&quot; value=&quot;5&quot;/&gt;&lt;property id=&quot;20300&quot; value=&quot;Slide 37 - &amp;quot;Chapter 241 Changes (cont.)&amp;quot;&quot;/&gt;&lt;property id=&quot;20307&quot; value=&quot;325&quot;/&gt;&lt;/object&gt;&lt;/object&gt;&lt;object type=&quot;8&quot; unique_id=&quot;10084&quot;&gt;&lt;/object&gt;&lt;/object&gt;&lt;/database&gt;"/>
  <p:tag name="SECTOMILLISECCONVERTED" val="1"/>
</p:tagLst>
</file>

<file path=ppt/theme/theme1.xml><?xml version="1.0" encoding="utf-8"?>
<a:theme xmlns:a="http://schemas.openxmlformats.org/drawingml/2006/main" name="Retrospec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15036</TotalTime>
  <Words>1021</Words>
  <Application>Microsoft Office PowerPoint</Application>
  <PresentationFormat>Custom</PresentationFormat>
  <Paragraphs>142</Paragraphs>
  <Slides>17</Slides>
  <Notes>14</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Retrospect</vt:lpstr>
      <vt:lpstr>Hospital Data Submitter Portal Training</vt:lpstr>
      <vt:lpstr>Agenda</vt:lpstr>
      <vt:lpstr>Welcome and Updates</vt:lpstr>
      <vt:lpstr>Testing Summary</vt:lpstr>
      <vt:lpstr>Crosswalks for Validation</vt:lpstr>
      <vt:lpstr>Payer Crosswalk</vt:lpstr>
      <vt:lpstr>LOS Crosswalk</vt:lpstr>
      <vt:lpstr>Requirements</vt:lpstr>
      <vt:lpstr>Crosswalk Updates</vt:lpstr>
      <vt:lpstr>Validation Updates</vt:lpstr>
      <vt:lpstr>Validation Removals or Adjustments</vt:lpstr>
      <vt:lpstr>Validation Clarification &amp; Future Change</vt:lpstr>
      <vt:lpstr>Portal Demo</vt:lpstr>
      <vt:lpstr>Review of Timeline</vt:lpstr>
      <vt:lpstr>Data Submission Timeline</vt:lpstr>
      <vt:lpstr>Questions?</vt:lpstr>
      <vt:lpstr>Portal Help Desk  Email: mhdohelp@norc.org Toll-Free Phone Number:  (866) 315-7125 Available: 8:00 AM – 5:00 PM EDT, Monday – Friday  Compliance Help  Contact: Kimberly Wing, Compliance Officer, Maine Health Data Organization Email: kimberly.wing@maine.gov Phone Number: (207) 287-2296  MHDO Website –  Hospital Data Submitter Page  https://mhdo.maine.gov/hosp_data_submitters.htm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Jessica Maloney</dc:creator>
  <cp:lastModifiedBy>Wing, Kimberly</cp:lastModifiedBy>
  <cp:revision>366</cp:revision>
  <cp:lastPrinted>2016-03-11T03:03:23Z</cp:lastPrinted>
  <dcterms:created xsi:type="dcterms:W3CDTF">2014-01-30T19:11:03Z</dcterms:created>
  <dcterms:modified xsi:type="dcterms:W3CDTF">2016-08-05T13:23:31Z</dcterms:modified>
</cp:coreProperties>
</file>