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16" r:id="rId6"/>
    <p:sldId id="327" r:id="rId7"/>
    <p:sldId id="330" r:id="rId8"/>
    <p:sldId id="331" r:id="rId9"/>
    <p:sldId id="332" r:id="rId10"/>
    <p:sldId id="329" r:id="rId11"/>
    <p:sldId id="303" r:id="rId12"/>
    <p:sldId id="266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A" initials="TEA" lastIdx="9" clrIdx="0"/>
  <p:cmAuthor id="1" name="NORC" initials="N" lastIdx="2" clrIdx="1"/>
  <p:cmAuthor id="2" name="Tyne Alexander" initials="TA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39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107" autoAdjust="0"/>
  </p:normalViewPr>
  <p:slideViewPr>
    <p:cSldViewPr>
      <p:cViewPr varScale="1">
        <p:scale>
          <a:sx n="56" d="100"/>
          <a:sy n="56" d="100"/>
        </p:scale>
        <p:origin x="18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5EC7E00-6A97-40F1-B3D2-0EFD163246A1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7FA9DC5-EB36-45A3-8599-0D124D3FA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01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2D605FA-EB71-4E56-9577-B26F58B38E90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CFE41A-1A43-44C8-A315-C4EF7D652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35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HSRI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FE41A-1A43-44C8-A315-C4EF7D652A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77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FE41A-1A43-44C8-A315-C4EF7D652A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49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FE41A-1A43-44C8-A315-C4EF7D652A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98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FE41A-1A43-44C8-A315-C4EF7D652A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hospitals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included in HCAHPS Star Ratings? All hospitals that participate in the HCAHPS Survey.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Both Inpatient Prospective Payment System (IPPS) hospitals and Critical Access Hospitals (CAH).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Provided hospitals have 100+ completed HCAHPS Surveys in the 12-month reporting period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is the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purpose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HCAHPS Summary Star Rating? Isn’t the “Overall Hospital Rating” item sufficient? “Overall Hospital Rating” is based on responses to one HCAHPS item.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HCAHPS Summary Star Rating is much broader: it summarizes all of the responses to all the patient experience items on the HCAHPS Survey.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http://www.cms.gov/Medicare/Quality-Initiatives-Patient-Assessment-Instruments/MMS/TechnicalExpertPanels.html</a:t>
            </a:r>
          </a:p>
          <a:p>
            <a:r>
              <a:rPr lang="en-US" dirty="0" smtClean="0">
                <a:effectLst/>
              </a:rPr>
              <a:t>patient-reported outcome performance measure to measure hospital-level performance.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FE41A-1A43-44C8-A315-C4EF7D652A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42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FE41A-1A43-44C8-A315-C4EF7D652A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03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FE41A-1A43-44C8-A315-C4EF7D652A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07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32"/>
          <p:cNvSpPr>
            <a:spLocks noChangeArrowheads="1"/>
          </p:cNvSpPr>
          <p:nvPr userDrawn="1"/>
        </p:nvSpPr>
        <p:spPr bwMode="auto">
          <a:xfrm>
            <a:off x="381000" y="3352800"/>
            <a:ext cx="8356600" cy="1531566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 userDrawn="1"/>
        </p:nvSpPr>
        <p:spPr bwMode="auto">
          <a:xfrm>
            <a:off x="381000" y="381000"/>
            <a:ext cx="8356600" cy="2819400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470525"/>
            <a:ext cx="327025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609600" y="3505200"/>
            <a:ext cx="8001000" cy="12954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09600" y="5105400"/>
            <a:ext cx="4038600" cy="1524000"/>
          </a:xfrm>
        </p:spPr>
        <p:txBody>
          <a:bodyPr anchor="ctr"/>
          <a:lstStyle>
            <a:lvl1pPr marL="0" indent="0">
              <a:spcBef>
                <a:spcPts val="0"/>
              </a:spcBef>
              <a:buFontTx/>
              <a:buNone/>
              <a:defRPr sz="1400" b="1">
                <a:solidFill>
                  <a:srgbClr val="F3901D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1400">
                <a:solidFill>
                  <a:srgbClr val="F3901D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09600" y="533400"/>
            <a:ext cx="8001000" cy="2819400"/>
          </a:xfrm>
        </p:spPr>
        <p:txBody>
          <a:bodyPr anchor="ctr"/>
          <a:lstStyle>
            <a:lvl1pPr marL="0" indent="0">
              <a:lnSpc>
                <a:spcPts val="3600"/>
              </a:lnSpc>
              <a:buFontTx/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991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no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219200"/>
            <a:ext cx="8229600" cy="4724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Analytic Framework of the Nationwide CAHPS Survey of Adult Medicaid Enrollees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97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/Contact">
    <p:bg>
      <p:bgPr>
        <a:solidFill>
          <a:srgbClr val="F390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 userDrawn="1"/>
        </p:nvSpPr>
        <p:spPr bwMode="auto">
          <a:xfrm>
            <a:off x="0" y="2438400"/>
            <a:ext cx="9144000" cy="11430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lIns="457200" tIns="91440" anchor="ctr"/>
          <a:lstStyle>
            <a:lvl1pPr algn="l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Thank You!</a:t>
            </a:r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5" t="34460" r="16724" b="37500"/>
          <a:stretch>
            <a:fillRect/>
          </a:stretch>
        </p:blipFill>
        <p:spPr bwMode="auto">
          <a:xfrm>
            <a:off x="6724650" y="2628900"/>
            <a:ext cx="21907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6" t="40196" r="23738" b="43954"/>
          <a:stretch>
            <a:fillRect/>
          </a:stretch>
        </p:blipFill>
        <p:spPr bwMode="auto">
          <a:xfrm>
            <a:off x="2971800" y="5715000"/>
            <a:ext cx="34004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-1371600" y="1676400"/>
            <a:ext cx="1841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lnSpc>
                <a:spcPts val="2500"/>
              </a:lnSpc>
              <a:defRPr/>
            </a:pPr>
            <a:endParaRPr lang="en-US" sz="1800" b="1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381000"/>
            <a:ext cx="7772400" cy="1676400"/>
          </a:xfrm>
        </p:spPr>
        <p:txBody>
          <a:bodyPr anchor="ctr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0718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76200">
            <a:solidFill>
              <a:srgbClr val="CC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362200" y="6400800"/>
            <a:ext cx="61341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Analytic Framework of the Nationwide CAHPS Survey of Adult Medicaid Enrollees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24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57200" y="1219200"/>
            <a:ext cx="8153400" cy="457200"/>
          </a:xfr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F3901D"/>
                </a:solidFill>
              </a:defRPr>
            </a:lvl1pPr>
            <a:lvl2pPr marL="457200" indent="0">
              <a:buFontTx/>
              <a:buNone/>
              <a:defRPr sz="2000" b="1">
                <a:solidFill>
                  <a:srgbClr val="F3901D"/>
                </a:solidFill>
              </a:defRPr>
            </a:lvl2pPr>
            <a:lvl3pPr marL="914400" indent="0">
              <a:buFontTx/>
              <a:buNone/>
              <a:defRPr sz="2000" b="1">
                <a:solidFill>
                  <a:srgbClr val="F3901D"/>
                </a:solidFill>
              </a:defRPr>
            </a:lvl3pPr>
            <a:lvl4pPr marL="1371600" indent="0">
              <a:buFontTx/>
              <a:buNone/>
              <a:defRPr sz="2000" b="1">
                <a:solidFill>
                  <a:srgbClr val="F3901D"/>
                </a:solidFill>
              </a:defRPr>
            </a:lvl4pPr>
            <a:lvl5pPr>
              <a:buFontTx/>
              <a:buNone/>
              <a:defRPr sz="2000" b="1">
                <a:solidFill>
                  <a:srgbClr val="F3901D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Line 9"/>
          <p:cNvSpPr>
            <a:spLocks noChangeShapeType="1"/>
          </p:cNvSpPr>
          <p:nvPr userDrawn="1"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76200">
            <a:solidFill>
              <a:srgbClr val="CC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4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362200" y="6400800"/>
            <a:ext cx="61341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Analytic Framework of the Nationwide CAHPS Survey of Adult Medicaid Enrollees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or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3886200" cy="4724400"/>
          </a:xfrm>
        </p:spPr>
        <p:txBody>
          <a:bodyPr/>
          <a:lstStyle>
            <a:lvl1pPr marL="182880" marR="0" indent="-18288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3901D"/>
              </a:buClr>
              <a:buSzTx/>
              <a:buFont typeface="Arial" pitchFamily="34" charset="0"/>
              <a:buChar char="•"/>
              <a:tabLst/>
              <a:defRPr sz="2400"/>
            </a:lvl1pPr>
            <a:lvl2pPr marL="640080" marR="0" indent="-18288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 sz="200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3901D"/>
              </a:buClr>
              <a:buSzTx/>
              <a:buFont typeface="Arial" pitchFamily="34" charset="0"/>
              <a:buChar char="–"/>
              <a:tabLst/>
              <a:defRPr sz="2000"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800"/>
            </a:lvl4pPr>
            <a:lvl5pPr marL="182880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>
            <a:lvl1pPr marL="182880" marR="0" indent="-18288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3901D"/>
              </a:buClr>
              <a:buSzTx/>
              <a:buFont typeface="Arial" pitchFamily="34" charset="0"/>
              <a:buChar char="•"/>
              <a:tabLst/>
              <a:defRPr sz="2400"/>
            </a:lvl1pPr>
            <a:lvl2pPr marL="640080" marR="0" indent="-18288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 sz="240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3901D"/>
              </a:buClr>
              <a:buSzTx/>
              <a:buFont typeface="Arial" pitchFamily="34" charset="0"/>
              <a:buChar char="–"/>
              <a:tabLst/>
              <a:defRPr sz="2000"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800"/>
            </a:lvl4pPr>
            <a:lvl5pPr marL="182880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Analytic Framework of the Nationwide CAHPS Survey of Adult Medicaid Enrollees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15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 b="0">
                <a:solidFill>
                  <a:srgbClr val="F3901D"/>
                </a:solidFill>
              </a:defRPr>
            </a:lvl3pPr>
            <a:lvl4pPr marL="1371600" indent="0">
              <a:buFontTx/>
              <a:buNone/>
              <a:defRPr sz="1400" b="1"/>
            </a:lvl4pPr>
            <a:lvl5pPr>
              <a:buFontTx/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Analytic Framework of the Nationwide CAHPS Survey of Adult Medicaid Enrollees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232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NORC_ppt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781300"/>
            <a:ext cx="2057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2"/>
          <p:cNvSpPr>
            <a:spLocks noChangeArrowheads="1"/>
          </p:cNvSpPr>
          <p:nvPr userDrawn="1"/>
        </p:nvSpPr>
        <p:spPr bwMode="auto">
          <a:xfrm>
            <a:off x="6248400" y="2438400"/>
            <a:ext cx="304800" cy="1143000"/>
          </a:xfrm>
          <a:prstGeom prst="rect">
            <a:avLst/>
          </a:prstGeom>
          <a:solidFill>
            <a:srgbClr val="F39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6180138" cy="1143000"/>
          </a:xfrm>
          <a:prstGeom prst="rect">
            <a:avLst/>
          </a:prstGeom>
          <a:solidFill>
            <a:schemeClr val="bg2"/>
          </a:solidFill>
        </p:spPr>
        <p:txBody>
          <a:bodyPr lIns="457200" tIns="0" rIns="274320" bIns="0" anchor="ctr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3810000"/>
            <a:ext cx="7772400" cy="1066800"/>
          </a:xfrm>
        </p:spPr>
        <p:txBody>
          <a:bodyPr anchor="ctr"/>
          <a:lstStyle>
            <a:lvl1pPr marL="0" indent="0">
              <a:buNone/>
              <a:defRPr sz="2000" b="1" baseline="0">
                <a:solidFill>
                  <a:srgbClr val="F3901D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084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2"/>
          <p:cNvSpPr>
            <a:spLocks noChangeArrowheads="1"/>
          </p:cNvSpPr>
          <p:nvPr userDrawn="1"/>
        </p:nvSpPr>
        <p:spPr bwMode="auto">
          <a:xfrm>
            <a:off x="6251575" y="1219200"/>
            <a:ext cx="301625" cy="4724400"/>
          </a:xfrm>
          <a:prstGeom prst="rect">
            <a:avLst/>
          </a:prstGeom>
          <a:solidFill>
            <a:srgbClr val="F39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ubtitle 2"/>
          <p:cNvSpPr>
            <a:spLocks noGrp="1"/>
          </p:cNvSpPr>
          <p:nvPr>
            <p:ph type="subTitle" idx="11"/>
          </p:nvPr>
        </p:nvSpPr>
        <p:spPr>
          <a:xfrm>
            <a:off x="6705600" y="2362200"/>
            <a:ext cx="1981200" cy="3581400"/>
          </a:xfrm>
        </p:spPr>
        <p:txBody>
          <a:bodyPr/>
          <a:lstStyle>
            <a:lvl1pPr marL="0" indent="0" algn="l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705600" y="1219200"/>
            <a:ext cx="1981200" cy="1066800"/>
          </a:xfrm>
        </p:spPr>
        <p:txBody>
          <a:bodyPr tIns="91440" bIns="0"/>
          <a:lstStyle>
            <a:lvl1pPr marL="0" indent="0">
              <a:lnSpc>
                <a:spcPts val="2500"/>
              </a:lnSpc>
              <a:spcBef>
                <a:spcPts val="0"/>
              </a:spcBef>
              <a:buFontTx/>
              <a:buNone/>
              <a:defRPr sz="1800" b="1" baseline="0">
                <a:solidFill>
                  <a:srgbClr val="F3901D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Analytic Framework of the Nationwide CAHPS Survey of Adult Medicaid Enrollees</a:t>
            </a:r>
            <a:endParaRPr lang="en-US"/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219200"/>
            <a:ext cx="5715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83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/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32"/>
          <p:cNvSpPr>
            <a:spLocks noChangeArrowheads="1"/>
          </p:cNvSpPr>
          <p:nvPr userDrawn="1"/>
        </p:nvSpPr>
        <p:spPr bwMode="auto">
          <a:xfrm>
            <a:off x="6251575" y="1219200"/>
            <a:ext cx="301625" cy="4724400"/>
          </a:xfrm>
          <a:prstGeom prst="rect">
            <a:avLst/>
          </a:prstGeom>
          <a:solidFill>
            <a:srgbClr val="F390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219201"/>
            <a:ext cx="5715000" cy="472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Analytic Framework of the Nationwide CAHPS Survey of Adult Medicaid Enrollees</a:t>
            </a:r>
            <a:endParaRPr lang="en-US"/>
          </a:p>
        </p:txBody>
      </p:sp>
      <p:sp>
        <p:nvSpPr>
          <p:cNvPr id="18" name="Subtitle 2"/>
          <p:cNvSpPr>
            <a:spLocks noGrp="1"/>
          </p:cNvSpPr>
          <p:nvPr>
            <p:ph type="subTitle" idx="11"/>
          </p:nvPr>
        </p:nvSpPr>
        <p:spPr>
          <a:xfrm>
            <a:off x="6705600" y="2362200"/>
            <a:ext cx="1981200" cy="3581400"/>
          </a:xfrm>
        </p:spPr>
        <p:txBody>
          <a:bodyPr/>
          <a:lstStyle>
            <a:lvl1pPr marL="0" indent="0" algn="l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705600" y="1219200"/>
            <a:ext cx="1981200" cy="1066800"/>
          </a:xfrm>
        </p:spPr>
        <p:txBody>
          <a:bodyPr tIns="91440" bIns="0"/>
          <a:lstStyle>
            <a:lvl1pPr marL="0" indent="0">
              <a:lnSpc>
                <a:spcPts val="2500"/>
              </a:lnSpc>
              <a:spcBef>
                <a:spcPts val="0"/>
              </a:spcBef>
              <a:buFontTx/>
              <a:buNone/>
              <a:defRPr sz="1800" b="1" baseline="0">
                <a:solidFill>
                  <a:srgbClr val="F3901D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13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6238876" y="1219201"/>
            <a:ext cx="2447924" cy="472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Analytic Framework of the Nationwide CAHPS Survey of Adult Medicaid Enrollees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457200" y="1219200"/>
            <a:ext cx="5715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358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373965"/>
            <a:ext cx="1625770" cy="395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400800"/>
            <a:ext cx="586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0" i="0" baseline="0">
                <a:solidFill>
                  <a:srgbClr val="BEB5AB"/>
                </a:solidFill>
                <a:latin typeface="+mn-lt"/>
                <a:ea typeface="ＭＳ Ｐゴシック" pitchFamily="-32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Analytic Framework of the Nationwide CAHPS Survey of Adult Medicaid Enrollees</a:t>
            </a:r>
            <a:endParaRPr lang="en-US" dirty="0"/>
          </a:p>
        </p:txBody>
      </p:sp>
      <p:sp>
        <p:nvSpPr>
          <p:cNvPr id="1030" name="Line 9"/>
          <p:cNvSpPr>
            <a:spLocks noChangeShapeType="1"/>
          </p:cNvSpPr>
          <p:nvPr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76200">
            <a:solidFill>
              <a:srgbClr val="CC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1"/>
          <p:cNvSpPr>
            <a:spLocks noChangeArrowheads="1"/>
          </p:cNvSpPr>
          <p:nvPr/>
        </p:nvSpPr>
        <p:spPr bwMode="auto">
          <a:xfrm>
            <a:off x="0" y="79375"/>
            <a:ext cx="304800" cy="831850"/>
          </a:xfrm>
          <a:prstGeom prst="rect">
            <a:avLst/>
          </a:prstGeom>
          <a:solidFill>
            <a:srgbClr val="F3901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9375"/>
            <a:ext cx="8382000" cy="831850"/>
          </a:xfrm>
          <a:prstGeom prst="rect">
            <a:avLst/>
          </a:prstGeom>
          <a:solidFill>
            <a:schemeClr val="bg2"/>
          </a:solidFill>
        </p:spPr>
        <p:txBody>
          <a:bodyPr vert="horz" lIns="22860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6400801"/>
            <a:ext cx="609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2"/>
                </a:solidFill>
              </a:defRPr>
            </a:lvl1pPr>
          </a:lstStyle>
          <a:p>
            <a:fld id="{93688690-BBF5-4E3E-8BE7-B23C6D953C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-32" charset="-128"/>
          <a:cs typeface="ＭＳ Ｐゴシック" charset="0"/>
        </a:defRPr>
      </a:lvl2pPr>
      <a:lvl3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-32" charset="-128"/>
          <a:cs typeface="ＭＳ Ｐゴシック" charset="0"/>
        </a:defRPr>
      </a:lvl3pPr>
      <a:lvl4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-32" charset="-128"/>
          <a:cs typeface="ＭＳ Ｐゴシック" charset="0"/>
        </a:defRPr>
      </a:lvl4pPr>
      <a:lvl5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-32" charset="-128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-3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-3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-3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-32" charset="-128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rgbClr val="F3901D"/>
        </a:buClr>
        <a:buFont typeface="Arial" pitchFamily="34" charset="0"/>
        <a:buChar char="•"/>
        <a:defRPr sz="2400">
          <a:solidFill>
            <a:srgbClr val="666666"/>
          </a:solidFill>
          <a:latin typeface="+mn-lt"/>
          <a:ea typeface="+mn-ea"/>
          <a:cs typeface="ＭＳ Ｐゴシック" charset="0"/>
        </a:defRPr>
      </a:lvl1pPr>
      <a:lvl2pPr marL="639763" indent="-182563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66666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3901D"/>
        </a:buClr>
        <a:buFont typeface="Arial" pitchFamily="34" charset="0"/>
        <a:buChar char="–"/>
        <a:defRPr>
          <a:solidFill>
            <a:schemeClr val="accent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b="1">
          <a:solidFill>
            <a:srgbClr val="666666"/>
          </a:solidFill>
          <a:latin typeface="+mn-lt"/>
          <a:ea typeface="+mn-ea"/>
        </a:defRPr>
      </a:lvl4pPr>
      <a:lvl5pPr marL="18288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666666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333333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333333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333333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i3.org/content/physician-quality-transparency-repor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Progress Report: </a:t>
            </a:r>
            <a:endParaRPr lang="en-US" b="1" dirty="0" smtClean="0"/>
          </a:p>
          <a:p>
            <a:r>
              <a:rPr lang="en-US" b="1" dirty="0" smtClean="0"/>
              <a:t>Display </a:t>
            </a:r>
            <a:r>
              <a:rPr lang="en-US" b="1" dirty="0"/>
              <a:t>of Quality Data on </a:t>
            </a:r>
            <a:r>
              <a:rPr lang="en-US" b="1" dirty="0" smtClean="0"/>
              <a:t>HealthCost</a:t>
            </a:r>
          </a:p>
        </p:txBody>
      </p:sp>
      <p:pic>
        <p:nvPicPr>
          <p:cNvPr id="1026" name="Picture 1" descr="Description: NewLogo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953000"/>
            <a:ext cx="2971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5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381000" y="1645919"/>
            <a:ext cx="8229600" cy="4724400"/>
          </a:xfrm>
        </p:spPr>
        <p:txBody>
          <a:bodyPr anchor="t"/>
          <a:lstStyle/>
          <a:p>
            <a:pPr marL="0" indent="0">
              <a:buNone/>
            </a:pPr>
            <a:r>
              <a:rPr lang="en-US" b="1" i="1" dirty="0" smtClean="0"/>
              <a:t>Next Steps: Learning </a:t>
            </a:r>
            <a:r>
              <a:rPr lang="en-US" b="1" i="1" dirty="0"/>
              <a:t>from other websites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Review model websites </a:t>
            </a:r>
            <a:r>
              <a:rPr lang="en-US" dirty="0" smtClean="0"/>
              <a:t>on </a:t>
            </a:r>
            <a:r>
              <a:rPr lang="en-US" dirty="0"/>
              <a:t>cost and/or quality data for </a:t>
            </a:r>
            <a:r>
              <a:rPr lang="en-US" dirty="0" smtClean="0"/>
              <a:t>consumers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Measures for HealthCost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7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269631" y="1293813"/>
            <a:ext cx="8229600" cy="4724400"/>
          </a:xfrm>
        </p:spPr>
        <p:txBody>
          <a:bodyPr anchor="t"/>
          <a:lstStyle/>
          <a:p>
            <a:pPr marL="0" indent="0">
              <a:buNone/>
            </a:pPr>
            <a:r>
              <a:rPr lang="en-US" b="1" dirty="0" smtClean="0"/>
              <a:t>Which </a:t>
            </a:r>
            <a:r>
              <a:rPr lang="en-US" b="1" dirty="0"/>
              <a:t>Websites?</a:t>
            </a:r>
          </a:p>
          <a:p>
            <a:pPr marL="0" indent="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Candidates</a:t>
            </a:r>
            <a:r>
              <a:rPr lang="en-US" b="1" dirty="0"/>
              <a:t>:</a:t>
            </a:r>
          </a:p>
          <a:p>
            <a:pPr lvl="0"/>
            <a:r>
              <a:rPr lang="en-US" dirty="0" smtClean="0"/>
              <a:t>GetBetterMaine.org</a:t>
            </a:r>
            <a:endParaRPr lang="en-US" dirty="0"/>
          </a:p>
          <a:p>
            <a:pPr lvl="0"/>
            <a:r>
              <a:rPr lang="en-US" dirty="0"/>
              <a:t>CalQualityCare.org (California)</a:t>
            </a:r>
          </a:p>
          <a:p>
            <a:pPr lvl="0"/>
            <a:r>
              <a:rPr lang="en-US" dirty="0" smtClean="0"/>
              <a:t>MyHealthCareOptions.ma.us </a:t>
            </a:r>
            <a:r>
              <a:rPr lang="en-US" dirty="0"/>
              <a:t>(Massachusetts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0" lvl="0" indent="0">
              <a:buNone/>
            </a:pPr>
            <a:r>
              <a:rPr lang="en-US" b="1" dirty="0" smtClean="0"/>
              <a:t>Others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 Measures for HealthCost</a:t>
            </a:r>
          </a:p>
        </p:txBody>
      </p:sp>
    </p:spTree>
    <p:extLst>
      <p:ext uri="{BB962C8B-B14F-4D97-AF65-F5344CB8AC3E}">
        <p14:creationId xmlns:p14="http://schemas.microsoft.com/office/powerpoint/2010/main" val="23806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304800" y="1143000"/>
            <a:ext cx="8229600" cy="4724400"/>
          </a:xfrm>
        </p:spPr>
        <p:txBody>
          <a:bodyPr anchor="t"/>
          <a:lstStyle/>
          <a:p>
            <a:pPr marL="0" indent="0">
              <a:buNone/>
            </a:pPr>
            <a:r>
              <a:rPr lang="en-US" b="1" i="1" dirty="0"/>
              <a:t>Next Steps: </a:t>
            </a:r>
            <a:r>
              <a:rPr lang="en-US" b="1" i="1" dirty="0" smtClean="0"/>
              <a:t>Learning </a:t>
            </a:r>
            <a:r>
              <a:rPr lang="en-US" b="1" i="1" dirty="0"/>
              <a:t>from </a:t>
            </a:r>
            <a:r>
              <a:rPr lang="en-US" b="1" i="1" dirty="0" smtClean="0"/>
              <a:t>other websites</a:t>
            </a:r>
            <a:endParaRPr lang="en-US" b="1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Review websites </a:t>
            </a:r>
            <a:r>
              <a:rPr lang="en-US" dirty="0" smtClean="0"/>
              <a:t>and</a:t>
            </a:r>
            <a:r>
              <a:rPr lang="en-US" dirty="0"/>
              <a:t> </a:t>
            </a:r>
            <a:r>
              <a:rPr lang="en-US" dirty="0" smtClean="0"/>
              <a:t>conduct </a:t>
            </a:r>
            <a:r>
              <a:rPr lang="en-US" dirty="0"/>
              <a:t>interviews to </a:t>
            </a:r>
            <a:r>
              <a:rPr lang="en-US" dirty="0" smtClean="0"/>
              <a:t>learn: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How </a:t>
            </a:r>
            <a:r>
              <a:rPr lang="en-US" dirty="0" smtClean="0"/>
              <a:t>do they </a:t>
            </a:r>
            <a:r>
              <a:rPr lang="en-US" dirty="0"/>
              <a:t>choose </a:t>
            </a:r>
            <a:r>
              <a:rPr lang="en-US" dirty="0" smtClean="0"/>
              <a:t>which </a:t>
            </a:r>
            <a:r>
              <a:rPr lang="en-US" dirty="0"/>
              <a:t>quality data </a:t>
            </a:r>
            <a:r>
              <a:rPr lang="en-US" dirty="0" smtClean="0"/>
              <a:t>to </a:t>
            </a:r>
            <a:r>
              <a:rPr lang="en-US" dirty="0"/>
              <a:t>display</a:t>
            </a:r>
            <a:r>
              <a:rPr lang="en-US" dirty="0" smtClean="0"/>
              <a:t>?</a:t>
            </a:r>
          </a:p>
          <a:p>
            <a:pPr lvl="0"/>
            <a:r>
              <a:rPr lang="en-US" dirty="0" smtClean="0"/>
              <a:t>How do they display cost and quality data?</a:t>
            </a:r>
          </a:p>
          <a:p>
            <a:pPr lvl="0"/>
            <a:r>
              <a:rPr lang="en-US" dirty="0" smtClean="0"/>
              <a:t>Which </a:t>
            </a:r>
            <a:r>
              <a:rPr lang="en-US" dirty="0"/>
              <a:t>features support consumer decision </a:t>
            </a:r>
            <a:r>
              <a:rPr lang="en-US" dirty="0" smtClean="0"/>
              <a:t>making?</a:t>
            </a:r>
          </a:p>
          <a:p>
            <a:pPr lvl="0"/>
            <a:r>
              <a:rPr lang="en-US" dirty="0" smtClean="0"/>
              <a:t>How do they seek and use consumer feedback?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Other questions to ask?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Measures for HealthCost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83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365760" y="1293813"/>
            <a:ext cx="8305800" cy="4724400"/>
          </a:xfrm>
        </p:spPr>
        <p:txBody>
          <a:bodyPr anchor="t"/>
          <a:lstStyle/>
          <a:p>
            <a:pPr marL="0" indent="0">
              <a:buNone/>
            </a:pPr>
            <a:r>
              <a:rPr lang="en-US" b="1" i="1" dirty="0"/>
              <a:t>Next Steps: </a:t>
            </a:r>
            <a:r>
              <a:rPr lang="en-US" b="1" i="1" dirty="0" smtClean="0"/>
              <a:t>Learning from national </a:t>
            </a:r>
            <a:r>
              <a:rPr lang="en-US" b="1" i="1" dirty="0"/>
              <a:t>d</a:t>
            </a:r>
            <a:r>
              <a:rPr lang="en-US" b="1" i="1" dirty="0" smtClean="0"/>
              <a:t>evelopments</a:t>
            </a:r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sz="2200" dirty="0"/>
              <a:t>CMS Five Star Rating </a:t>
            </a:r>
            <a:r>
              <a:rPr lang="en-US" sz="2200" dirty="0" smtClean="0"/>
              <a:t>Initiative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Hospital Compare</a:t>
            </a:r>
            <a:endParaRPr lang="en-US" dirty="0"/>
          </a:p>
          <a:p>
            <a:pPr lvl="2"/>
            <a:r>
              <a:rPr lang="en-US" dirty="0"/>
              <a:t>Introduction of overall </a:t>
            </a:r>
            <a:r>
              <a:rPr lang="en-US" dirty="0" smtClean="0"/>
              <a:t>patient </a:t>
            </a:r>
            <a:r>
              <a:rPr lang="en-US" dirty="0"/>
              <a:t>experience </a:t>
            </a:r>
            <a:r>
              <a:rPr lang="en-US" dirty="0" smtClean="0"/>
              <a:t>rating (April </a:t>
            </a:r>
            <a:r>
              <a:rPr lang="en-US" dirty="0"/>
              <a:t>2015)</a:t>
            </a:r>
          </a:p>
          <a:p>
            <a:pPr lvl="2"/>
            <a:r>
              <a:rPr lang="en-US" dirty="0"/>
              <a:t>Introduction of overall </a:t>
            </a:r>
            <a:r>
              <a:rPr lang="en-US" dirty="0" smtClean="0"/>
              <a:t>hospital rating </a:t>
            </a:r>
            <a:r>
              <a:rPr lang="en-US" dirty="0"/>
              <a:t>(</a:t>
            </a:r>
            <a:r>
              <a:rPr lang="en-US" dirty="0" smtClean="0"/>
              <a:t>2016)</a:t>
            </a:r>
            <a:br>
              <a:rPr lang="en-US" dirty="0" smtClean="0"/>
            </a:br>
            <a:endParaRPr lang="en-US" dirty="0" smtClean="0"/>
          </a:p>
          <a:p>
            <a:r>
              <a:rPr lang="en-US" sz="2200" dirty="0" smtClean="0">
                <a:hlinkClick r:id="rId3"/>
              </a:rPr>
              <a:t>State Report Card on Transparency of Physician Quality Information </a:t>
            </a:r>
            <a:endParaRPr lang="en-US" sz="2200" dirty="0" smtClean="0"/>
          </a:p>
          <a:p>
            <a:pPr lvl="1"/>
            <a:r>
              <a:rPr lang="en-US" dirty="0" smtClean="0"/>
              <a:t>Very limited quality information for </a:t>
            </a:r>
            <a:r>
              <a:rPr lang="en-US" dirty="0" smtClean="0"/>
              <a:t>individual </a:t>
            </a:r>
            <a:r>
              <a:rPr lang="en-US" dirty="0" smtClean="0"/>
              <a:t>physicians </a:t>
            </a:r>
            <a:r>
              <a:rPr lang="en-US" dirty="0" smtClean="0"/>
              <a:t>nationwide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Measures for HealthCost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42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320040" y="1309053"/>
            <a:ext cx="8229600" cy="4724400"/>
          </a:xfrm>
        </p:spPr>
        <p:txBody>
          <a:bodyPr anchor="t"/>
          <a:lstStyle/>
          <a:p>
            <a:pPr marL="0" indent="0">
              <a:buNone/>
            </a:pPr>
            <a:r>
              <a:rPr lang="en-US" b="1" i="1" dirty="0"/>
              <a:t>Next Steps: </a:t>
            </a:r>
            <a:r>
              <a:rPr lang="en-US" b="1" i="1" dirty="0" smtClean="0"/>
              <a:t>Learning </a:t>
            </a:r>
            <a:r>
              <a:rPr lang="en-US" b="1" i="1" dirty="0"/>
              <a:t>from </a:t>
            </a:r>
            <a:r>
              <a:rPr lang="en-US" b="1" i="1" dirty="0" smtClean="0"/>
              <a:t>experienced consultant</a:t>
            </a:r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Engage Dr. Judy Hibbard of the University </a:t>
            </a:r>
            <a:r>
              <a:rPr lang="en-US" dirty="0" smtClean="0"/>
              <a:t>of </a:t>
            </a:r>
            <a:r>
              <a:rPr lang="en-US" dirty="0"/>
              <a:t>Oregon as a </a:t>
            </a:r>
            <a:r>
              <a:rPr lang="en-US" dirty="0" smtClean="0"/>
              <a:t>consultant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Leading national researcher </a:t>
            </a:r>
            <a:r>
              <a:rPr lang="en-US" dirty="0" smtClean="0"/>
              <a:t>on </a:t>
            </a:r>
            <a:r>
              <a:rPr lang="en-US" dirty="0"/>
              <a:t>supporting consumer </a:t>
            </a:r>
            <a:r>
              <a:rPr lang="en-US" dirty="0" smtClean="0"/>
              <a:t>decision-making </a:t>
            </a:r>
            <a:r>
              <a:rPr lang="en-US" dirty="0"/>
              <a:t>using quality and cost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Measures for HealthCost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8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688690-BBF5-4E3E-8BE7-B23C6D953C7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 Measures for HealthCost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230620"/>
            <a:ext cx="1338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236424"/>
            <a:ext cx="198120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lIns="228600" rtlCol="0" anchor="ctr" anchorCtr="0">
            <a:spAutoFit/>
          </a:bodyPr>
          <a:lstStyle/>
          <a:p>
            <a:r>
              <a:rPr lang="en-US" dirty="0" smtClean="0"/>
              <a:t>Jan - Feb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08910" y="5232203"/>
            <a:ext cx="361950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lIns="228600" rtlCol="0" anchor="ctr" anchorCtr="0">
            <a:spAutoFit/>
          </a:bodyPr>
          <a:lstStyle/>
          <a:p>
            <a:pPr algn="ctr"/>
            <a:r>
              <a:rPr lang="en-US" dirty="0" smtClean="0"/>
              <a:t>Feb - April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51320" y="5232203"/>
            <a:ext cx="198120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lIns="228600" rtlCol="0" anchor="ctr" anchorCtr="0">
            <a:spAutoFit/>
          </a:bodyPr>
          <a:lstStyle/>
          <a:p>
            <a:r>
              <a:rPr lang="en-US" dirty="0" smtClean="0"/>
              <a:t>April-June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71929"/>
            <a:ext cx="9144000" cy="291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5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29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HPS webinar_07012014">
  <a:themeElements>
    <a:clrScheme name="NORC Color Scheme">
      <a:dk1>
        <a:srgbClr val="404040"/>
      </a:dk1>
      <a:lt1>
        <a:srgbClr val="FFFFFF"/>
      </a:lt1>
      <a:dk2>
        <a:srgbClr val="404040"/>
      </a:dk2>
      <a:lt2>
        <a:srgbClr val="CCCCCC"/>
      </a:lt2>
      <a:accent1>
        <a:srgbClr val="717074"/>
      </a:accent1>
      <a:accent2>
        <a:srgbClr val="F3901D"/>
      </a:accent2>
      <a:accent3>
        <a:srgbClr val="5C7F92"/>
      </a:accent3>
      <a:accent4>
        <a:srgbClr val="C6BF70"/>
      </a:accent4>
      <a:accent5>
        <a:srgbClr val="70A489"/>
      </a:accent5>
      <a:accent6>
        <a:srgbClr val="98002E"/>
      </a:accent6>
      <a:hlink>
        <a:srgbClr val="F3901D"/>
      </a:hlink>
      <a:folHlink>
        <a:srgbClr val="71707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lnDef>
    <a:txDef>
      <a:spPr>
        <a:solidFill>
          <a:schemeClr val="bg2"/>
        </a:solidFill>
        <a:ln>
          <a:noFill/>
        </a:ln>
      </a:spPr>
      <a:bodyPr lIns="228600" anchor="ctr" anchorCtr="0"/>
      <a:lstStyle>
        <a:defPPr>
          <a:defRPr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6FCB1FEFA57046B2C013182298439F" ma:contentTypeVersion="0" ma:contentTypeDescription="Create a new document." ma:contentTypeScope="" ma:versionID="1cf9b51d1ee0a156cf17ad9d73fbce2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52267D-12DB-49F3-8695-FA5A8535A03B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491046-6252-40D3-AD02-3137A2F99D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77407EE-719C-4461-943C-1F1A4D3A92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CAHPS webinar_07012014</Template>
  <TotalTime>4327</TotalTime>
  <Words>226</Words>
  <Application>Microsoft Office PowerPoint</Application>
  <PresentationFormat>On-screen Show (4:3)</PresentationFormat>
  <Paragraphs>68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Calibri</vt:lpstr>
      <vt:lpstr>CAHPS webinar_07012014</vt:lpstr>
      <vt:lpstr>PowerPoint Presentation</vt:lpstr>
      <vt:lpstr>Quality Measures for HealthCost</vt:lpstr>
      <vt:lpstr>Quality Measures for HealthCost</vt:lpstr>
      <vt:lpstr>Quality Measures for HealthCost</vt:lpstr>
      <vt:lpstr>Quality Measures for HealthCost</vt:lpstr>
      <vt:lpstr>Quality Measures for HealthCost</vt:lpstr>
      <vt:lpstr>Quality Measures for HealthCost</vt:lpstr>
      <vt:lpstr>Questions?</vt:lpstr>
      <vt:lpstr>PowerPoint Presentation</vt:lpstr>
    </vt:vector>
  </TitlesOfParts>
  <Company>NORC at the University of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</dc:creator>
  <cp:lastModifiedBy>Aaron Wesolowski</cp:lastModifiedBy>
  <cp:revision>161</cp:revision>
  <cp:lastPrinted>2014-07-09T13:23:15Z</cp:lastPrinted>
  <dcterms:created xsi:type="dcterms:W3CDTF">2014-07-07T16:13:53Z</dcterms:created>
  <dcterms:modified xsi:type="dcterms:W3CDTF">2015-01-08T21:17:42Z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0x010100406FCB1FEFA57046B2C013182298439F</vt:lpwstr>
  </property>
  <property fmtid="{D5CDD505-2E9C-101B-9397-08002B2CF9AE}" pid="3" name="Department Tags">
    <vt:lpwstr>1;#Communications|39866e77-8ceb-4906-ac6b-e6946f8375da</vt:lpwstr>
  </property>
  <property fmtid="{D5CDD505-2E9C-101B-9397-08002B2CF9AE}" pid="4" name="Topic Tags">
    <vt:lpwstr/>
  </property>
  <property fmtid="{D5CDD505-2E9C-101B-9397-08002B2CF9AE}" pid="5" name="Project Tags">
    <vt:lpwstr/>
  </property>
  <property fmtid="{D5CDD505-2E9C-101B-9397-08002B2CF9AE}" pid="6" name="Location Tags">
    <vt:lpwstr/>
  </property>
  <property fmtid="{D5CDD505-2E9C-101B-9397-08002B2CF9AE}" pid="7" name="Document Type">
    <vt:lpwstr/>
  </property>
  <property fmtid="{D5CDD505-2E9C-101B-9397-08002B2CF9AE}" pid="8" name="m12ea18bb4aa40b3aca5c956af63f5e0">
    <vt:lpwstr/>
  </property>
  <property fmtid="{D5CDD505-2E9C-101B-9397-08002B2CF9AE}" pid="9" name="Tags">
    <vt:lpwstr/>
  </property>
</Properties>
</file>